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s/slide76.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Layouts/slideLayout24.xml" ContentType="application/vnd.openxmlformats-officedocument.presentationml.slideLayout+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20.xml" ContentType="application/vnd.openxmlformats-officedocument.presentationml.slideLayout+xml"/>
  <Override PartName="/ppt/notesSlides/notesSlide7.xml" ContentType="application/vnd.openxmlformats-officedocument.presentationml.notesSlide+xml"/>
  <Override PartName="/ppt/slides/slide7.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68.xml" ContentType="application/vnd.openxmlformats-officedocument.presentationml.slide+xml"/>
  <Override PartName="/ppt/slides/slide77.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s/slide66.xml" ContentType="application/vnd.openxmlformats-officedocument.presentationml.slide+xml"/>
  <Override PartName="/ppt/slides/slide75.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slides/slide64.xml" ContentType="application/vnd.openxmlformats-officedocument.presentationml.slide+xml"/>
  <Override PartName="/ppt/slides/slide73.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Override PartName="/ppt/slides/slide71.xml" ContentType="application/vnd.openxmlformats-officedocument.presentationml.slide+xml"/>
  <Override PartName="/ppt/slideLayouts/slideLayout3.xml" ContentType="application/vnd.openxmlformats-officedocument.presentationml.slideLayout+xml"/>
  <Override PartName="/ppt/slideLayouts/slideLayout16.xml" ContentType="application/vnd.openxmlformats-officedocument.presentationml.slideLayout+xml"/>
  <Override PartName="/ppt/slideLayouts/slideLayout25.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slideLayouts/slideLayout23.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Override PartName="/ppt/slideLayouts/slideLayout21.xml" ContentType="application/vnd.openxmlformats-officedocument.presentationml.slideLayout+xml"/>
  <Default Extension="wdp" ContentType="image/vnd.ms-photo"/>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handoutMasters/handoutMaster1.xml" ContentType="application/vnd.openxmlformats-officedocument.presentationml.handoutMaster+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Layouts/slideLayout15.xml" ContentType="application/vnd.openxmlformats-officedocument.presentationml.slideLayout+xml"/>
  <Override PartName="/ppt/slideLayouts/slideLayout26.xml" ContentType="application/vnd.openxmlformats-officedocument.presentationml.slideLayout+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slideLayouts/slideLayout22.xml" ContentType="application/vnd.openxmlformats-officedocument.presentationml.slideLayout+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9"/>
  </p:notesMasterIdLst>
  <p:handoutMasterIdLst>
    <p:handoutMasterId r:id="rId80"/>
  </p:handoutMasterIdLst>
  <p:sldIdLst>
    <p:sldId id="285" r:id="rId2"/>
    <p:sldId id="354" r:id="rId3"/>
    <p:sldId id="259" r:id="rId4"/>
    <p:sldId id="276" r:id="rId5"/>
    <p:sldId id="262" r:id="rId6"/>
    <p:sldId id="287" r:id="rId7"/>
    <p:sldId id="288" r:id="rId8"/>
    <p:sldId id="289" r:id="rId9"/>
    <p:sldId id="362" r:id="rId10"/>
    <p:sldId id="290" r:id="rId11"/>
    <p:sldId id="363" r:id="rId12"/>
    <p:sldId id="291" r:id="rId13"/>
    <p:sldId id="292" r:id="rId14"/>
    <p:sldId id="293" r:id="rId15"/>
    <p:sldId id="294" r:id="rId16"/>
    <p:sldId id="295" r:id="rId17"/>
    <p:sldId id="296" r:id="rId18"/>
    <p:sldId id="297" r:id="rId19"/>
    <p:sldId id="298" r:id="rId20"/>
    <p:sldId id="299" r:id="rId21"/>
    <p:sldId id="300" r:id="rId22"/>
    <p:sldId id="301" r:id="rId23"/>
    <p:sldId id="302" r:id="rId24"/>
    <p:sldId id="303" r:id="rId25"/>
    <p:sldId id="304" r:id="rId26"/>
    <p:sldId id="305" r:id="rId27"/>
    <p:sldId id="306" r:id="rId28"/>
    <p:sldId id="307" r:id="rId29"/>
    <p:sldId id="308" r:id="rId30"/>
    <p:sldId id="309" r:id="rId31"/>
    <p:sldId id="310" r:id="rId32"/>
    <p:sldId id="311" r:id="rId33"/>
    <p:sldId id="313" r:id="rId34"/>
    <p:sldId id="312" r:id="rId35"/>
    <p:sldId id="359" r:id="rId36"/>
    <p:sldId id="360" r:id="rId37"/>
    <p:sldId id="314" r:id="rId38"/>
    <p:sldId id="315" r:id="rId39"/>
    <p:sldId id="316" r:id="rId40"/>
    <p:sldId id="317" r:id="rId41"/>
    <p:sldId id="318" r:id="rId42"/>
    <p:sldId id="319" r:id="rId43"/>
    <p:sldId id="320" r:id="rId44"/>
    <p:sldId id="321" r:id="rId45"/>
    <p:sldId id="322" r:id="rId46"/>
    <p:sldId id="323" r:id="rId47"/>
    <p:sldId id="324" r:id="rId48"/>
    <p:sldId id="325" r:id="rId49"/>
    <p:sldId id="326" r:id="rId50"/>
    <p:sldId id="327" r:id="rId51"/>
    <p:sldId id="328" r:id="rId52"/>
    <p:sldId id="329" r:id="rId53"/>
    <p:sldId id="330" r:id="rId54"/>
    <p:sldId id="331" r:id="rId55"/>
    <p:sldId id="332" r:id="rId56"/>
    <p:sldId id="333" r:id="rId57"/>
    <p:sldId id="334" r:id="rId58"/>
    <p:sldId id="335" r:id="rId59"/>
    <p:sldId id="336" r:id="rId60"/>
    <p:sldId id="337" r:id="rId61"/>
    <p:sldId id="361" r:id="rId62"/>
    <p:sldId id="338" r:id="rId63"/>
    <p:sldId id="340" r:id="rId64"/>
    <p:sldId id="345" r:id="rId65"/>
    <p:sldId id="346" r:id="rId66"/>
    <p:sldId id="347" r:id="rId67"/>
    <p:sldId id="348" r:id="rId68"/>
    <p:sldId id="349" r:id="rId69"/>
    <p:sldId id="350" r:id="rId70"/>
    <p:sldId id="351" r:id="rId71"/>
    <p:sldId id="355" r:id="rId72"/>
    <p:sldId id="356" r:id="rId73"/>
    <p:sldId id="357" r:id="rId74"/>
    <p:sldId id="358" r:id="rId75"/>
    <p:sldId id="352" r:id="rId76"/>
    <p:sldId id="353" r:id="rId77"/>
    <p:sldId id="273" r:id="rId7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427">
          <p15:clr>
            <a:srgbClr val="A4A3A4"/>
          </p15:clr>
        </p15:guide>
        <p15:guide id="2" orient="horz" pos="4101">
          <p15:clr>
            <a:srgbClr val="A4A3A4"/>
          </p15:clr>
        </p15:guide>
        <p15:guide id="3" pos="5541">
          <p15:clr>
            <a:srgbClr val="A4A3A4"/>
          </p15:clr>
        </p15:guide>
        <p15:guide id="4" pos="417">
          <p15:clr>
            <a:srgbClr val="A4A3A4"/>
          </p15:clr>
        </p15:guide>
        <p15:guide id="5" pos="225">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clrMru>
    <a:srgbClr val="FFFFFF"/>
    <a:srgbClr val="267F00"/>
    <a:srgbClr val="E5DEDC"/>
    <a:srgbClr val="9E9088"/>
    <a:srgbClr val="D22F7B"/>
    <a:srgbClr val="CC006A"/>
    <a:srgbClr val="040000"/>
    <a:srgbClr val="2A2522"/>
    <a:srgbClr val="FBF3F3"/>
    <a:srgbClr val="8F8B89"/>
  </p:clrMru>
  <p:extLst>
    <p:ext uri="{E76CE94A-603C-4142-B9EB-6D1370010A27}">
      <p14:discardImageEditData xmlns:p14="http://schemas.microsoft.com/office/powerpoint/2010/main" xmlns="" val="0"/>
    </p:ext>
    <p:ext uri="{D31A062A-798A-4329-ABDD-BBA856620510}">
      <p14:defaultImageDpi xmlns:p14="http://schemas.microsoft.com/office/powerpoint/2010/main" xmlns="" val="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132" autoAdjust="0"/>
    <p:restoredTop sz="92455" autoAdjust="0"/>
  </p:normalViewPr>
  <p:slideViewPr>
    <p:cSldViewPr snapToObjects="1">
      <p:cViewPr>
        <p:scale>
          <a:sx n="70" d="100"/>
          <a:sy n="70" d="100"/>
        </p:scale>
        <p:origin x="-1276" y="-12"/>
      </p:cViewPr>
      <p:guideLst>
        <p:guide orient="horz" pos="427"/>
        <p:guide orient="horz" pos="4101"/>
        <p:guide pos="5541"/>
        <p:guide pos="417"/>
        <p:guide pos="225"/>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handoutMaster" Target="handoutMasters/handout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B36B549-A41A-CA45-B8D0-B4113A2E7E13}" type="datetimeFigureOut">
              <a:rPr lang="en-US" smtClean="0"/>
              <a:pPr/>
              <a:t>2/23/2017</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3A7AC30-51E5-CC4C-8B5F-CCE3D4FEA7F5}" type="slidenum">
              <a:rPr lang="en-US" smtClean="0"/>
              <a:pPr/>
              <a:t>‹#›</a:t>
            </a:fld>
            <a:endParaRPr lang="en-US"/>
          </a:p>
        </p:txBody>
      </p:sp>
    </p:spTree>
    <p:extLst>
      <p:ext uri="{BB962C8B-B14F-4D97-AF65-F5344CB8AC3E}">
        <p14:creationId xmlns:p14="http://schemas.microsoft.com/office/powerpoint/2010/main" xmlns="" val="379546580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C757C15-C29C-1A45-B627-B2E0973708FC}" type="datetimeFigureOut">
              <a:rPr lang="en-US" smtClean="0"/>
              <a:pPr/>
              <a:t>2/23/2017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61E29FC-A785-1D40-BBA7-278D4149D253}" type="slidenum">
              <a:rPr lang="en-US" smtClean="0"/>
              <a:pPr/>
              <a:t>‹#›</a:t>
            </a:fld>
            <a:endParaRPr lang="en-US"/>
          </a:p>
        </p:txBody>
      </p:sp>
    </p:spTree>
    <p:extLst>
      <p:ext uri="{BB962C8B-B14F-4D97-AF65-F5344CB8AC3E}">
        <p14:creationId xmlns:p14="http://schemas.microsoft.com/office/powerpoint/2010/main" xmlns="" val="1631407794"/>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smtClean="0"/>
              <a:t>Regarding scope, Reusable Content can be:</a:t>
            </a:r>
            <a:endParaRPr lang="en-US" b="0" dirty="0" smtClean="0"/>
          </a:p>
          <a:p>
            <a:pPr marL="171450" indent="-171450">
              <a:buFont typeface="Arial" panose="020B0604020202020204" pitchFamily="34" charset="0"/>
              <a:buChar char="•"/>
            </a:pPr>
            <a:r>
              <a:rPr lang="en-US" b="1" dirty="0" smtClean="0"/>
              <a:t>Shared (or Global)</a:t>
            </a:r>
            <a:r>
              <a:rPr lang="en-US" dirty="0" smtClean="0"/>
              <a:t> — content items which are shared and stored in the content repository. Shared Content items are managed from the Shared Content app and are available to be dragged and dropped in pages of all portals in your environment.</a:t>
            </a:r>
          </a:p>
          <a:p>
            <a:pPr marL="171450" indent="-171450">
              <a:buFont typeface="Arial" panose="020B0604020202020204" pitchFamily="34" charset="0"/>
              <a:buChar char="•"/>
            </a:pPr>
            <a:r>
              <a:rPr lang="en-US" b="1" dirty="0" smtClean="0"/>
              <a:t>Portal-specific</a:t>
            </a:r>
            <a:r>
              <a:rPr lang="en-US" dirty="0" smtClean="0"/>
              <a:t> — each portal has their own repository, the portal repository, that stores Portal Content (and ICE Content). Portal Content items are managed from the Portal Content app and are visible only for users of that portal; so only available to drag and drop on pages of that portal.</a:t>
            </a:r>
          </a:p>
          <a:p>
            <a:endParaRPr lang="en-US" dirty="0"/>
          </a:p>
        </p:txBody>
      </p:sp>
      <p:sp>
        <p:nvSpPr>
          <p:cNvPr id="4" name="Slide Number Placeholder 3"/>
          <p:cNvSpPr>
            <a:spLocks noGrp="1"/>
          </p:cNvSpPr>
          <p:nvPr>
            <p:ph type="sldNum" sz="quarter" idx="10"/>
          </p:nvPr>
        </p:nvSpPr>
        <p:spPr/>
        <p:txBody>
          <a:bodyPr/>
          <a:lstStyle/>
          <a:p>
            <a:fld id="{961E29FC-A785-1D40-BBA7-278D4149D253}" type="slidenum">
              <a:rPr lang="en-US" smtClean="0"/>
              <a:pPr/>
              <a:t>11</a:t>
            </a:fld>
            <a:endParaRPr lang="en-US"/>
          </a:p>
        </p:txBody>
      </p:sp>
    </p:spTree>
    <p:extLst>
      <p:ext uri="{BB962C8B-B14F-4D97-AF65-F5344CB8AC3E}">
        <p14:creationId xmlns:p14="http://schemas.microsoft.com/office/powerpoint/2010/main" xmlns="" val="10883684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lvl="0" indent="-228600">
              <a:buFont typeface="Arial" panose="020B0604020202020204" pitchFamily="34" charset="0"/>
              <a:buChar char="•"/>
            </a:pPr>
            <a:r>
              <a:rPr lang="en-US" b="1" dirty="0" smtClean="0"/>
              <a:t>Content repositories</a:t>
            </a:r>
            <a:r>
              <a:rPr lang="en-US" dirty="0" smtClean="0"/>
              <a:t> - These repositories store content used by </a:t>
            </a:r>
            <a:r>
              <a:rPr lang="en-US" dirty="0" err="1" smtClean="0"/>
              <a:t>Backbase</a:t>
            </a:r>
            <a:r>
              <a:rPr lang="en-US" dirty="0" smtClean="0"/>
              <a:t> widgets, like images and text.</a:t>
            </a:r>
          </a:p>
          <a:p>
            <a:pPr marL="685690" lvl="1" indent="-228600">
              <a:buFont typeface="Arial" panose="020B0604020202020204" pitchFamily="34" charset="0"/>
              <a:buChar char="•"/>
            </a:pPr>
            <a:r>
              <a:rPr lang="en-US" b="1" dirty="0" smtClean="0"/>
              <a:t>Content repository</a:t>
            </a:r>
            <a:r>
              <a:rPr lang="en-US" dirty="0" smtClean="0"/>
              <a:t> — stores Shared Content that multiple portals can use. One can navigate this repository from the Shared Content app in CXP Manager.</a:t>
            </a:r>
          </a:p>
          <a:p>
            <a:pPr marL="685690" lvl="1" indent="-228600">
              <a:buFont typeface="Arial" panose="020B0604020202020204" pitchFamily="34" charset="0"/>
              <a:buChar char="•"/>
            </a:pPr>
            <a:r>
              <a:rPr lang="en-US" b="1" dirty="0" smtClean="0"/>
              <a:t>Portal repositories</a:t>
            </a:r>
            <a:r>
              <a:rPr lang="en-US" dirty="0" smtClean="0"/>
              <a:t> — each portal has its own repository that stores ICE Content and Portal Content. One can navigate this repository from the Portal Content app in CXP Manager.</a:t>
            </a:r>
          </a:p>
          <a:p>
            <a:pPr marL="228600" lvl="0" indent="-228600">
              <a:buFont typeface="Arial" panose="020B0604020202020204" pitchFamily="34" charset="0"/>
              <a:buChar char="•"/>
            </a:pPr>
            <a:r>
              <a:rPr lang="en-US" b="1" dirty="0" smtClean="0"/>
              <a:t>Internal repositories</a:t>
            </a:r>
            <a:endParaRPr lang="en-US" dirty="0" smtClean="0"/>
          </a:p>
          <a:p>
            <a:pPr marL="685690" lvl="1" indent="-228600">
              <a:buFont typeface="Arial" panose="020B0604020202020204" pitchFamily="34" charset="0"/>
              <a:buChar char="•"/>
            </a:pPr>
            <a:r>
              <a:rPr lang="en-US" b="1" dirty="0" smtClean="0"/>
              <a:t>Configuration repository</a:t>
            </a:r>
            <a:r>
              <a:rPr lang="en-US" dirty="0" smtClean="0"/>
              <a:t> — allows to configure importers that fetch remote content.</a:t>
            </a:r>
          </a:p>
          <a:p>
            <a:pPr marL="685690" lvl="1" indent="-228600">
              <a:buFont typeface="Arial" panose="020B0604020202020204" pitchFamily="34" charset="0"/>
              <a:buChar char="•"/>
            </a:pPr>
            <a:r>
              <a:rPr lang="en-US" b="1" dirty="0" smtClean="0"/>
              <a:t>Resources repository</a:t>
            </a:r>
            <a:r>
              <a:rPr lang="en-US" dirty="0" smtClean="0"/>
              <a:t> — stores imported catalog items (when Import/Export is configured to store imported catalog items in Content Services).</a:t>
            </a:r>
          </a:p>
          <a:p>
            <a:endParaRPr lang="en-US" dirty="0"/>
          </a:p>
        </p:txBody>
      </p:sp>
      <p:sp>
        <p:nvSpPr>
          <p:cNvPr id="4" name="Slide Number Placeholder 3"/>
          <p:cNvSpPr>
            <a:spLocks noGrp="1"/>
          </p:cNvSpPr>
          <p:nvPr>
            <p:ph type="sldNum" sz="quarter" idx="10"/>
          </p:nvPr>
        </p:nvSpPr>
        <p:spPr/>
        <p:txBody>
          <a:bodyPr/>
          <a:lstStyle/>
          <a:p>
            <a:fld id="{961E29FC-A785-1D40-BBA7-278D4149D253}" type="slidenum">
              <a:rPr lang="en-US" smtClean="0"/>
              <a:pPr/>
              <a:t>13</a:t>
            </a:fld>
            <a:endParaRPr lang="en-US"/>
          </a:p>
        </p:txBody>
      </p:sp>
    </p:spTree>
    <p:extLst>
      <p:ext uri="{BB962C8B-B14F-4D97-AF65-F5344CB8AC3E}">
        <p14:creationId xmlns:p14="http://schemas.microsoft.com/office/powerpoint/2010/main" xmlns="" val="36187270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http://docs.oasis-open.org/cmis/CMIS/v1.0/os/cmis-spec-v1.0.html</a:t>
            </a:r>
          </a:p>
          <a:p>
            <a:endParaRPr lang="en-US" dirty="0"/>
          </a:p>
        </p:txBody>
      </p:sp>
      <p:sp>
        <p:nvSpPr>
          <p:cNvPr id="4" name="Slide Number Placeholder 3"/>
          <p:cNvSpPr>
            <a:spLocks noGrp="1"/>
          </p:cNvSpPr>
          <p:nvPr>
            <p:ph type="sldNum" sz="quarter" idx="10"/>
          </p:nvPr>
        </p:nvSpPr>
        <p:spPr/>
        <p:txBody>
          <a:bodyPr/>
          <a:lstStyle/>
          <a:p>
            <a:fld id="{961E29FC-A785-1D40-BBA7-278D4149D253}" type="slidenum">
              <a:rPr lang="en-US" smtClean="0"/>
              <a:pPr/>
              <a:t>23</a:t>
            </a:fld>
            <a:endParaRPr lang="en-US"/>
          </a:p>
        </p:txBody>
      </p:sp>
    </p:spTree>
    <p:extLst>
      <p:ext uri="{BB962C8B-B14F-4D97-AF65-F5344CB8AC3E}">
        <p14:creationId xmlns:p14="http://schemas.microsoft.com/office/powerpoint/2010/main" xmlns="" val="15343669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nl-NL" dirty="0" smtClean="0">
                <a:latin typeface="Times New Roman" pitchFamily="18" charset="0"/>
              </a:rPr>
              <a:t>http://localhost:</a:t>
            </a:r>
            <a:r>
              <a:rPr lang="en-US" sz="1200" kern="1200" dirty="0" smtClean="0">
                <a:solidFill>
                  <a:schemeClr val="tx1"/>
                </a:solidFill>
                <a:effectLst/>
                <a:latin typeface="+mn-lt"/>
                <a:ea typeface="+mn-ea"/>
                <a:cs typeface="+mn-cs"/>
              </a:rPr>
              <a:t>8082</a:t>
            </a:r>
            <a:r>
              <a:rPr lang="en-US" altLang="nl-NL" dirty="0" smtClean="0">
                <a:latin typeface="Times New Roman" pitchFamily="18" charset="0"/>
              </a:rPr>
              <a:t>/</a:t>
            </a:r>
            <a:r>
              <a:rPr lang="en-US" altLang="nl-NL" dirty="0" err="1" smtClean="0">
                <a:latin typeface="Times New Roman" pitchFamily="18" charset="0"/>
              </a:rPr>
              <a:t>contentservices</a:t>
            </a:r>
            <a:r>
              <a:rPr lang="en-US" altLang="nl-NL" dirty="0" smtClean="0">
                <a:latin typeface="Times New Roman" pitchFamily="18" charset="0"/>
              </a:rPr>
              <a:t>/atom (Content Repository)</a:t>
            </a:r>
          </a:p>
          <a:p>
            <a:r>
              <a:rPr lang="en-US" altLang="nl-NL" dirty="0" smtClean="0">
                <a:latin typeface="Times New Roman" pitchFamily="18" charset="0"/>
              </a:rPr>
              <a:t>Properties tab</a:t>
            </a:r>
          </a:p>
          <a:p>
            <a:r>
              <a:rPr lang="en-US" altLang="nl-NL" dirty="0" smtClean="0">
                <a:latin typeface="Times New Roman" pitchFamily="18" charset="0"/>
              </a:rPr>
              <a:t>Actions tab</a:t>
            </a:r>
          </a:p>
          <a:p>
            <a:r>
              <a:rPr lang="en-US" altLang="nl-NL" dirty="0" smtClean="0">
                <a:latin typeface="Times New Roman" pitchFamily="18" charset="0"/>
              </a:rPr>
              <a:t>Query (SELECT * FROM </a:t>
            </a:r>
            <a:r>
              <a:rPr lang="en-US" altLang="nl-NL" dirty="0" err="1" smtClean="0">
                <a:latin typeface="Times New Roman" pitchFamily="18" charset="0"/>
              </a:rPr>
              <a:t>cmis:document</a:t>
            </a:r>
            <a:r>
              <a:rPr lang="en-US" altLang="nl-NL" dirty="0" smtClean="0">
                <a:latin typeface="Times New Roman" pitchFamily="18" charset="0"/>
              </a:rPr>
              <a:t> WHERE </a:t>
            </a:r>
            <a:r>
              <a:rPr lang="en-US" altLang="nl-NL" dirty="0" err="1" smtClean="0">
                <a:latin typeface="Times New Roman" pitchFamily="18" charset="0"/>
              </a:rPr>
              <a:t>cmis:objectTypeId</a:t>
            </a:r>
            <a:r>
              <a:rPr lang="en-US" altLang="nl-NL" dirty="0" smtClean="0">
                <a:latin typeface="Times New Roman" pitchFamily="18" charset="0"/>
              </a:rPr>
              <a:t>='</a:t>
            </a:r>
            <a:r>
              <a:rPr lang="en-US" altLang="nl-NL" dirty="0" err="1" smtClean="0">
                <a:latin typeface="Times New Roman" pitchFamily="18" charset="0"/>
              </a:rPr>
              <a:t>bb:image</a:t>
            </a:r>
            <a:r>
              <a:rPr lang="en-US" altLang="nl-NL" dirty="0" smtClean="0">
                <a:latin typeface="Times New Roman" pitchFamily="18" charset="0"/>
              </a:rPr>
              <a:t>')</a:t>
            </a:r>
          </a:p>
          <a:p>
            <a:endParaRPr lang="en-US" dirty="0"/>
          </a:p>
        </p:txBody>
      </p:sp>
      <p:sp>
        <p:nvSpPr>
          <p:cNvPr id="4" name="Slide Number Placeholder 3"/>
          <p:cNvSpPr>
            <a:spLocks noGrp="1"/>
          </p:cNvSpPr>
          <p:nvPr>
            <p:ph type="sldNum" sz="quarter" idx="10"/>
          </p:nvPr>
        </p:nvSpPr>
        <p:spPr/>
        <p:txBody>
          <a:bodyPr/>
          <a:lstStyle/>
          <a:p>
            <a:fld id="{961E29FC-A785-1D40-BBA7-278D4149D253}" type="slidenum">
              <a:rPr lang="en-US" smtClean="0"/>
              <a:pPr/>
              <a:t>33</a:t>
            </a:fld>
            <a:endParaRPr lang="en-US"/>
          </a:p>
        </p:txBody>
      </p:sp>
    </p:spTree>
    <p:extLst>
      <p:ext uri="{BB962C8B-B14F-4D97-AF65-F5344CB8AC3E}">
        <p14:creationId xmlns:p14="http://schemas.microsoft.com/office/powerpoint/2010/main" xmlns="" val="268603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61E29FC-A785-1D40-BBA7-278D4149D253}" type="slidenum">
              <a:rPr lang="en-US" smtClean="0"/>
              <a:pPr/>
              <a:t>40</a:t>
            </a:fld>
            <a:endParaRPr lang="en-US"/>
          </a:p>
        </p:txBody>
      </p:sp>
    </p:spTree>
    <p:extLst>
      <p:ext uri="{BB962C8B-B14F-4D97-AF65-F5344CB8AC3E}">
        <p14:creationId xmlns:p14="http://schemas.microsoft.com/office/powerpoint/2010/main" xmlns="" val="7192379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nl-NL" dirty="0" smtClean="0">
                <a:latin typeface="Times New Roman" pitchFamily="18" charset="0"/>
              </a:rPr>
              <a:t>http://localhost:</a:t>
            </a:r>
            <a:r>
              <a:rPr lang="en-US" sz="1200" kern="1200" dirty="0" smtClean="0">
                <a:solidFill>
                  <a:schemeClr val="tx1"/>
                </a:solidFill>
                <a:effectLst/>
                <a:latin typeface="+mn-lt"/>
                <a:ea typeface="+mn-ea"/>
                <a:cs typeface="+mn-cs"/>
              </a:rPr>
              <a:t>8082</a:t>
            </a:r>
            <a:r>
              <a:rPr lang="en-US" altLang="nl-NL" dirty="0" smtClean="0">
                <a:latin typeface="Times New Roman" pitchFamily="18" charset="0"/>
              </a:rPr>
              <a:t>/</a:t>
            </a:r>
            <a:r>
              <a:rPr lang="en-US" altLang="nl-NL" dirty="0" err="1" smtClean="0">
                <a:latin typeface="Times New Roman" pitchFamily="18" charset="0"/>
              </a:rPr>
              <a:t>contentservices</a:t>
            </a:r>
            <a:r>
              <a:rPr lang="en-US" altLang="nl-NL" dirty="0" smtClean="0">
                <a:latin typeface="Times New Roman" pitchFamily="18" charset="0"/>
              </a:rPr>
              <a:t>/atom (Content Repository)</a:t>
            </a:r>
          </a:p>
          <a:p>
            <a:r>
              <a:rPr lang="en-US" altLang="nl-NL" dirty="0" smtClean="0">
                <a:latin typeface="Times New Roman" pitchFamily="18" charset="0"/>
              </a:rPr>
              <a:t>Create Folder (</a:t>
            </a:r>
            <a:r>
              <a:rPr lang="en-US" altLang="nl-NL" b="1" dirty="0" err="1" smtClean="0">
                <a:latin typeface="Times New Roman" pitchFamily="18" charset="0"/>
              </a:rPr>
              <a:t>myfeeds</a:t>
            </a:r>
            <a:r>
              <a:rPr lang="en-US" altLang="nl-NL" dirty="0" smtClean="0">
                <a:latin typeface="Times New Roman" pitchFamily="18" charset="0"/>
              </a:rPr>
              <a:t>)</a:t>
            </a:r>
          </a:p>
          <a:p>
            <a:r>
              <a:rPr lang="en-US" altLang="nl-NL" dirty="0" smtClean="0">
                <a:latin typeface="Times New Roman" pitchFamily="18" charset="0"/>
              </a:rPr>
              <a:t>Connection (Configuration Repository)</a:t>
            </a:r>
          </a:p>
          <a:p>
            <a:r>
              <a:rPr lang="en-US" altLang="nl-NL" dirty="0" smtClean="0">
                <a:latin typeface="Times New Roman" pitchFamily="18" charset="0"/>
              </a:rPr>
              <a:t>Create Folder (</a:t>
            </a:r>
            <a:r>
              <a:rPr lang="en-US" altLang="nl-NL" b="1" dirty="0" smtClean="0">
                <a:latin typeface="Times New Roman" pitchFamily="18" charset="0"/>
              </a:rPr>
              <a:t>importers/feed</a:t>
            </a:r>
            <a:r>
              <a:rPr lang="en-US" altLang="nl-NL" dirty="0" smtClean="0">
                <a:latin typeface="Times New Roman" pitchFamily="18" charset="0"/>
              </a:rPr>
              <a:t>)</a:t>
            </a:r>
          </a:p>
          <a:p>
            <a:r>
              <a:rPr lang="en-US" altLang="nl-NL" dirty="0" smtClean="0">
                <a:latin typeface="Times New Roman" pitchFamily="18" charset="0"/>
              </a:rPr>
              <a:t>(Create and save </a:t>
            </a:r>
            <a:r>
              <a:rPr lang="en-US" altLang="nl-NL" b="1" dirty="0" err="1" smtClean="0">
                <a:latin typeface="Times New Roman" pitchFamily="18" charset="0"/>
              </a:rPr>
              <a:t>feed.properties</a:t>
            </a:r>
            <a:r>
              <a:rPr lang="en-US" altLang="nl-NL" dirty="0" smtClean="0">
                <a:latin typeface="Times New Roman" pitchFamily="18" charset="0"/>
              </a:rPr>
              <a:t> file)</a:t>
            </a:r>
          </a:p>
          <a:p>
            <a:r>
              <a:rPr lang="en-US" altLang="nl-NL" dirty="0" smtClean="0">
                <a:latin typeface="Times New Roman" pitchFamily="18" charset="0"/>
              </a:rPr>
              <a:t>Create Document (Type=</a:t>
            </a:r>
            <a:r>
              <a:rPr lang="en-US" altLang="nl-NL" dirty="0" err="1" smtClean="0">
                <a:latin typeface="Times New Roman" pitchFamily="18" charset="0"/>
              </a:rPr>
              <a:t>cmis:document</a:t>
            </a:r>
            <a:r>
              <a:rPr lang="en-US" altLang="nl-NL" dirty="0" smtClean="0">
                <a:latin typeface="Times New Roman" pitchFamily="18" charset="0"/>
              </a:rPr>
              <a:t>, browse for the file)</a:t>
            </a:r>
          </a:p>
          <a:p>
            <a:r>
              <a:rPr lang="en-US" altLang="nl-NL" dirty="0" smtClean="0">
                <a:latin typeface="Times New Roman" pitchFamily="18" charset="0"/>
              </a:rPr>
              <a:t>To create the job that will execute our importer, we need to create the </a:t>
            </a:r>
            <a:r>
              <a:rPr lang="en-US" altLang="nl-NL" b="1" dirty="0" smtClean="0">
                <a:latin typeface="Times New Roman" pitchFamily="18" charset="0"/>
              </a:rPr>
              <a:t>scheduler/jobs</a:t>
            </a:r>
            <a:r>
              <a:rPr lang="en-US" altLang="nl-NL" dirty="0" smtClean="0">
                <a:latin typeface="Times New Roman" pitchFamily="18" charset="0"/>
              </a:rPr>
              <a:t> folder, and save the </a:t>
            </a:r>
            <a:r>
              <a:rPr lang="en-US" altLang="nl-NL" b="1" dirty="0" err="1" smtClean="0">
                <a:latin typeface="Times New Roman" pitchFamily="18" charset="0"/>
              </a:rPr>
              <a:t>job.properties</a:t>
            </a:r>
            <a:r>
              <a:rPr lang="en-US" altLang="nl-NL" dirty="0" smtClean="0">
                <a:latin typeface="Times New Roman" pitchFamily="18" charset="0"/>
              </a:rPr>
              <a:t> file in it</a:t>
            </a:r>
          </a:p>
          <a:p>
            <a:r>
              <a:rPr lang="en-US" altLang="nl-NL" dirty="0" smtClean="0">
                <a:latin typeface="Times New Roman" pitchFamily="18" charset="0"/>
              </a:rPr>
              <a:t>Content Services will automatically start to execute this job (check if </a:t>
            </a:r>
            <a:r>
              <a:rPr lang="nl-NL" altLang="nl-NL" b="1" dirty="0" smtClean="0">
                <a:latin typeface="Times New Roman" pitchFamily="18" charset="0"/>
              </a:rPr>
              <a:t>contentservices.repository.scheduler.enabled=true</a:t>
            </a:r>
            <a:r>
              <a:rPr lang="en-US" altLang="nl-NL" dirty="0" smtClean="0">
                <a:latin typeface="Times New Roman" pitchFamily="18" charset="0"/>
              </a:rPr>
              <a:t>)</a:t>
            </a:r>
          </a:p>
          <a:p>
            <a:r>
              <a:rPr lang="en-US" altLang="nl-NL" dirty="0" smtClean="0">
                <a:latin typeface="Times New Roman" pitchFamily="18" charset="0"/>
              </a:rPr>
              <a:t>Go back to Content Repository to see the result</a:t>
            </a:r>
          </a:p>
          <a:p>
            <a:endParaRPr lang="en-US" altLang="nl-NL" dirty="0" smtClean="0">
              <a:latin typeface="Times New Roman" pitchFamily="18" charset="0"/>
            </a:endParaRPr>
          </a:p>
          <a:p>
            <a:endParaRPr lang="en-US" dirty="0"/>
          </a:p>
        </p:txBody>
      </p:sp>
      <p:sp>
        <p:nvSpPr>
          <p:cNvPr id="4" name="Slide Number Placeholder 3"/>
          <p:cNvSpPr>
            <a:spLocks noGrp="1"/>
          </p:cNvSpPr>
          <p:nvPr>
            <p:ph type="sldNum" sz="quarter" idx="10"/>
          </p:nvPr>
        </p:nvSpPr>
        <p:spPr/>
        <p:txBody>
          <a:bodyPr/>
          <a:lstStyle/>
          <a:p>
            <a:fld id="{961E29FC-A785-1D40-BBA7-278D4149D253}" type="slidenum">
              <a:rPr lang="en-US" smtClean="0"/>
              <a:pPr/>
              <a:t>53</a:t>
            </a:fld>
            <a:endParaRPr lang="en-US"/>
          </a:p>
        </p:txBody>
      </p:sp>
    </p:spTree>
    <p:extLst>
      <p:ext uri="{BB962C8B-B14F-4D97-AF65-F5344CB8AC3E}">
        <p14:creationId xmlns:p14="http://schemas.microsoft.com/office/powerpoint/2010/main" xmlns="" val="15208352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nl-NL" dirty="0" smtClean="0">
              <a:latin typeface="Times New Roman" pitchFamily="18" charset="0"/>
            </a:endParaRPr>
          </a:p>
          <a:p>
            <a:r>
              <a:rPr lang="en-US" altLang="nl-NL" dirty="0" smtClean="0">
                <a:latin typeface="Times New Roman" pitchFamily="18" charset="0"/>
              </a:rPr>
              <a:t>1 used e.g. with the Mustache data provider</a:t>
            </a:r>
          </a:p>
          <a:p>
            <a:r>
              <a:rPr lang="en-US" altLang="nl-NL" dirty="0" smtClean="0">
                <a:latin typeface="Times New Roman" pitchFamily="18" charset="0"/>
              </a:rPr>
              <a:t>2 you can use the path </a:t>
            </a:r>
            <a:r>
              <a:rPr lang="en-US" altLang="nl-NL" dirty="0" err="1" smtClean="0">
                <a:latin typeface="Times New Roman" pitchFamily="18" charset="0"/>
              </a:rPr>
              <a:t>contentservices</a:t>
            </a:r>
            <a:r>
              <a:rPr lang="en-US" altLang="nl-NL" dirty="0" smtClean="0">
                <a:latin typeface="Times New Roman" pitchFamily="18" charset="0"/>
              </a:rPr>
              <a:t>/cache to e.g. iterate over news in a news feed</a:t>
            </a:r>
          </a:p>
          <a:p>
            <a:r>
              <a:rPr lang="en-US" altLang="nl-NL" dirty="0" smtClean="0">
                <a:latin typeface="Times New Roman" pitchFamily="18" charset="0"/>
              </a:rPr>
              <a:t>3 the same as the first one</a:t>
            </a:r>
          </a:p>
          <a:p>
            <a:endParaRPr lang="en-US" dirty="0"/>
          </a:p>
        </p:txBody>
      </p:sp>
      <p:sp>
        <p:nvSpPr>
          <p:cNvPr id="4" name="Slide Number Placeholder 3"/>
          <p:cNvSpPr>
            <a:spLocks noGrp="1"/>
          </p:cNvSpPr>
          <p:nvPr>
            <p:ph type="sldNum" sz="quarter" idx="10"/>
          </p:nvPr>
        </p:nvSpPr>
        <p:spPr/>
        <p:txBody>
          <a:bodyPr/>
          <a:lstStyle/>
          <a:p>
            <a:fld id="{961E29FC-A785-1D40-BBA7-278D4149D253}" type="slidenum">
              <a:rPr lang="en-US" smtClean="0"/>
              <a:pPr/>
              <a:t>73</a:t>
            </a:fld>
            <a:endParaRPr lang="en-US"/>
          </a:p>
        </p:txBody>
      </p:sp>
    </p:spTree>
    <p:extLst>
      <p:ext uri="{BB962C8B-B14F-4D97-AF65-F5344CB8AC3E}">
        <p14:creationId xmlns:p14="http://schemas.microsoft.com/office/powerpoint/2010/main" xmlns="" val="30445855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ts val="4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altLang="nl-NL" dirty="0" smtClean="0">
                <a:latin typeface="Times New Roman" pitchFamily="18" charset="0"/>
              </a:rPr>
              <a:t>Prerequisite: remember to complete the previous exercise on feed importers in order to have data in the </a:t>
            </a:r>
            <a:r>
              <a:rPr lang="en-US" altLang="nl-NL" dirty="0" err="1" smtClean="0">
                <a:latin typeface="Times New Roman" pitchFamily="18" charset="0"/>
              </a:rPr>
              <a:t>contentRepository</a:t>
            </a:r>
            <a:r>
              <a:rPr lang="en-US" altLang="nl-NL" dirty="0" smtClean="0">
                <a:latin typeface="Times New Roman" pitchFamily="18" charset="0"/>
              </a:rPr>
              <a:t> needed for this exercise.</a:t>
            </a:r>
          </a:p>
          <a:p>
            <a:pPr>
              <a:spcBef>
                <a:spcPts val="4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US" altLang="nl-NL" dirty="0" smtClean="0">
              <a:latin typeface="Times New Roman" pitchFamily="18" charset="0"/>
            </a:endParaRPr>
          </a:p>
          <a:p>
            <a:pPr>
              <a:spcBef>
                <a:spcPts val="4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altLang="nl-NL" dirty="0" smtClean="0">
                <a:latin typeface="Times New Roman" pitchFamily="18" charset="0"/>
              </a:rPr>
              <a:t>All the relevant classes for this exercise are in the training bundle.</a:t>
            </a:r>
          </a:p>
          <a:p>
            <a:pPr>
              <a:spcBef>
                <a:spcPts val="4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altLang="nl-NL" dirty="0" err="1" smtClean="0">
                <a:latin typeface="Times New Roman" pitchFamily="18" charset="0"/>
              </a:rPr>
              <a:t>Dataprovider</a:t>
            </a:r>
            <a:r>
              <a:rPr lang="en-US" altLang="nl-NL" dirty="0" smtClean="0">
                <a:latin typeface="Times New Roman" pitchFamily="18" charset="0"/>
              </a:rPr>
              <a:t>: </a:t>
            </a:r>
            <a:r>
              <a:rPr lang="en-US" altLang="nl-NL" dirty="0" err="1" smtClean="0">
                <a:latin typeface="Times New Roman" pitchFamily="18" charset="0"/>
              </a:rPr>
              <a:t>com.backbase.exercises.ptc.dataproviders</a:t>
            </a:r>
            <a:r>
              <a:rPr lang="en-US" altLang="nl-NL" dirty="0" smtClean="0">
                <a:latin typeface="Times New Roman" pitchFamily="18" charset="0"/>
              </a:rPr>
              <a:t>. </a:t>
            </a:r>
            <a:r>
              <a:rPr lang="en-US" altLang="nl-NL" dirty="0" err="1" smtClean="0">
                <a:latin typeface="Times New Roman" pitchFamily="18" charset="0"/>
              </a:rPr>
              <a:t>CurrencyRatesDataprovider</a:t>
            </a:r>
            <a:endParaRPr lang="en-US" altLang="nl-NL" dirty="0" smtClean="0">
              <a:latin typeface="Times New Roman" pitchFamily="18" charset="0"/>
            </a:endParaRPr>
          </a:p>
          <a:p>
            <a:pPr>
              <a:spcBef>
                <a:spcPts val="4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altLang="nl-NL" dirty="0" smtClean="0">
                <a:latin typeface="Times New Roman" pitchFamily="18" charset="0"/>
              </a:rPr>
              <a:t>XSL</a:t>
            </a:r>
            <a:r>
              <a:rPr lang="en-US" altLang="nl-NL" baseline="0" dirty="0" smtClean="0">
                <a:latin typeface="Times New Roman" pitchFamily="18" charset="0"/>
              </a:rPr>
              <a:t> </a:t>
            </a:r>
            <a:r>
              <a:rPr lang="en-US" altLang="nl-NL" baseline="0" dirty="0" err="1" smtClean="0">
                <a:latin typeface="Times New Roman" pitchFamily="18" charset="0"/>
              </a:rPr>
              <a:t>Stylesheet</a:t>
            </a:r>
            <a:r>
              <a:rPr lang="en-US" altLang="nl-NL" dirty="0" smtClean="0">
                <a:latin typeface="Times New Roman" pitchFamily="18" charset="0"/>
              </a:rPr>
              <a:t>: \</a:t>
            </a:r>
            <a:r>
              <a:rPr lang="en-US" altLang="nl-NL" dirty="0" err="1" smtClean="0">
                <a:latin typeface="Times New Roman" pitchFamily="18" charset="0"/>
              </a:rPr>
              <a:t>src</a:t>
            </a:r>
            <a:r>
              <a:rPr lang="en-US" altLang="nl-NL" dirty="0" smtClean="0">
                <a:latin typeface="Times New Roman" pitchFamily="18" charset="0"/>
              </a:rPr>
              <a:t>\main\</a:t>
            </a:r>
            <a:r>
              <a:rPr lang="en-US" altLang="nl-NL" dirty="0" err="1" smtClean="0">
                <a:latin typeface="Times New Roman" pitchFamily="18" charset="0"/>
              </a:rPr>
              <a:t>webapp</a:t>
            </a:r>
            <a:r>
              <a:rPr lang="en-US" altLang="nl-NL" dirty="0" smtClean="0">
                <a:latin typeface="Times New Roman" pitchFamily="18" charset="0"/>
              </a:rPr>
              <a:t>\WEB-INF\</a:t>
            </a:r>
            <a:r>
              <a:rPr lang="en-US" altLang="nl-NL" dirty="0" err="1" smtClean="0">
                <a:latin typeface="Times New Roman" pitchFamily="18" charset="0"/>
              </a:rPr>
              <a:t>xslt</a:t>
            </a:r>
            <a:r>
              <a:rPr lang="en-US" altLang="nl-NL" dirty="0" smtClean="0">
                <a:latin typeface="Times New Roman" pitchFamily="18" charset="0"/>
              </a:rPr>
              <a:t>\currencies\currencies.xsl</a:t>
            </a:r>
          </a:p>
          <a:p>
            <a:pPr>
              <a:spcBef>
                <a:spcPts val="4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altLang="nl-NL" dirty="0" smtClean="0">
                <a:latin typeface="Times New Roman" pitchFamily="18" charset="0"/>
              </a:rPr>
              <a:t>Widget: \</a:t>
            </a:r>
            <a:r>
              <a:rPr lang="en-US" altLang="nl-NL" dirty="0" err="1" smtClean="0">
                <a:latin typeface="Times New Roman" pitchFamily="18" charset="0"/>
              </a:rPr>
              <a:t>src</a:t>
            </a:r>
            <a:r>
              <a:rPr lang="en-US" altLang="nl-NL" dirty="0" smtClean="0">
                <a:latin typeface="Times New Roman" pitchFamily="18" charset="0"/>
              </a:rPr>
              <a:t>\main\</a:t>
            </a:r>
            <a:r>
              <a:rPr lang="en-US" altLang="nl-NL" dirty="0" err="1" smtClean="0">
                <a:latin typeface="Times New Roman" pitchFamily="18" charset="0"/>
              </a:rPr>
              <a:t>webapp</a:t>
            </a:r>
            <a:r>
              <a:rPr lang="en-US" altLang="nl-NL" dirty="0" smtClean="0">
                <a:latin typeface="Times New Roman" pitchFamily="18" charset="0"/>
              </a:rPr>
              <a:t>\static\</a:t>
            </a:r>
            <a:r>
              <a:rPr lang="en-US" altLang="nl-NL" dirty="0" err="1" smtClean="0">
                <a:latin typeface="Times New Roman" pitchFamily="18" charset="0"/>
              </a:rPr>
              <a:t>com.backbase.training</a:t>
            </a:r>
            <a:r>
              <a:rPr lang="en-US" altLang="nl-NL" dirty="0" smtClean="0">
                <a:latin typeface="Times New Roman" pitchFamily="18" charset="0"/>
              </a:rPr>
              <a:t>\widgets\currency-rates</a:t>
            </a:r>
          </a:p>
          <a:p>
            <a:pPr>
              <a:spcBef>
                <a:spcPts val="4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US" altLang="nl-NL" dirty="0" smtClean="0">
              <a:latin typeface="Times New Roman" pitchFamily="18" charset="0"/>
            </a:endParaRPr>
          </a:p>
          <a:p>
            <a:pPr>
              <a:spcBef>
                <a:spcPts val="4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altLang="nl-NL" dirty="0" smtClean="0">
                <a:latin typeface="Times New Roman" pitchFamily="18" charset="0"/>
              </a:rPr>
              <a:t>Add  the following </a:t>
            </a:r>
            <a:r>
              <a:rPr lang="en-US" altLang="nl-NL" dirty="0" err="1" smtClean="0">
                <a:latin typeface="Times New Roman" pitchFamily="18" charset="0"/>
              </a:rPr>
              <a:t>dataprovider</a:t>
            </a:r>
            <a:r>
              <a:rPr lang="en-US" altLang="nl-NL" dirty="0" smtClean="0">
                <a:latin typeface="Times New Roman" pitchFamily="18" charset="0"/>
              </a:rPr>
              <a:t>/pipe configuration in ptc-config.xml:</a:t>
            </a:r>
          </a:p>
          <a:p>
            <a:pPr>
              <a:spcBef>
                <a:spcPts val="4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US" altLang="nl-NL" dirty="0" smtClean="0">
              <a:latin typeface="Times New Roman" pitchFamily="18" charset="0"/>
            </a:endParaRPr>
          </a:p>
          <a:p>
            <a:pPr>
              <a:spcBef>
                <a:spcPts val="4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altLang="nl-NL" dirty="0" smtClean="0">
                <a:latin typeface="Times New Roman" pitchFamily="18" charset="0"/>
              </a:rPr>
              <a:t>&lt;data-provider id="</a:t>
            </a:r>
            <a:r>
              <a:rPr lang="en-US" altLang="nl-NL" dirty="0" err="1" smtClean="0">
                <a:latin typeface="Times New Roman" pitchFamily="18" charset="0"/>
              </a:rPr>
              <a:t>currencyRatesDataProvider</a:t>
            </a:r>
            <a:r>
              <a:rPr lang="en-US" altLang="nl-NL" dirty="0" smtClean="0">
                <a:latin typeface="Times New Roman" pitchFamily="18" charset="0"/>
              </a:rPr>
              <a:t>" class="com.backbase.exercises.ptc.dataproviders.CurrencyRatesDataProvider"&gt;</a:t>
            </a:r>
          </a:p>
          <a:p>
            <a:pPr>
              <a:spcBef>
                <a:spcPts val="4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altLang="nl-NL" dirty="0" smtClean="0">
                <a:latin typeface="Times New Roman" pitchFamily="18" charset="0"/>
              </a:rPr>
              <a:t>    &lt;</a:t>
            </a:r>
            <a:r>
              <a:rPr lang="en-US" altLang="nl-NL" dirty="0" err="1" smtClean="0">
                <a:latin typeface="Times New Roman" pitchFamily="18" charset="0"/>
              </a:rPr>
              <a:t>param</a:t>
            </a:r>
            <a:r>
              <a:rPr lang="en-US" altLang="nl-NL" dirty="0" smtClean="0">
                <a:latin typeface="Times New Roman" pitchFamily="18" charset="0"/>
              </a:rPr>
              <a:t> name="user" value="admin"/&gt;</a:t>
            </a:r>
          </a:p>
          <a:p>
            <a:pPr>
              <a:spcBef>
                <a:spcPts val="4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altLang="nl-NL" dirty="0" smtClean="0">
                <a:latin typeface="Times New Roman" pitchFamily="18" charset="0"/>
              </a:rPr>
              <a:t>    &lt;</a:t>
            </a:r>
            <a:r>
              <a:rPr lang="en-US" altLang="nl-NL" dirty="0" err="1" smtClean="0">
                <a:latin typeface="Times New Roman" pitchFamily="18" charset="0"/>
              </a:rPr>
              <a:t>param</a:t>
            </a:r>
            <a:r>
              <a:rPr lang="en-US" altLang="nl-NL" dirty="0" smtClean="0">
                <a:latin typeface="Times New Roman" pitchFamily="18" charset="0"/>
              </a:rPr>
              <a:t> name="password" value="admin"/&gt;</a:t>
            </a:r>
          </a:p>
          <a:p>
            <a:pPr>
              <a:spcBef>
                <a:spcPts val="4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altLang="nl-NL" dirty="0" smtClean="0">
                <a:latin typeface="Times New Roman" pitchFamily="18" charset="0"/>
              </a:rPr>
              <a:t>    &lt;</a:t>
            </a:r>
            <a:r>
              <a:rPr lang="en-US" altLang="nl-NL" dirty="0" err="1" smtClean="0">
                <a:latin typeface="Times New Roman" pitchFamily="18" charset="0"/>
              </a:rPr>
              <a:t>param</a:t>
            </a:r>
            <a:r>
              <a:rPr lang="en-US" altLang="nl-NL" dirty="0" smtClean="0">
                <a:latin typeface="Times New Roman" pitchFamily="18" charset="0"/>
              </a:rPr>
              <a:t> name="repository" value="</a:t>
            </a:r>
            <a:r>
              <a:rPr lang="en-US" altLang="nl-NL" dirty="0" err="1" smtClean="0">
                <a:latin typeface="Times New Roman" pitchFamily="18" charset="0"/>
              </a:rPr>
              <a:t>contentRepository</a:t>
            </a:r>
            <a:r>
              <a:rPr lang="en-US" altLang="nl-NL" dirty="0" smtClean="0">
                <a:latin typeface="Times New Roman" pitchFamily="18" charset="0"/>
              </a:rPr>
              <a:t>"/&gt;</a:t>
            </a:r>
          </a:p>
          <a:p>
            <a:pPr>
              <a:spcBef>
                <a:spcPts val="4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altLang="nl-NL" dirty="0" smtClean="0">
                <a:latin typeface="Times New Roman" pitchFamily="18" charset="0"/>
              </a:rPr>
              <a:t>    &lt;</a:t>
            </a:r>
            <a:r>
              <a:rPr lang="en-US" altLang="nl-NL" dirty="0" err="1" smtClean="0">
                <a:latin typeface="Times New Roman" pitchFamily="18" charset="0"/>
              </a:rPr>
              <a:t>param</a:t>
            </a:r>
            <a:r>
              <a:rPr lang="en-US" altLang="nl-NL" dirty="0" smtClean="0">
                <a:latin typeface="Times New Roman" pitchFamily="18" charset="0"/>
              </a:rPr>
              <a:t> name="</a:t>
            </a:r>
            <a:r>
              <a:rPr lang="en-US" altLang="nl-NL" dirty="0" err="1" smtClean="0">
                <a:latin typeface="Times New Roman" pitchFamily="18" charset="0"/>
              </a:rPr>
              <a:t>repositoryURL</a:t>
            </a:r>
            <a:r>
              <a:rPr lang="en-US" altLang="nl-NL" dirty="0" smtClean="0">
                <a:latin typeface="Times New Roman" pitchFamily="18" charset="0"/>
              </a:rPr>
              <a:t>" value="http://localhost:7778/</a:t>
            </a:r>
            <a:r>
              <a:rPr lang="en-US" altLang="nl-NL" dirty="0" err="1" smtClean="0">
                <a:latin typeface="Times New Roman" pitchFamily="18" charset="0"/>
              </a:rPr>
              <a:t>contentservices</a:t>
            </a:r>
            <a:r>
              <a:rPr lang="en-US" altLang="nl-NL" dirty="0" smtClean="0">
                <a:latin typeface="Times New Roman" pitchFamily="18" charset="0"/>
              </a:rPr>
              <a:t>/atom"/&gt;</a:t>
            </a:r>
          </a:p>
          <a:p>
            <a:pPr>
              <a:spcBef>
                <a:spcPts val="4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altLang="nl-NL" dirty="0" smtClean="0">
                <a:latin typeface="Times New Roman" pitchFamily="18" charset="0"/>
              </a:rPr>
              <a:t>    &lt;</a:t>
            </a:r>
            <a:r>
              <a:rPr lang="en-US" altLang="nl-NL" dirty="0" err="1" smtClean="0">
                <a:latin typeface="Times New Roman" pitchFamily="18" charset="0"/>
              </a:rPr>
              <a:t>param</a:t>
            </a:r>
            <a:r>
              <a:rPr lang="en-US" altLang="nl-NL" dirty="0" smtClean="0">
                <a:latin typeface="Times New Roman" pitchFamily="18" charset="0"/>
              </a:rPr>
              <a:t> name="</a:t>
            </a:r>
            <a:r>
              <a:rPr lang="en-US" altLang="nl-NL" dirty="0" err="1" smtClean="0">
                <a:latin typeface="Times New Roman" pitchFamily="18" charset="0"/>
              </a:rPr>
              <a:t>documentID</a:t>
            </a:r>
            <a:r>
              <a:rPr lang="en-US" altLang="nl-NL" dirty="0" smtClean="0">
                <a:latin typeface="Times New Roman" pitchFamily="18" charset="0"/>
              </a:rPr>
              <a:t>" value="id-of-the-cmis:document-created-in-the-myfeeds-folder-of-the-content-repository"/&gt;</a:t>
            </a:r>
          </a:p>
          <a:p>
            <a:pPr>
              <a:spcBef>
                <a:spcPts val="4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altLang="nl-NL" dirty="0" smtClean="0">
                <a:latin typeface="Times New Roman" pitchFamily="18" charset="0"/>
              </a:rPr>
              <a:t>&lt;/data-provider&gt;</a:t>
            </a:r>
          </a:p>
          <a:p>
            <a:pPr>
              <a:spcBef>
                <a:spcPts val="4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US" altLang="nl-NL" dirty="0" smtClean="0">
              <a:latin typeface="Times New Roman" pitchFamily="18" charset="0"/>
            </a:endParaRPr>
          </a:p>
          <a:p>
            <a:pPr>
              <a:spcBef>
                <a:spcPts val="4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altLang="nl-NL" dirty="0" smtClean="0">
                <a:latin typeface="Times New Roman" pitchFamily="18" charset="0"/>
              </a:rPr>
              <a:t>&lt;pipe name="</a:t>
            </a:r>
            <a:r>
              <a:rPr lang="en-US" altLang="nl-NL" dirty="0" err="1" smtClean="0">
                <a:latin typeface="Times New Roman" pitchFamily="18" charset="0"/>
              </a:rPr>
              <a:t>currencyRatesPipe</a:t>
            </a:r>
            <a:r>
              <a:rPr lang="en-US" altLang="nl-NL" dirty="0" smtClean="0">
                <a:latin typeface="Times New Roman" pitchFamily="18" charset="0"/>
              </a:rPr>
              <a:t>"&gt;</a:t>
            </a:r>
          </a:p>
          <a:p>
            <a:pPr>
              <a:spcBef>
                <a:spcPts val="4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altLang="nl-NL" dirty="0" smtClean="0">
                <a:latin typeface="Times New Roman" pitchFamily="18" charset="0"/>
              </a:rPr>
              <a:t>    &lt;data-provider </a:t>
            </a:r>
            <a:r>
              <a:rPr lang="en-US" altLang="nl-NL" dirty="0" err="1" smtClean="0">
                <a:latin typeface="Times New Roman" pitchFamily="18" charset="0"/>
              </a:rPr>
              <a:t>referenceId</a:t>
            </a:r>
            <a:r>
              <a:rPr lang="en-US" altLang="nl-NL" dirty="0" smtClean="0">
                <a:latin typeface="Times New Roman" pitchFamily="18" charset="0"/>
              </a:rPr>
              <a:t>="</a:t>
            </a:r>
            <a:r>
              <a:rPr lang="en-US" altLang="nl-NL" dirty="0" err="1" smtClean="0">
                <a:latin typeface="Times New Roman" pitchFamily="18" charset="0"/>
              </a:rPr>
              <a:t>cmisDataProvider</a:t>
            </a:r>
            <a:r>
              <a:rPr lang="en-US" altLang="nl-NL" dirty="0" smtClean="0">
                <a:latin typeface="Times New Roman" pitchFamily="18" charset="0"/>
              </a:rPr>
              <a:t>"/&gt;</a:t>
            </a:r>
          </a:p>
          <a:p>
            <a:pPr>
              <a:spcBef>
                <a:spcPts val="4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altLang="nl-NL" dirty="0" smtClean="0">
                <a:latin typeface="Times New Roman" pitchFamily="18" charset="0"/>
              </a:rPr>
              <a:t>&lt;/pipe&gt;</a:t>
            </a:r>
          </a:p>
          <a:p>
            <a:pPr>
              <a:spcBef>
                <a:spcPts val="4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altLang="nl-NL" dirty="0" smtClean="0">
                <a:latin typeface="Times New Roman" pitchFamily="18" charset="0"/>
              </a:rPr>
              <a:t>&lt;pipe name="currencyRatesPipe2"&gt;</a:t>
            </a:r>
          </a:p>
          <a:p>
            <a:pPr>
              <a:spcBef>
                <a:spcPts val="4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altLang="nl-NL" dirty="0" smtClean="0">
                <a:latin typeface="Times New Roman" pitchFamily="18" charset="0"/>
              </a:rPr>
              <a:t>    &lt;data-provider </a:t>
            </a:r>
            <a:r>
              <a:rPr lang="en-US" altLang="nl-NL" dirty="0" err="1" smtClean="0">
                <a:latin typeface="Times New Roman" pitchFamily="18" charset="0"/>
              </a:rPr>
              <a:t>referenceId</a:t>
            </a:r>
            <a:r>
              <a:rPr lang="en-US" altLang="nl-NL" dirty="0" smtClean="0">
                <a:latin typeface="Times New Roman" pitchFamily="18" charset="0"/>
              </a:rPr>
              <a:t>="</a:t>
            </a:r>
            <a:r>
              <a:rPr lang="en-US" altLang="nl-NL" dirty="0" err="1" smtClean="0">
                <a:latin typeface="Times New Roman" pitchFamily="18" charset="0"/>
              </a:rPr>
              <a:t>cmisDataProvider</a:t>
            </a:r>
            <a:r>
              <a:rPr lang="en-US" altLang="nl-NL" dirty="0" smtClean="0">
                <a:latin typeface="Times New Roman" pitchFamily="18" charset="0"/>
              </a:rPr>
              <a:t>"/&gt;</a:t>
            </a:r>
          </a:p>
          <a:p>
            <a:pPr>
              <a:spcBef>
                <a:spcPts val="4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altLang="nl-NL" dirty="0" smtClean="0">
                <a:latin typeface="Times New Roman" pitchFamily="18" charset="0"/>
              </a:rPr>
              <a:t>    &lt;response-transform </a:t>
            </a:r>
            <a:r>
              <a:rPr lang="en-US" altLang="nl-NL" dirty="0" err="1" smtClean="0">
                <a:latin typeface="Times New Roman" pitchFamily="18" charset="0"/>
              </a:rPr>
              <a:t>matchStatusCode</a:t>
            </a:r>
            <a:r>
              <a:rPr lang="en-US" altLang="nl-NL" dirty="0" smtClean="0">
                <a:latin typeface="Times New Roman" pitchFamily="18" charset="0"/>
              </a:rPr>
              <a:t>="200-299"&gt;</a:t>
            </a:r>
          </a:p>
          <a:p>
            <a:pPr>
              <a:spcBef>
                <a:spcPts val="4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altLang="nl-NL" dirty="0" smtClean="0">
                <a:latin typeface="Times New Roman" pitchFamily="18" charset="0"/>
              </a:rPr>
              <a:t>        &lt;transform class="com.backbase.portal.ptc.transform.response.impl.XSLTTransformer"&gt;</a:t>
            </a:r>
          </a:p>
          <a:p>
            <a:pPr>
              <a:spcBef>
                <a:spcPts val="4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altLang="nl-NL" dirty="0" smtClean="0">
                <a:latin typeface="Times New Roman" pitchFamily="18" charset="0"/>
              </a:rPr>
              <a:t>            &lt;</a:t>
            </a:r>
            <a:r>
              <a:rPr lang="en-US" altLang="nl-NL" dirty="0" err="1" smtClean="0">
                <a:latin typeface="Times New Roman" pitchFamily="18" charset="0"/>
              </a:rPr>
              <a:t>param</a:t>
            </a:r>
            <a:r>
              <a:rPr lang="en-US" altLang="nl-NL" dirty="0" smtClean="0">
                <a:latin typeface="Times New Roman" pitchFamily="18" charset="0"/>
              </a:rPr>
              <a:t> name="</a:t>
            </a:r>
            <a:r>
              <a:rPr lang="en-US" altLang="nl-NL" dirty="0" err="1" smtClean="0">
                <a:latin typeface="Times New Roman" pitchFamily="18" charset="0"/>
              </a:rPr>
              <a:t>xsltFile</a:t>
            </a:r>
            <a:r>
              <a:rPr lang="en-US" altLang="nl-NL" dirty="0" smtClean="0">
                <a:latin typeface="Times New Roman" pitchFamily="18" charset="0"/>
              </a:rPr>
              <a:t>" value="/WEB-INF/</a:t>
            </a:r>
            <a:r>
              <a:rPr lang="en-US" altLang="nl-NL" dirty="0" err="1" smtClean="0">
                <a:latin typeface="Times New Roman" pitchFamily="18" charset="0"/>
              </a:rPr>
              <a:t>xslt</a:t>
            </a:r>
            <a:r>
              <a:rPr lang="en-US" altLang="nl-NL" dirty="0" smtClean="0">
                <a:latin typeface="Times New Roman" pitchFamily="18" charset="0"/>
              </a:rPr>
              <a:t>/currencies/currencies.xsl"/&gt;</a:t>
            </a:r>
          </a:p>
          <a:p>
            <a:pPr>
              <a:spcBef>
                <a:spcPts val="4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altLang="nl-NL" dirty="0" smtClean="0">
                <a:latin typeface="Times New Roman" pitchFamily="18" charset="0"/>
              </a:rPr>
              <a:t>            &lt;</a:t>
            </a:r>
            <a:r>
              <a:rPr lang="en-US" altLang="nl-NL" dirty="0" err="1" smtClean="0">
                <a:latin typeface="Times New Roman" pitchFamily="18" charset="0"/>
              </a:rPr>
              <a:t>param</a:t>
            </a:r>
            <a:r>
              <a:rPr lang="en-US" altLang="nl-NL" dirty="0" smtClean="0">
                <a:latin typeface="Times New Roman" pitchFamily="18" charset="0"/>
              </a:rPr>
              <a:t> name="</a:t>
            </a:r>
            <a:r>
              <a:rPr lang="en-US" altLang="nl-NL" dirty="0" err="1" smtClean="0">
                <a:latin typeface="Times New Roman" pitchFamily="18" charset="0"/>
              </a:rPr>
              <a:t>cacheXSLFile</a:t>
            </a:r>
            <a:r>
              <a:rPr lang="en-US" altLang="nl-NL" dirty="0" smtClean="0">
                <a:latin typeface="Times New Roman" pitchFamily="18" charset="0"/>
              </a:rPr>
              <a:t>" value="false"/&gt;</a:t>
            </a:r>
          </a:p>
          <a:p>
            <a:pPr>
              <a:spcBef>
                <a:spcPts val="4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altLang="nl-NL" dirty="0" smtClean="0">
                <a:latin typeface="Times New Roman" pitchFamily="18" charset="0"/>
              </a:rPr>
              <a:t>            &lt;</a:t>
            </a:r>
            <a:r>
              <a:rPr lang="en-US" altLang="nl-NL" dirty="0" err="1" smtClean="0">
                <a:latin typeface="Times New Roman" pitchFamily="18" charset="0"/>
              </a:rPr>
              <a:t>param</a:t>
            </a:r>
            <a:r>
              <a:rPr lang="en-US" altLang="nl-NL" dirty="0" smtClean="0">
                <a:latin typeface="Times New Roman" pitchFamily="18" charset="0"/>
              </a:rPr>
              <a:t> name="</a:t>
            </a:r>
            <a:r>
              <a:rPr lang="en-US" altLang="nl-NL" dirty="0" err="1" smtClean="0">
                <a:latin typeface="Times New Roman" pitchFamily="18" charset="0"/>
              </a:rPr>
              <a:t>selectedCurrencies</a:t>
            </a:r>
            <a:r>
              <a:rPr lang="en-US" altLang="nl-NL" dirty="0" smtClean="0">
                <a:latin typeface="Times New Roman" pitchFamily="18" charset="0"/>
              </a:rPr>
              <a:t>"&gt;</a:t>
            </a:r>
          </a:p>
          <a:p>
            <a:pPr>
              <a:spcBef>
                <a:spcPts val="4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altLang="nl-NL" dirty="0" smtClean="0">
                <a:latin typeface="Times New Roman" pitchFamily="18" charset="0"/>
              </a:rPr>
              <a:t>                &lt;value&gt;USD&lt;/value&gt;</a:t>
            </a:r>
          </a:p>
          <a:p>
            <a:pPr>
              <a:spcBef>
                <a:spcPts val="4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altLang="nl-NL" dirty="0" smtClean="0">
                <a:latin typeface="Times New Roman" pitchFamily="18" charset="0"/>
              </a:rPr>
              <a:t>                &lt;value&gt;EUR&lt;/value&gt;</a:t>
            </a:r>
          </a:p>
          <a:p>
            <a:pPr>
              <a:spcBef>
                <a:spcPts val="4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altLang="nl-NL" dirty="0" smtClean="0">
                <a:latin typeface="Times New Roman" pitchFamily="18" charset="0"/>
              </a:rPr>
              <a:t>                &lt;value&gt;GBP&lt;/value&gt;</a:t>
            </a:r>
          </a:p>
          <a:p>
            <a:pPr>
              <a:spcBef>
                <a:spcPts val="4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altLang="nl-NL" dirty="0" smtClean="0">
                <a:latin typeface="Times New Roman" pitchFamily="18" charset="0"/>
              </a:rPr>
              <a:t>                &lt;value&gt;CHF&lt;/value&gt;</a:t>
            </a:r>
          </a:p>
          <a:p>
            <a:pPr>
              <a:spcBef>
                <a:spcPts val="4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altLang="nl-NL" dirty="0" smtClean="0">
                <a:latin typeface="Times New Roman" pitchFamily="18" charset="0"/>
              </a:rPr>
              <a:t>                &lt;value&gt;JPY&lt;/value&gt;</a:t>
            </a:r>
          </a:p>
          <a:p>
            <a:pPr>
              <a:spcBef>
                <a:spcPts val="4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altLang="nl-NL" dirty="0" smtClean="0">
                <a:latin typeface="Times New Roman" pitchFamily="18" charset="0"/>
              </a:rPr>
              <a:t>                &lt;value&gt;CAD&lt;/value&gt;</a:t>
            </a:r>
          </a:p>
          <a:p>
            <a:pPr>
              <a:spcBef>
                <a:spcPts val="4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altLang="nl-NL" dirty="0" smtClean="0">
                <a:latin typeface="Times New Roman" pitchFamily="18" charset="0"/>
              </a:rPr>
              <a:t>                &lt;value&gt;AUD&lt;/value&gt;</a:t>
            </a:r>
          </a:p>
          <a:p>
            <a:pPr>
              <a:spcBef>
                <a:spcPts val="4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altLang="nl-NL" dirty="0" smtClean="0">
                <a:latin typeface="Times New Roman" pitchFamily="18" charset="0"/>
              </a:rPr>
              <a:t>            &lt;/</a:t>
            </a:r>
            <a:r>
              <a:rPr lang="en-US" altLang="nl-NL" dirty="0" err="1" smtClean="0">
                <a:latin typeface="Times New Roman" pitchFamily="18" charset="0"/>
              </a:rPr>
              <a:t>param</a:t>
            </a:r>
            <a:r>
              <a:rPr lang="en-US" altLang="nl-NL" dirty="0" smtClean="0">
                <a:latin typeface="Times New Roman" pitchFamily="18" charset="0"/>
              </a:rPr>
              <a:t>&gt;</a:t>
            </a:r>
          </a:p>
          <a:p>
            <a:pPr>
              <a:spcBef>
                <a:spcPts val="4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altLang="nl-NL" dirty="0" smtClean="0">
                <a:latin typeface="Times New Roman" pitchFamily="18" charset="0"/>
              </a:rPr>
              <a:t>        &lt;/transform&gt;</a:t>
            </a:r>
          </a:p>
          <a:p>
            <a:pPr>
              <a:spcBef>
                <a:spcPts val="4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altLang="nl-NL" dirty="0" smtClean="0">
                <a:latin typeface="Times New Roman" pitchFamily="18" charset="0"/>
              </a:rPr>
              <a:t>        &lt;transform class="com.backbase.portal.ptc.transform.response.impl.ContentTypeResponseTransformer"&gt;</a:t>
            </a:r>
          </a:p>
          <a:p>
            <a:pPr>
              <a:spcBef>
                <a:spcPts val="4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altLang="nl-NL" dirty="0" smtClean="0">
                <a:latin typeface="Times New Roman" pitchFamily="18" charset="0"/>
              </a:rPr>
              <a:t>            &lt;</a:t>
            </a:r>
            <a:r>
              <a:rPr lang="en-US" altLang="nl-NL" dirty="0" err="1" smtClean="0">
                <a:latin typeface="Times New Roman" pitchFamily="18" charset="0"/>
              </a:rPr>
              <a:t>param</a:t>
            </a:r>
            <a:r>
              <a:rPr lang="en-US" altLang="nl-NL" dirty="0" smtClean="0">
                <a:latin typeface="Times New Roman" pitchFamily="18" charset="0"/>
              </a:rPr>
              <a:t> name="</a:t>
            </a:r>
            <a:r>
              <a:rPr lang="en-US" altLang="nl-NL" dirty="0" err="1" smtClean="0">
                <a:latin typeface="Times New Roman" pitchFamily="18" charset="0"/>
              </a:rPr>
              <a:t>contentType</a:t>
            </a:r>
            <a:r>
              <a:rPr lang="en-US" altLang="nl-NL" dirty="0" smtClean="0">
                <a:latin typeface="Times New Roman" pitchFamily="18" charset="0"/>
              </a:rPr>
              <a:t>" value="text/html"/&gt;</a:t>
            </a:r>
          </a:p>
          <a:p>
            <a:pPr>
              <a:spcBef>
                <a:spcPts val="4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altLang="nl-NL" dirty="0" smtClean="0">
                <a:latin typeface="Times New Roman" pitchFamily="18" charset="0"/>
              </a:rPr>
              <a:t>        &lt;/transform&gt;</a:t>
            </a:r>
          </a:p>
          <a:p>
            <a:pPr>
              <a:spcBef>
                <a:spcPts val="4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altLang="nl-NL" dirty="0" smtClean="0">
                <a:latin typeface="Times New Roman" pitchFamily="18" charset="0"/>
              </a:rPr>
              <a:t>    &lt;/response-transform&gt;</a:t>
            </a:r>
          </a:p>
          <a:p>
            <a:pPr>
              <a:spcBef>
                <a:spcPts val="4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altLang="nl-NL" dirty="0" smtClean="0">
                <a:latin typeface="Times New Roman" pitchFamily="18" charset="0"/>
              </a:rPr>
              <a:t>&lt;/pipe&gt;</a:t>
            </a:r>
          </a:p>
          <a:p>
            <a:pPr>
              <a:spcBef>
                <a:spcPts val="4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US" altLang="nl-NL" dirty="0" smtClean="0">
              <a:latin typeface="Times New Roman" pitchFamily="18" charset="0"/>
            </a:endParaRPr>
          </a:p>
          <a:p>
            <a:pPr>
              <a:spcBef>
                <a:spcPts val="4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altLang="nl-NL" dirty="0" smtClean="0">
                <a:latin typeface="Times New Roman" pitchFamily="18" charset="0"/>
              </a:rPr>
              <a:t>Test the pipe:</a:t>
            </a:r>
          </a:p>
          <a:p>
            <a:pPr>
              <a:spcBef>
                <a:spcPts val="4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US" altLang="nl-NL" dirty="0" smtClean="0">
              <a:latin typeface="Times New Roman" pitchFamily="18" charset="0"/>
            </a:endParaRPr>
          </a:p>
          <a:p>
            <a:pPr>
              <a:spcBef>
                <a:spcPts val="4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altLang="nl-NL" dirty="0" smtClean="0">
                <a:latin typeface="Times New Roman" pitchFamily="18" charset="0"/>
              </a:rPr>
              <a:t>http://localhost:7777/portalserver/proxy?pipe=currencyRatesPipe2</a:t>
            </a:r>
          </a:p>
          <a:p>
            <a:pPr>
              <a:spcBef>
                <a:spcPts val="4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US" altLang="nl-NL" dirty="0" smtClean="0">
              <a:latin typeface="Times New Roman" pitchFamily="18" charset="0"/>
            </a:endParaRPr>
          </a:p>
          <a:p>
            <a:pPr>
              <a:spcBef>
                <a:spcPts val="4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altLang="nl-NL" dirty="0" smtClean="0">
                <a:latin typeface="Times New Roman" pitchFamily="18" charset="0"/>
              </a:rPr>
              <a:t>Add the widget:</a:t>
            </a:r>
          </a:p>
          <a:p>
            <a:pPr>
              <a:spcBef>
                <a:spcPts val="4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US" altLang="nl-NL" dirty="0" smtClean="0">
              <a:latin typeface="Times New Roman" pitchFamily="18" charset="0"/>
            </a:endParaRPr>
          </a:p>
          <a:p>
            <a:pPr>
              <a:spcBef>
                <a:spcPts val="4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nl-NL" altLang="nl-NL" dirty="0" smtClean="0">
                <a:latin typeface="Times New Roman" pitchFamily="18" charset="0"/>
              </a:rPr>
              <a:t>Widget Title: </a:t>
            </a:r>
            <a:r>
              <a:rPr lang="en-US" altLang="nl-NL" dirty="0" smtClean="0">
                <a:latin typeface="Times New Roman" pitchFamily="18" charset="0"/>
              </a:rPr>
              <a:t>Currency Rates Widget</a:t>
            </a:r>
          </a:p>
          <a:p>
            <a:pPr>
              <a:spcBef>
                <a:spcPts val="4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nl-NL" altLang="nl-NL" dirty="0" smtClean="0">
                <a:latin typeface="Times New Roman" pitchFamily="18" charset="0"/>
              </a:rPr>
              <a:t>Widget Source URL: </a:t>
            </a:r>
            <a:r>
              <a:rPr lang="en-US" altLang="nl-NL" dirty="0" smtClean="0">
                <a:latin typeface="Times New Roman" pitchFamily="18" charset="0"/>
              </a:rPr>
              <a:t>$(</a:t>
            </a:r>
            <a:r>
              <a:rPr lang="en-US" altLang="nl-NL" dirty="0" err="1" smtClean="0">
                <a:latin typeface="Times New Roman" pitchFamily="18" charset="0"/>
              </a:rPr>
              <a:t>contextRoot</a:t>
            </a:r>
            <a:r>
              <a:rPr lang="en-US" altLang="nl-NL" dirty="0" smtClean="0">
                <a:latin typeface="Times New Roman" pitchFamily="18" charset="0"/>
              </a:rPr>
              <a:t>)/static/</a:t>
            </a:r>
            <a:r>
              <a:rPr lang="en-US" altLang="nl-NL" dirty="0" err="1" smtClean="0">
                <a:latin typeface="Times New Roman" pitchFamily="18" charset="0"/>
              </a:rPr>
              <a:t>com.backbase.training</a:t>
            </a:r>
            <a:r>
              <a:rPr lang="en-US" altLang="nl-NL" dirty="0" smtClean="0">
                <a:latin typeface="Times New Roman" pitchFamily="18" charset="0"/>
              </a:rPr>
              <a:t>/widgets/currency-rates/index.html</a:t>
            </a:r>
          </a:p>
          <a:p>
            <a:endParaRPr lang="en-US" dirty="0"/>
          </a:p>
        </p:txBody>
      </p:sp>
      <p:sp>
        <p:nvSpPr>
          <p:cNvPr id="4" name="Slide Number Placeholder 3"/>
          <p:cNvSpPr>
            <a:spLocks noGrp="1"/>
          </p:cNvSpPr>
          <p:nvPr>
            <p:ph type="sldNum" sz="quarter" idx="10"/>
          </p:nvPr>
        </p:nvSpPr>
        <p:spPr/>
        <p:txBody>
          <a:bodyPr/>
          <a:lstStyle/>
          <a:p>
            <a:fld id="{961E29FC-A785-1D40-BBA7-278D4149D253}" type="slidenum">
              <a:rPr lang="en-US" smtClean="0"/>
              <a:pPr/>
              <a:t>76</a:t>
            </a:fld>
            <a:endParaRPr lang="en-US"/>
          </a:p>
        </p:txBody>
      </p:sp>
    </p:spTree>
    <p:extLst>
      <p:ext uri="{BB962C8B-B14F-4D97-AF65-F5344CB8AC3E}">
        <p14:creationId xmlns:p14="http://schemas.microsoft.com/office/powerpoint/2010/main" xmlns="" val="235441239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hyperlink" Target="mailto:request@backbase.com" TargetMode="External"/><Relationship Id="rId2" Type="http://schemas.openxmlformats.org/officeDocument/2006/relationships/hyperlink" Target="http://www.backbase.com" TargetMode="External"/><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 BB Devices)">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extLst>
              <a:ext uri="{28A0092B-C50C-407E-A947-70E740481C1C}">
                <a14:useLocalDpi xmlns:a14="http://schemas.microsoft.com/office/drawing/2010/main" xmlns="" val="0"/>
              </a:ext>
            </a:extLst>
          </a:blip>
          <a:srcRect l="5497" t="-22" r="5786"/>
          <a:stretch/>
        </p:blipFill>
        <p:spPr>
          <a:xfrm>
            <a:off x="-10160" y="-1510"/>
            <a:ext cx="9154160" cy="6886893"/>
          </a:xfrm>
          <a:prstGeom prst="rect">
            <a:avLst/>
          </a:prstGeom>
        </p:spPr>
      </p:pic>
      <p:sp>
        <p:nvSpPr>
          <p:cNvPr id="2" name="Rectangle 1"/>
          <p:cNvSpPr/>
          <p:nvPr userDrawn="1"/>
        </p:nvSpPr>
        <p:spPr bwMode="auto">
          <a:xfrm>
            <a:off x="-10161" y="-1510"/>
            <a:ext cx="9163231" cy="2278381"/>
          </a:xfrm>
          <a:prstGeom prst="rect">
            <a:avLst/>
          </a:prstGeom>
          <a:solidFill>
            <a:schemeClr val="tx1"/>
          </a:solidFill>
          <a:ln w="31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endParaRPr lang="en-US" sz="900" b="1" dirty="0">
              <a:solidFill>
                <a:schemeClr val="bg1"/>
              </a:solidFill>
              <a:latin typeface="Roboto Light"/>
            </a:endParaRPr>
          </a:p>
        </p:txBody>
      </p:sp>
      <p:pic>
        <p:nvPicPr>
          <p:cNvPr id="7" name="Picture 6"/>
          <p:cNvPicPr>
            <a:picLocks noChangeAspect="1"/>
          </p:cNvPicPr>
          <p:nvPr userDrawn="1"/>
        </p:nvPicPr>
        <p:blipFill>
          <a:blip r:embed="rId3">
            <a:extLst>
              <a:ext uri="{28A0092B-C50C-407E-A947-70E740481C1C}">
                <a14:useLocalDpi xmlns:a14="http://schemas.microsoft.com/office/drawing/2010/main" xmlns="" val="0"/>
              </a:ext>
            </a:extLst>
          </a:blip>
          <a:stretch>
            <a:fillRect/>
          </a:stretch>
        </p:blipFill>
        <p:spPr>
          <a:xfrm>
            <a:off x="482090" y="2474754"/>
            <a:ext cx="8314248" cy="4228528"/>
          </a:xfrm>
          <a:prstGeom prst="rect">
            <a:avLst/>
          </a:prstGeom>
          <a:effectLst>
            <a:outerShdw blurRad="50800" dist="38100" dir="5400000" algn="t" rotWithShape="0">
              <a:prstClr val="black">
                <a:alpha val="40000"/>
              </a:prstClr>
            </a:outerShdw>
          </a:effectLst>
        </p:spPr>
      </p:pic>
      <p:pic>
        <p:nvPicPr>
          <p:cNvPr id="10" name="Picture 9"/>
          <p:cNvPicPr>
            <a:picLocks noChangeAspect="1"/>
          </p:cNvPicPr>
          <p:nvPr userDrawn="1"/>
        </p:nvPicPr>
        <p:blipFill>
          <a:blip r:embed="rId4">
            <a:extLst>
              <a:ext uri="{28A0092B-C50C-407E-A947-70E740481C1C}">
                <a14:useLocalDpi xmlns:a14="http://schemas.microsoft.com/office/drawing/2010/main" xmlns="" val="0"/>
              </a:ext>
            </a:extLst>
          </a:blip>
          <a:stretch>
            <a:fillRect/>
          </a:stretch>
        </p:blipFill>
        <p:spPr>
          <a:xfrm>
            <a:off x="331867" y="295648"/>
            <a:ext cx="1886156" cy="155076"/>
          </a:xfrm>
          <a:prstGeom prst="rect">
            <a:avLst/>
          </a:prstGeom>
        </p:spPr>
      </p:pic>
      <p:sp>
        <p:nvSpPr>
          <p:cNvPr id="13" name="Text Placeholder 13"/>
          <p:cNvSpPr>
            <a:spLocks noGrp="1"/>
          </p:cNvSpPr>
          <p:nvPr>
            <p:ph type="body" sz="quarter" idx="11" hasCustomPrompt="1"/>
          </p:nvPr>
        </p:nvSpPr>
        <p:spPr>
          <a:xfrm>
            <a:off x="357188" y="1465689"/>
            <a:ext cx="8535370" cy="461963"/>
          </a:xfrm>
          <a:prstGeom prst="rect">
            <a:avLst/>
          </a:prstGeom>
        </p:spPr>
        <p:txBody>
          <a:bodyPr vert="horz"/>
          <a:lstStyle>
            <a:lvl1pPr marL="0" indent="0" algn="r">
              <a:buNone/>
              <a:defRPr sz="2400" baseline="0">
                <a:solidFill>
                  <a:schemeClr val="tx2">
                    <a:lumMod val="50000"/>
                    <a:lumOff val="50000"/>
                  </a:schemeClr>
                </a:solidFill>
                <a:latin typeface="Roboto Light"/>
                <a:cs typeface="Roboto Light"/>
              </a:defRPr>
            </a:lvl1pPr>
          </a:lstStyle>
          <a:p>
            <a:pPr lvl="0"/>
            <a:r>
              <a:rPr lang="en-US" dirty="0" smtClean="0"/>
              <a:t>Customer Name - Date</a:t>
            </a:r>
            <a:endParaRPr lang="en-US" dirty="0"/>
          </a:p>
        </p:txBody>
      </p:sp>
      <p:sp>
        <p:nvSpPr>
          <p:cNvPr id="15" name="Text Placeholder 11"/>
          <p:cNvSpPr>
            <a:spLocks noGrp="1"/>
          </p:cNvSpPr>
          <p:nvPr>
            <p:ph type="body" sz="quarter" idx="10" hasCustomPrompt="1"/>
          </p:nvPr>
        </p:nvSpPr>
        <p:spPr>
          <a:xfrm>
            <a:off x="357188" y="675114"/>
            <a:ext cx="8535370" cy="923925"/>
          </a:xfrm>
          <a:prstGeom prst="rect">
            <a:avLst/>
          </a:prstGeom>
        </p:spPr>
        <p:txBody>
          <a:bodyPr vert="horz"/>
          <a:lstStyle>
            <a:lvl1pPr marL="0" indent="0" algn="r">
              <a:buNone/>
              <a:defRPr sz="5400" baseline="0">
                <a:solidFill>
                  <a:schemeClr val="tx1">
                    <a:lumMod val="10000"/>
                    <a:lumOff val="90000"/>
                  </a:schemeClr>
                </a:solidFill>
                <a:latin typeface="Roboto Light"/>
                <a:cs typeface="Roboto Light"/>
              </a:defRPr>
            </a:lvl1pPr>
          </a:lstStyle>
          <a:p>
            <a:pPr lvl="0"/>
            <a:r>
              <a:rPr lang="en-US" dirty="0" smtClean="0"/>
              <a:t>Presentation Title</a:t>
            </a:r>
            <a:endParaRPr lang="en-US" dirty="0"/>
          </a:p>
        </p:txBody>
      </p:sp>
    </p:spTree>
    <p:extLst>
      <p:ext uri="{BB962C8B-B14F-4D97-AF65-F5344CB8AC3E}">
        <p14:creationId xmlns:p14="http://schemas.microsoft.com/office/powerpoint/2010/main" xmlns="" val="22344955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5" name="Rectangle 4"/>
          <p:cNvSpPr/>
          <p:nvPr userDrawn="1"/>
        </p:nvSpPr>
        <p:spPr>
          <a:xfrm>
            <a:off x="0" y="-1509"/>
            <a:ext cx="9150350" cy="761935"/>
          </a:xfrm>
          <a:prstGeom prst="rect">
            <a:avLst/>
          </a:prstGeom>
          <a:solidFill>
            <a:schemeClr val="tx2"/>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latin typeface="Roboto Light"/>
            </a:endParaRPr>
          </a:p>
        </p:txBody>
      </p:sp>
      <p:sp>
        <p:nvSpPr>
          <p:cNvPr id="6" name="Text Placeholder 5"/>
          <p:cNvSpPr>
            <a:spLocks noGrp="1"/>
          </p:cNvSpPr>
          <p:nvPr>
            <p:ph type="body" sz="quarter" idx="13" hasCustomPrompt="1"/>
          </p:nvPr>
        </p:nvSpPr>
        <p:spPr>
          <a:xfrm>
            <a:off x="2627784" y="182563"/>
            <a:ext cx="6262216" cy="369887"/>
          </a:xfrm>
          <a:prstGeom prst="rect">
            <a:avLst/>
          </a:prstGeom>
        </p:spPr>
        <p:txBody>
          <a:bodyPr vert="horz"/>
          <a:lstStyle>
            <a:lvl1pPr marL="0" indent="0" algn="r">
              <a:buNone/>
              <a:defRPr sz="1800" baseline="0">
                <a:solidFill>
                  <a:srgbClr val="E5DEDC"/>
                </a:solidFill>
                <a:latin typeface="Roboto Light"/>
                <a:cs typeface="Roboto Light"/>
              </a:defRPr>
            </a:lvl1pPr>
          </a:lstStyle>
          <a:p>
            <a:pPr lvl="0"/>
            <a:r>
              <a:rPr lang="en-US" dirty="0" smtClean="0"/>
              <a:t>Blank slide title</a:t>
            </a:r>
            <a:endParaRPr lang="en-US" dirty="0"/>
          </a:p>
        </p:txBody>
      </p:sp>
      <p:sp>
        <p:nvSpPr>
          <p:cNvPr id="8" name="Slide Number Placeholder 5"/>
          <p:cNvSpPr>
            <a:spLocks noGrp="1"/>
          </p:cNvSpPr>
          <p:nvPr>
            <p:ph type="sldNum" sz="quarter" idx="4"/>
          </p:nvPr>
        </p:nvSpPr>
        <p:spPr>
          <a:xfrm>
            <a:off x="7447733" y="6560640"/>
            <a:ext cx="1669467" cy="254512"/>
          </a:xfrm>
          <a:prstGeom prst="rect">
            <a:avLst/>
          </a:prstGeom>
        </p:spPr>
        <p:txBody>
          <a:bodyPr vert="horz" lIns="91440" tIns="45720" rIns="91440" bIns="45720" rtlCol="0" anchor="ctr"/>
          <a:lstStyle>
            <a:lvl1pPr algn="r">
              <a:defRPr sz="1200">
                <a:solidFill>
                  <a:schemeClr val="tx1">
                    <a:lumMod val="50000"/>
                    <a:lumOff val="50000"/>
                  </a:schemeClr>
                </a:solidFill>
                <a:latin typeface="Helvetica Neue Light"/>
                <a:cs typeface="Helvetica Neue Light"/>
              </a:defRPr>
            </a:lvl1pPr>
          </a:lstStyle>
          <a:p>
            <a:fld id="{6FF59741-7650-A046-95B5-8D31235C520E}" type="slidenum">
              <a:rPr lang="en-US" smtClean="0"/>
              <a:pPr/>
              <a:t>‹#›</a:t>
            </a:fld>
            <a:endParaRPr lang="en-US" dirty="0"/>
          </a:p>
        </p:txBody>
      </p:sp>
      <p:pic>
        <p:nvPicPr>
          <p:cNvPr id="9" name="Picture 8"/>
          <p:cNvPicPr>
            <a:picLocks noChangeAspect="1"/>
          </p:cNvPicPr>
          <p:nvPr userDrawn="1"/>
        </p:nvPicPr>
        <p:blipFill>
          <a:blip r:embed="rId2">
            <a:extLst>
              <a:ext uri="{28A0092B-C50C-407E-A947-70E740481C1C}">
                <a14:useLocalDpi xmlns:a14="http://schemas.microsoft.com/office/drawing/2010/main" xmlns="" val="0"/>
              </a:ext>
            </a:extLst>
          </a:blip>
          <a:stretch>
            <a:fillRect/>
          </a:stretch>
        </p:blipFill>
        <p:spPr>
          <a:xfrm>
            <a:off x="331867" y="295648"/>
            <a:ext cx="1886156" cy="155076"/>
          </a:xfrm>
          <a:prstGeom prst="rect">
            <a:avLst/>
          </a:prstGeom>
        </p:spPr>
      </p:pic>
    </p:spTree>
    <p:extLst>
      <p:ext uri="{BB962C8B-B14F-4D97-AF65-F5344CB8AC3E}">
        <p14:creationId xmlns:p14="http://schemas.microsoft.com/office/powerpoint/2010/main" xmlns="" val="6965722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Full Width Content">
    <p:spTree>
      <p:nvGrpSpPr>
        <p:cNvPr id="1" name=""/>
        <p:cNvGrpSpPr/>
        <p:nvPr/>
      </p:nvGrpSpPr>
      <p:grpSpPr>
        <a:xfrm>
          <a:off x="0" y="0"/>
          <a:ext cx="0" cy="0"/>
          <a:chOff x="0" y="0"/>
          <a:chExt cx="0" cy="0"/>
        </a:xfrm>
      </p:grpSpPr>
      <p:sp>
        <p:nvSpPr>
          <p:cNvPr id="15" name="Rectangle 14"/>
          <p:cNvSpPr/>
          <p:nvPr userDrawn="1"/>
        </p:nvSpPr>
        <p:spPr>
          <a:xfrm>
            <a:off x="0" y="-1509"/>
            <a:ext cx="9150350" cy="761935"/>
          </a:xfrm>
          <a:prstGeom prst="rect">
            <a:avLst/>
          </a:prstGeom>
          <a:solidFill>
            <a:schemeClr val="tx2"/>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latin typeface="Roboto Light"/>
            </a:endParaRPr>
          </a:p>
        </p:txBody>
      </p:sp>
      <p:sp>
        <p:nvSpPr>
          <p:cNvPr id="6" name="Text Placeholder 5"/>
          <p:cNvSpPr>
            <a:spLocks noGrp="1"/>
          </p:cNvSpPr>
          <p:nvPr>
            <p:ph type="body" sz="quarter" idx="13" hasCustomPrompt="1"/>
          </p:nvPr>
        </p:nvSpPr>
        <p:spPr>
          <a:xfrm>
            <a:off x="2627784" y="182563"/>
            <a:ext cx="6262216" cy="369887"/>
          </a:xfrm>
          <a:prstGeom prst="rect">
            <a:avLst/>
          </a:prstGeom>
        </p:spPr>
        <p:txBody>
          <a:bodyPr vert="horz"/>
          <a:lstStyle>
            <a:lvl1pPr marL="0" indent="0" algn="r">
              <a:buNone/>
              <a:defRPr sz="1800" baseline="0">
                <a:solidFill>
                  <a:srgbClr val="E5DEDC"/>
                </a:solidFill>
                <a:latin typeface="Roboto Light"/>
                <a:cs typeface="Roboto Light"/>
              </a:defRPr>
            </a:lvl1pPr>
          </a:lstStyle>
          <a:p>
            <a:pPr lvl="0"/>
            <a:r>
              <a:rPr lang="en-US" dirty="0" smtClean="0"/>
              <a:t>Full Width Content slide title</a:t>
            </a:r>
            <a:endParaRPr lang="en-US" dirty="0"/>
          </a:p>
        </p:txBody>
      </p:sp>
      <p:sp>
        <p:nvSpPr>
          <p:cNvPr id="5" name="Content Placeholder 4"/>
          <p:cNvSpPr>
            <a:spLocks noGrp="1"/>
          </p:cNvSpPr>
          <p:nvPr>
            <p:ph sz="quarter" idx="14"/>
          </p:nvPr>
        </p:nvSpPr>
        <p:spPr>
          <a:xfrm>
            <a:off x="357188" y="1120775"/>
            <a:ext cx="8439150" cy="5387975"/>
          </a:xfrm>
          <a:prstGeom prst="rect">
            <a:avLst/>
          </a:prstGeom>
        </p:spPr>
        <p:txBody>
          <a:bodyPr vert="horz"/>
          <a:lstStyle>
            <a:lvl1pPr marL="182563" indent="-182563">
              <a:buClr>
                <a:schemeClr val="tx1">
                  <a:lumMod val="50000"/>
                  <a:lumOff val="50000"/>
                </a:schemeClr>
              </a:buClr>
              <a:buSzPct val="80000"/>
              <a:buFont typeface="Wingdings" charset="2"/>
              <a:buChar char="§"/>
              <a:tabLst/>
              <a:defRPr sz="2400">
                <a:latin typeface="Roboto Light"/>
                <a:cs typeface="Roboto Light"/>
              </a:defRPr>
            </a:lvl1pPr>
            <a:lvl2pPr marL="630238" indent="-173038">
              <a:buClr>
                <a:schemeClr val="tx1">
                  <a:lumMod val="50000"/>
                  <a:lumOff val="50000"/>
                </a:schemeClr>
              </a:buClr>
              <a:buSzPct val="80000"/>
              <a:buFont typeface="Wingdings" charset="2"/>
              <a:buChar char="§"/>
              <a:tabLst/>
              <a:defRPr sz="2000">
                <a:latin typeface="Roboto Light"/>
                <a:cs typeface="Roboto Light"/>
              </a:defRPr>
            </a:lvl2pPr>
            <a:lvl3pPr marL="1081088" indent="-187325">
              <a:buClr>
                <a:schemeClr val="tx1">
                  <a:lumMod val="50000"/>
                  <a:lumOff val="50000"/>
                </a:schemeClr>
              </a:buClr>
              <a:buSzPct val="80000"/>
              <a:buFont typeface="Wingdings" charset="2"/>
              <a:buChar char="§"/>
              <a:tabLst/>
              <a:defRPr sz="2000">
                <a:latin typeface="Roboto Light"/>
                <a:cs typeface="Roboto Light"/>
              </a:defRPr>
            </a:lvl3pPr>
            <a:lvl4pPr marL="1524000" indent="-152400">
              <a:buClr>
                <a:schemeClr val="tx1">
                  <a:lumMod val="50000"/>
                  <a:lumOff val="50000"/>
                </a:schemeClr>
              </a:buClr>
              <a:buSzPct val="80000"/>
              <a:buFont typeface="Wingdings" charset="2"/>
              <a:buChar char="§"/>
              <a:tabLst/>
              <a:defRPr sz="2000">
                <a:latin typeface="Roboto Light"/>
                <a:cs typeface="Roboto Light"/>
              </a:defRPr>
            </a:lvl4pPr>
            <a:lvl5pPr marL="1971675" indent="-142875">
              <a:buClr>
                <a:schemeClr val="tx1">
                  <a:lumMod val="50000"/>
                  <a:lumOff val="50000"/>
                </a:schemeClr>
              </a:buClr>
              <a:buSzPct val="80000"/>
              <a:buFont typeface="Wingdings" charset="2"/>
              <a:buChar char="§"/>
              <a:tabLst/>
              <a:defRPr sz="2000">
                <a:latin typeface="Roboto Light"/>
                <a:cs typeface="Roboto Ligh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9" name="Slide Number Placeholder 5"/>
          <p:cNvSpPr>
            <a:spLocks noGrp="1"/>
          </p:cNvSpPr>
          <p:nvPr>
            <p:ph type="sldNum" sz="quarter" idx="4"/>
          </p:nvPr>
        </p:nvSpPr>
        <p:spPr>
          <a:xfrm>
            <a:off x="7447733" y="6560640"/>
            <a:ext cx="1669467" cy="254512"/>
          </a:xfrm>
          <a:prstGeom prst="rect">
            <a:avLst/>
          </a:prstGeom>
        </p:spPr>
        <p:txBody>
          <a:bodyPr vert="horz" lIns="91440" tIns="45720" rIns="91440" bIns="45720" rtlCol="0" anchor="ctr"/>
          <a:lstStyle>
            <a:lvl1pPr algn="r">
              <a:defRPr sz="1200">
                <a:solidFill>
                  <a:schemeClr val="tx1">
                    <a:lumMod val="50000"/>
                    <a:lumOff val="50000"/>
                  </a:schemeClr>
                </a:solidFill>
                <a:latin typeface="Helvetica Neue Light"/>
                <a:cs typeface="Helvetica Neue Light"/>
              </a:defRPr>
            </a:lvl1pPr>
          </a:lstStyle>
          <a:p>
            <a:fld id="{6FF59741-7650-A046-95B5-8D31235C520E}"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xmlns="" val="0"/>
              </a:ext>
            </a:extLst>
          </a:blip>
          <a:stretch>
            <a:fillRect/>
          </a:stretch>
        </p:blipFill>
        <p:spPr>
          <a:xfrm>
            <a:off x="331867" y="295648"/>
            <a:ext cx="1886156" cy="155076"/>
          </a:xfrm>
          <a:prstGeom prst="rect">
            <a:avLst/>
          </a:prstGeom>
        </p:spPr>
      </p:pic>
    </p:spTree>
    <p:extLst>
      <p:ext uri="{BB962C8B-B14F-4D97-AF65-F5344CB8AC3E}">
        <p14:creationId xmlns:p14="http://schemas.microsoft.com/office/powerpoint/2010/main" xmlns="" val="24971152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Full Width Content + Subtitle / Statement">
    <p:spTree>
      <p:nvGrpSpPr>
        <p:cNvPr id="1" name=""/>
        <p:cNvGrpSpPr/>
        <p:nvPr/>
      </p:nvGrpSpPr>
      <p:grpSpPr>
        <a:xfrm>
          <a:off x="0" y="0"/>
          <a:ext cx="0" cy="0"/>
          <a:chOff x="0" y="0"/>
          <a:chExt cx="0" cy="0"/>
        </a:xfrm>
      </p:grpSpPr>
      <p:sp>
        <p:nvSpPr>
          <p:cNvPr id="15" name="Rectangle 14"/>
          <p:cNvSpPr/>
          <p:nvPr userDrawn="1"/>
        </p:nvSpPr>
        <p:spPr>
          <a:xfrm>
            <a:off x="0" y="-1509"/>
            <a:ext cx="9150350" cy="761935"/>
          </a:xfrm>
          <a:prstGeom prst="rect">
            <a:avLst/>
          </a:prstGeom>
          <a:solidFill>
            <a:schemeClr val="tx2"/>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latin typeface="Roboto Light"/>
            </a:endParaRPr>
          </a:p>
        </p:txBody>
      </p:sp>
      <p:sp>
        <p:nvSpPr>
          <p:cNvPr id="6" name="Text Placeholder 5"/>
          <p:cNvSpPr>
            <a:spLocks noGrp="1"/>
          </p:cNvSpPr>
          <p:nvPr>
            <p:ph type="body" sz="quarter" idx="13" hasCustomPrompt="1"/>
          </p:nvPr>
        </p:nvSpPr>
        <p:spPr>
          <a:xfrm>
            <a:off x="2627784" y="182563"/>
            <a:ext cx="6262216" cy="369887"/>
          </a:xfrm>
          <a:prstGeom prst="rect">
            <a:avLst/>
          </a:prstGeom>
        </p:spPr>
        <p:txBody>
          <a:bodyPr vert="horz"/>
          <a:lstStyle>
            <a:lvl1pPr marL="0" indent="0" algn="r">
              <a:buNone/>
              <a:defRPr sz="1800" baseline="0">
                <a:solidFill>
                  <a:srgbClr val="E5DEDC"/>
                </a:solidFill>
                <a:latin typeface="Roboto Light"/>
                <a:cs typeface="Roboto Light"/>
              </a:defRPr>
            </a:lvl1pPr>
          </a:lstStyle>
          <a:p>
            <a:pPr lvl="0"/>
            <a:r>
              <a:rPr lang="en-US" dirty="0" smtClean="0"/>
              <a:t>Subtitle / Statement slide title</a:t>
            </a:r>
            <a:endParaRPr lang="en-US" dirty="0"/>
          </a:p>
        </p:txBody>
      </p:sp>
      <p:sp>
        <p:nvSpPr>
          <p:cNvPr id="5" name="Content Placeholder 4"/>
          <p:cNvSpPr>
            <a:spLocks noGrp="1"/>
          </p:cNvSpPr>
          <p:nvPr>
            <p:ph sz="quarter" idx="14"/>
          </p:nvPr>
        </p:nvSpPr>
        <p:spPr>
          <a:xfrm>
            <a:off x="357188" y="1988840"/>
            <a:ext cx="8439150" cy="4519910"/>
          </a:xfrm>
          <a:prstGeom prst="rect">
            <a:avLst/>
          </a:prstGeom>
        </p:spPr>
        <p:txBody>
          <a:bodyPr vert="horz"/>
          <a:lstStyle>
            <a:lvl1pPr marL="182563" indent="-182563">
              <a:buClr>
                <a:schemeClr val="tx1">
                  <a:lumMod val="50000"/>
                  <a:lumOff val="50000"/>
                </a:schemeClr>
              </a:buClr>
              <a:buSzPct val="80000"/>
              <a:buFont typeface="Wingdings" charset="2"/>
              <a:buChar char="§"/>
              <a:tabLst/>
              <a:defRPr sz="2400">
                <a:latin typeface="Roboto Light"/>
                <a:cs typeface="Roboto Light"/>
              </a:defRPr>
            </a:lvl1pPr>
            <a:lvl2pPr marL="630238" indent="-173038">
              <a:buClr>
                <a:schemeClr val="tx1">
                  <a:lumMod val="50000"/>
                  <a:lumOff val="50000"/>
                </a:schemeClr>
              </a:buClr>
              <a:buSzPct val="80000"/>
              <a:buFont typeface="Wingdings" charset="2"/>
              <a:buChar char="§"/>
              <a:tabLst/>
              <a:defRPr sz="2000">
                <a:latin typeface="Roboto Light"/>
                <a:cs typeface="Roboto Light"/>
              </a:defRPr>
            </a:lvl2pPr>
            <a:lvl3pPr marL="1081088" indent="-187325">
              <a:buClr>
                <a:schemeClr val="tx1">
                  <a:lumMod val="50000"/>
                  <a:lumOff val="50000"/>
                </a:schemeClr>
              </a:buClr>
              <a:buSzPct val="80000"/>
              <a:buFont typeface="Wingdings" charset="2"/>
              <a:buChar char="§"/>
              <a:tabLst/>
              <a:defRPr sz="2000">
                <a:latin typeface="Roboto Light"/>
                <a:cs typeface="Roboto Light"/>
              </a:defRPr>
            </a:lvl3pPr>
            <a:lvl4pPr marL="1524000" indent="-152400">
              <a:buClr>
                <a:schemeClr val="tx1">
                  <a:lumMod val="50000"/>
                  <a:lumOff val="50000"/>
                </a:schemeClr>
              </a:buClr>
              <a:buSzPct val="80000"/>
              <a:buFont typeface="Wingdings" charset="2"/>
              <a:buChar char="§"/>
              <a:tabLst/>
              <a:defRPr sz="2000">
                <a:latin typeface="Roboto Light"/>
                <a:cs typeface="Roboto Light"/>
              </a:defRPr>
            </a:lvl4pPr>
            <a:lvl5pPr marL="1971675" indent="-142875">
              <a:buClr>
                <a:schemeClr val="tx1">
                  <a:lumMod val="50000"/>
                  <a:lumOff val="50000"/>
                </a:schemeClr>
              </a:buClr>
              <a:buSzPct val="80000"/>
              <a:buFont typeface="Wingdings" charset="2"/>
              <a:buChar char="§"/>
              <a:tabLst/>
              <a:defRPr sz="2000">
                <a:latin typeface="Roboto Light"/>
                <a:cs typeface="Roboto Ligh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9" name="Slide Number Placeholder 5"/>
          <p:cNvSpPr>
            <a:spLocks noGrp="1"/>
          </p:cNvSpPr>
          <p:nvPr>
            <p:ph type="sldNum" sz="quarter" idx="4"/>
          </p:nvPr>
        </p:nvSpPr>
        <p:spPr>
          <a:xfrm>
            <a:off x="7447733" y="6560640"/>
            <a:ext cx="1669467" cy="254512"/>
          </a:xfrm>
          <a:prstGeom prst="rect">
            <a:avLst/>
          </a:prstGeom>
        </p:spPr>
        <p:txBody>
          <a:bodyPr vert="horz" lIns="91440" tIns="45720" rIns="91440" bIns="45720" rtlCol="0" anchor="ctr"/>
          <a:lstStyle>
            <a:lvl1pPr algn="r">
              <a:defRPr sz="1200">
                <a:solidFill>
                  <a:schemeClr val="tx1">
                    <a:lumMod val="50000"/>
                    <a:lumOff val="50000"/>
                  </a:schemeClr>
                </a:solidFill>
                <a:latin typeface="Helvetica Neue Light"/>
                <a:cs typeface="Helvetica Neue Light"/>
              </a:defRPr>
            </a:lvl1pPr>
          </a:lstStyle>
          <a:p>
            <a:fld id="{6FF59741-7650-A046-95B5-8D31235C520E}"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xmlns="" val="0"/>
              </a:ext>
            </a:extLst>
          </a:blip>
          <a:stretch>
            <a:fillRect/>
          </a:stretch>
        </p:blipFill>
        <p:spPr>
          <a:xfrm>
            <a:off x="331867" y="295648"/>
            <a:ext cx="1886156" cy="155076"/>
          </a:xfrm>
          <a:prstGeom prst="rect">
            <a:avLst/>
          </a:prstGeom>
        </p:spPr>
      </p:pic>
      <p:sp>
        <p:nvSpPr>
          <p:cNvPr id="3" name="Text Placeholder 2"/>
          <p:cNvSpPr>
            <a:spLocks noGrp="1"/>
          </p:cNvSpPr>
          <p:nvPr>
            <p:ph type="body" sz="quarter" idx="15" hasCustomPrompt="1"/>
          </p:nvPr>
        </p:nvSpPr>
        <p:spPr>
          <a:xfrm>
            <a:off x="357188" y="1038225"/>
            <a:ext cx="8439150" cy="662583"/>
          </a:xfrm>
          <a:prstGeom prst="rect">
            <a:avLst/>
          </a:prstGeom>
        </p:spPr>
        <p:txBody>
          <a:bodyPr vert="horz"/>
          <a:lstStyle>
            <a:lvl1pPr marL="0" indent="0" algn="ctr">
              <a:buNone/>
              <a:defRPr baseline="0">
                <a:solidFill>
                  <a:schemeClr val="tx1">
                    <a:lumMod val="90000"/>
                    <a:lumOff val="10000"/>
                  </a:schemeClr>
                </a:solidFill>
                <a:latin typeface="Roboto Light"/>
                <a:cs typeface="Roboto Light"/>
              </a:defRPr>
            </a:lvl1pPr>
          </a:lstStyle>
          <a:p>
            <a:pPr lvl="0"/>
            <a:r>
              <a:rPr lang="en-US" dirty="0" smtClean="0"/>
              <a:t>Click to add a subtitle or statement</a:t>
            </a:r>
            <a:endParaRPr lang="en-US" dirty="0"/>
          </a:p>
        </p:txBody>
      </p:sp>
    </p:spTree>
    <p:extLst>
      <p:ext uri="{BB962C8B-B14F-4D97-AF65-F5344CB8AC3E}">
        <p14:creationId xmlns:p14="http://schemas.microsoft.com/office/powerpoint/2010/main" xmlns="" val="96411884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escription of an image">
    <p:spTree>
      <p:nvGrpSpPr>
        <p:cNvPr id="1" name=""/>
        <p:cNvGrpSpPr/>
        <p:nvPr/>
      </p:nvGrpSpPr>
      <p:grpSpPr>
        <a:xfrm>
          <a:off x="0" y="0"/>
          <a:ext cx="0" cy="0"/>
          <a:chOff x="0" y="0"/>
          <a:chExt cx="0" cy="0"/>
        </a:xfrm>
      </p:grpSpPr>
      <p:sp>
        <p:nvSpPr>
          <p:cNvPr id="15" name="Rectangle 14"/>
          <p:cNvSpPr/>
          <p:nvPr userDrawn="1"/>
        </p:nvSpPr>
        <p:spPr>
          <a:xfrm>
            <a:off x="0" y="-1509"/>
            <a:ext cx="9150350" cy="761935"/>
          </a:xfrm>
          <a:prstGeom prst="rect">
            <a:avLst/>
          </a:prstGeom>
          <a:solidFill>
            <a:schemeClr val="tx2"/>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latin typeface="Roboto Light"/>
            </a:endParaRPr>
          </a:p>
        </p:txBody>
      </p:sp>
      <p:sp>
        <p:nvSpPr>
          <p:cNvPr id="6" name="Text Placeholder 5"/>
          <p:cNvSpPr>
            <a:spLocks noGrp="1"/>
          </p:cNvSpPr>
          <p:nvPr>
            <p:ph type="body" sz="quarter" idx="13" hasCustomPrompt="1"/>
          </p:nvPr>
        </p:nvSpPr>
        <p:spPr>
          <a:xfrm>
            <a:off x="2627784" y="182563"/>
            <a:ext cx="6262216" cy="369887"/>
          </a:xfrm>
          <a:prstGeom prst="rect">
            <a:avLst/>
          </a:prstGeom>
        </p:spPr>
        <p:txBody>
          <a:bodyPr vert="horz"/>
          <a:lstStyle>
            <a:lvl1pPr marL="0" indent="0" algn="r">
              <a:buNone/>
              <a:defRPr sz="1800">
                <a:solidFill>
                  <a:srgbClr val="E5DEDC"/>
                </a:solidFill>
                <a:latin typeface="Roboto Light"/>
                <a:cs typeface="Roboto Light"/>
              </a:defRPr>
            </a:lvl1pPr>
          </a:lstStyle>
          <a:p>
            <a:pPr lvl="0"/>
            <a:r>
              <a:rPr lang="en-US" dirty="0" smtClean="0"/>
              <a:t>Slide title</a:t>
            </a:r>
            <a:endParaRPr lang="en-US" dirty="0"/>
          </a:p>
        </p:txBody>
      </p:sp>
      <p:sp>
        <p:nvSpPr>
          <p:cNvPr id="19" name="Slide Number Placeholder 5"/>
          <p:cNvSpPr>
            <a:spLocks noGrp="1"/>
          </p:cNvSpPr>
          <p:nvPr>
            <p:ph type="sldNum" sz="quarter" idx="4"/>
          </p:nvPr>
        </p:nvSpPr>
        <p:spPr>
          <a:xfrm>
            <a:off x="7447733" y="6560640"/>
            <a:ext cx="1669467" cy="254512"/>
          </a:xfrm>
          <a:prstGeom prst="rect">
            <a:avLst/>
          </a:prstGeom>
        </p:spPr>
        <p:txBody>
          <a:bodyPr vert="horz" lIns="91440" tIns="45720" rIns="91440" bIns="45720" rtlCol="0" anchor="ctr"/>
          <a:lstStyle>
            <a:lvl1pPr algn="r">
              <a:defRPr sz="1200">
                <a:solidFill>
                  <a:schemeClr val="tx1">
                    <a:lumMod val="50000"/>
                    <a:lumOff val="50000"/>
                  </a:schemeClr>
                </a:solidFill>
                <a:latin typeface="Helvetica Neue Light"/>
                <a:cs typeface="Helvetica Neue Light"/>
              </a:defRPr>
            </a:lvl1pPr>
          </a:lstStyle>
          <a:p>
            <a:fld id="{6FF59741-7650-A046-95B5-8D31235C520E}"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xmlns="" val="0"/>
              </a:ext>
            </a:extLst>
          </a:blip>
          <a:stretch>
            <a:fillRect/>
          </a:stretch>
        </p:blipFill>
        <p:spPr>
          <a:xfrm>
            <a:off x="331867" y="295648"/>
            <a:ext cx="1886156" cy="155076"/>
          </a:xfrm>
          <a:prstGeom prst="rect">
            <a:avLst/>
          </a:prstGeom>
        </p:spPr>
      </p:pic>
      <p:sp>
        <p:nvSpPr>
          <p:cNvPr id="11" name="Text Placeholder 14"/>
          <p:cNvSpPr>
            <a:spLocks noGrp="1"/>
          </p:cNvSpPr>
          <p:nvPr>
            <p:ph type="body" sz="quarter" idx="14"/>
          </p:nvPr>
        </p:nvSpPr>
        <p:spPr>
          <a:xfrm>
            <a:off x="346538" y="5445224"/>
            <a:ext cx="8449799" cy="1065113"/>
          </a:xfrm>
          <a:prstGeom prst="rect">
            <a:avLst/>
          </a:prstGeom>
        </p:spPr>
        <p:txBody>
          <a:bodyPr vert="horz"/>
          <a:lstStyle>
            <a:lvl1pPr marL="0" indent="0">
              <a:buNone/>
              <a:defRPr sz="1800">
                <a:latin typeface="Roboto Light"/>
                <a:cs typeface="Roboto Light"/>
              </a:defRPr>
            </a:lvl1pPr>
            <a:lvl2pPr marL="457200" indent="0">
              <a:buNone/>
              <a:defRPr sz="2000">
                <a:latin typeface="Roboto Light"/>
                <a:cs typeface="Roboto Light"/>
              </a:defRPr>
            </a:lvl2pPr>
            <a:lvl3pPr marL="914400" indent="0">
              <a:buNone/>
              <a:defRPr sz="2000">
                <a:latin typeface="Roboto Light"/>
                <a:cs typeface="Roboto Light"/>
              </a:defRPr>
            </a:lvl3pPr>
            <a:lvl4pPr marL="1371600" indent="0">
              <a:buNone/>
              <a:defRPr sz="2000">
                <a:latin typeface="Roboto Light"/>
                <a:cs typeface="Roboto Light"/>
              </a:defRPr>
            </a:lvl4pPr>
            <a:lvl5pPr marL="1828800" indent="0">
              <a:buNone/>
              <a:defRPr sz="2000">
                <a:latin typeface="Roboto Light"/>
                <a:cs typeface="Roboto Light"/>
              </a:defRPr>
            </a:lvl5pPr>
          </a:lstStyle>
          <a:p>
            <a:pPr lvl="0"/>
            <a:endParaRPr lang="en-US" dirty="0"/>
          </a:p>
        </p:txBody>
      </p:sp>
      <p:sp>
        <p:nvSpPr>
          <p:cNvPr id="12" name="Picture Placeholder 10"/>
          <p:cNvSpPr>
            <a:spLocks noGrp="1"/>
          </p:cNvSpPr>
          <p:nvPr>
            <p:ph type="pic" sz="quarter" idx="11"/>
          </p:nvPr>
        </p:nvSpPr>
        <p:spPr>
          <a:xfrm>
            <a:off x="331866" y="1111250"/>
            <a:ext cx="8464471" cy="4045942"/>
          </a:xfrm>
          <a:prstGeom prst="rect">
            <a:avLst/>
          </a:prstGeom>
        </p:spPr>
        <p:txBody>
          <a:bodyPr vert="horz"/>
          <a:lstStyle>
            <a:lvl1pPr marL="0" indent="0" algn="ctr">
              <a:lnSpc>
                <a:spcPct val="100000"/>
              </a:lnSpc>
              <a:buNone/>
              <a:defRPr sz="2000" baseline="0">
                <a:solidFill>
                  <a:srgbClr val="9E9088"/>
                </a:solidFill>
                <a:latin typeface="Roboto Light"/>
                <a:cs typeface="Roboto Light"/>
              </a:defRPr>
            </a:lvl1pPr>
          </a:lstStyle>
          <a:p>
            <a:endParaRPr lang="en-US" dirty="0" smtClean="0"/>
          </a:p>
          <a:p>
            <a:endParaRPr lang="en-US" dirty="0" smtClean="0"/>
          </a:p>
          <a:p>
            <a:endParaRPr lang="en-US" dirty="0" smtClean="0"/>
          </a:p>
          <a:p>
            <a:endParaRPr lang="en-US" dirty="0" smtClean="0"/>
          </a:p>
          <a:p>
            <a:endParaRPr lang="en-US" dirty="0" smtClean="0"/>
          </a:p>
          <a:p>
            <a:endParaRPr lang="en-US" dirty="0" smtClean="0"/>
          </a:p>
          <a:p>
            <a:r>
              <a:rPr lang="en-US" dirty="0" smtClean="0"/>
              <a:t>Click to insert an image</a:t>
            </a:r>
            <a:endParaRPr lang="en-US" dirty="0"/>
          </a:p>
        </p:txBody>
      </p:sp>
    </p:spTree>
    <p:extLst>
      <p:ext uri="{BB962C8B-B14F-4D97-AF65-F5344CB8AC3E}">
        <p14:creationId xmlns:p14="http://schemas.microsoft.com/office/powerpoint/2010/main" xmlns="" val="19696102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 Columns (flexible)">
    <p:spTree>
      <p:nvGrpSpPr>
        <p:cNvPr id="1" name=""/>
        <p:cNvGrpSpPr/>
        <p:nvPr/>
      </p:nvGrpSpPr>
      <p:grpSpPr>
        <a:xfrm>
          <a:off x="0" y="0"/>
          <a:ext cx="0" cy="0"/>
          <a:chOff x="0" y="0"/>
          <a:chExt cx="0" cy="0"/>
        </a:xfrm>
      </p:grpSpPr>
      <p:sp>
        <p:nvSpPr>
          <p:cNvPr id="5" name="Line 1"/>
          <p:cNvSpPr>
            <a:spLocks noChangeShapeType="1"/>
          </p:cNvSpPr>
          <p:nvPr userDrawn="1"/>
        </p:nvSpPr>
        <p:spPr bwMode="auto">
          <a:xfrm>
            <a:off x="2921001" y="2"/>
            <a:ext cx="1588" cy="600075"/>
          </a:xfrm>
          <a:prstGeom prst="line">
            <a:avLst/>
          </a:prstGeom>
          <a:noFill/>
          <a:ln w="9525" cap="flat">
            <a:solidFill>
              <a:srgbClr val="FFFFFF"/>
            </a:solidFill>
            <a:prstDash val="solid"/>
            <a:round/>
            <a:headEnd type="none" w="med" len="med"/>
            <a:tailEnd type="none" w="med" len="med"/>
          </a:ln>
        </p:spPr>
        <p:txBody>
          <a:bodyPr lIns="0" tIns="0" rIns="0" bIns="0"/>
          <a:lstStyle/>
          <a:p>
            <a:endParaRPr lang="en-US" dirty="0">
              <a:latin typeface="Roboto Light"/>
            </a:endParaRPr>
          </a:p>
        </p:txBody>
      </p:sp>
      <p:sp>
        <p:nvSpPr>
          <p:cNvPr id="6" name="Rectangle 2"/>
          <p:cNvSpPr>
            <a:spLocks/>
          </p:cNvSpPr>
          <p:nvPr userDrawn="1"/>
        </p:nvSpPr>
        <p:spPr bwMode="auto">
          <a:xfrm>
            <a:off x="3052763" y="203200"/>
            <a:ext cx="2974832" cy="184666"/>
          </a:xfrm>
          <a:prstGeom prst="rect">
            <a:avLst/>
          </a:prstGeom>
          <a:noFill/>
          <a:ln w="9525" cap="flat">
            <a:noFill/>
            <a:miter lim="800000"/>
            <a:headEnd type="none" w="med" len="med"/>
            <a:tailEnd type="none" w="med" len="med"/>
          </a:ln>
        </p:spPr>
        <p:txBody>
          <a:bodyPr wrap="none" lIns="0" tIns="0" rIns="40639" bIns="0">
            <a:spAutoFit/>
          </a:bodyPr>
          <a:lstStyle/>
          <a:p>
            <a:pPr marL="39688"/>
            <a:r>
              <a:rPr lang="en-US" sz="1200" dirty="0">
                <a:solidFill>
                  <a:srgbClr val="FFFFFF"/>
                </a:solidFill>
                <a:latin typeface="Roboto Light"/>
                <a:cs typeface="Roboto Light"/>
              </a:rPr>
              <a:t>Customer Experience Solutions. Delivered.</a:t>
            </a:r>
          </a:p>
        </p:txBody>
      </p:sp>
      <p:sp>
        <p:nvSpPr>
          <p:cNvPr id="8" name="Rectangle 7"/>
          <p:cNvSpPr/>
          <p:nvPr userDrawn="1"/>
        </p:nvSpPr>
        <p:spPr>
          <a:xfrm>
            <a:off x="0" y="-1509"/>
            <a:ext cx="9150350" cy="761935"/>
          </a:xfrm>
          <a:prstGeom prst="rect">
            <a:avLst/>
          </a:prstGeom>
          <a:solidFill>
            <a:schemeClr val="tx2"/>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latin typeface="Roboto Light"/>
            </a:endParaRPr>
          </a:p>
        </p:txBody>
      </p:sp>
      <p:sp>
        <p:nvSpPr>
          <p:cNvPr id="9" name="Text Placeholder 5"/>
          <p:cNvSpPr>
            <a:spLocks noGrp="1"/>
          </p:cNvSpPr>
          <p:nvPr>
            <p:ph type="body" sz="quarter" idx="13" hasCustomPrompt="1"/>
          </p:nvPr>
        </p:nvSpPr>
        <p:spPr>
          <a:xfrm>
            <a:off x="2627784" y="182563"/>
            <a:ext cx="6262216" cy="369887"/>
          </a:xfrm>
          <a:prstGeom prst="rect">
            <a:avLst/>
          </a:prstGeom>
        </p:spPr>
        <p:txBody>
          <a:bodyPr vert="horz"/>
          <a:lstStyle>
            <a:lvl1pPr marL="0" indent="0" algn="r">
              <a:buNone/>
              <a:defRPr sz="1800">
                <a:solidFill>
                  <a:srgbClr val="E5DEDC"/>
                </a:solidFill>
                <a:latin typeface="Roboto Light"/>
                <a:cs typeface="Roboto Light"/>
              </a:defRPr>
            </a:lvl1pPr>
          </a:lstStyle>
          <a:p>
            <a:pPr lvl="0"/>
            <a:r>
              <a:rPr lang="en-US" dirty="0" smtClean="0"/>
              <a:t>2 columns slide title</a:t>
            </a:r>
            <a:endParaRPr lang="en-US" dirty="0"/>
          </a:p>
        </p:txBody>
      </p:sp>
      <p:sp>
        <p:nvSpPr>
          <p:cNvPr id="15" name="Text Placeholder 14"/>
          <p:cNvSpPr>
            <a:spLocks noGrp="1"/>
          </p:cNvSpPr>
          <p:nvPr>
            <p:ph type="body" sz="quarter" idx="14" hasCustomPrompt="1"/>
          </p:nvPr>
        </p:nvSpPr>
        <p:spPr>
          <a:xfrm>
            <a:off x="5805663" y="1109663"/>
            <a:ext cx="2990675" cy="5399087"/>
          </a:xfrm>
          <a:prstGeom prst="rect">
            <a:avLst/>
          </a:prstGeom>
        </p:spPr>
        <p:txBody>
          <a:bodyPr vert="horz"/>
          <a:lstStyle>
            <a:lvl1pPr marL="0" indent="0">
              <a:buNone/>
              <a:defRPr sz="2000">
                <a:latin typeface="Roboto Light"/>
                <a:cs typeface="Roboto Light"/>
              </a:defRPr>
            </a:lvl1pPr>
            <a:lvl2pPr marL="457200" indent="0">
              <a:buNone/>
              <a:defRPr sz="2000">
                <a:latin typeface="Roboto Light"/>
                <a:cs typeface="Roboto Light"/>
              </a:defRPr>
            </a:lvl2pPr>
            <a:lvl3pPr marL="914400" indent="0">
              <a:buNone/>
              <a:defRPr sz="2000">
                <a:latin typeface="Roboto Light"/>
                <a:cs typeface="Roboto Light"/>
              </a:defRPr>
            </a:lvl3pPr>
            <a:lvl4pPr marL="1371600" indent="0">
              <a:buNone/>
              <a:defRPr sz="2000">
                <a:latin typeface="Roboto Light"/>
                <a:cs typeface="Roboto Light"/>
              </a:defRPr>
            </a:lvl4pPr>
            <a:lvl5pPr marL="1828800" indent="0">
              <a:buNone/>
              <a:defRPr sz="2000">
                <a:latin typeface="Roboto Light"/>
                <a:cs typeface="Roboto Light"/>
              </a:defRPr>
            </a:lvl5pPr>
          </a:lstStyle>
          <a:p>
            <a:pPr lvl="0"/>
            <a:r>
              <a:rPr lang="en-US" dirty="0" smtClean="0"/>
              <a:t>Click to add text</a:t>
            </a:r>
            <a:endParaRPr lang="en-US" dirty="0"/>
          </a:p>
        </p:txBody>
      </p:sp>
      <p:sp>
        <p:nvSpPr>
          <p:cNvPr id="17" name="Content Placeholder 16"/>
          <p:cNvSpPr>
            <a:spLocks noGrp="1"/>
          </p:cNvSpPr>
          <p:nvPr>
            <p:ph sz="quarter" idx="15" hasCustomPrompt="1"/>
          </p:nvPr>
        </p:nvSpPr>
        <p:spPr>
          <a:xfrm>
            <a:off x="357188" y="1109664"/>
            <a:ext cx="5016426" cy="5399086"/>
          </a:xfrm>
          <a:prstGeom prst="rect">
            <a:avLst/>
          </a:prstGeom>
        </p:spPr>
        <p:txBody>
          <a:bodyPr vert="horz"/>
          <a:lstStyle>
            <a:lvl1pPr marL="0" indent="0">
              <a:buNone/>
              <a:defRPr sz="2000">
                <a:latin typeface="Roboto Light"/>
                <a:cs typeface="Roboto Light"/>
              </a:defRPr>
            </a:lvl1pPr>
            <a:lvl2pPr>
              <a:defRPr sz="2000">
                <a:latin typeface="Roboto Light"/>
                <a:cs typeface="Roboto Light"/>
              </a:defRPr>
            </a:lvl2pPr>
            <a:lvl3pPr>
              <a:defRPr sz="2000">
                <a:latin typeface="Roboto Light"/>
                <a:cs typeface="Roboto Light"/>
              </a:defRPr>
            </a:lvl3pPr>
            <a:lvl4pPr>
              <a:defRPr sz="2000">
                <a:latin typeface="Roboto Light"/>
                <a:cs typeface="Roboto Light"/>
              </a:defRPr>
            </a:lvl4pPr>
            <a:lvl5pPr>
              <a:defRPr sz="2000">
                <a:latin typeface="Roboto Light"/>
                <a:cs typeface="Roboto Light"/>
              </a:defRPr>
            </a:lvl5pPr>
          </a:lstStyle>
          <a:p>
            <a:pPr lvl="0"/>
            <a:r>
              <a:rPr lang="en-US" dirty="0" smtClean="0"/>
              <a:t>Click to add content</a:t>
            </a:r>
            <a:endParaRPr lang="en-US" dirty="0"/>
          </a:p>
        </p:txBody>
      </p:sp>
      <p:sp>
        <p:nvSpPr>
          <p:cNvPr id="11" name="Slide Number Placeholder 5"/>
          <p:cNvSpPr>
            <a:spLocks noGrp="1"/>
          </p:cNvSpPr>
          <p:nvPr>
            <p:ph type="sldNum" sz="quarter" idx="4"/>
          </p:nvPr>
        </p:nvSpPr>
        <p:spPr>
          <a:xfrm>
            <a:off x="7447733" y="6560640"/>
            <a:ext cx="1669467" cy="254512"/>
          </a:xfrm>
          <a:prstGeom prst="rect">
            <a:avLst/>
          </a:prstGeom>
        </p:spPr>
        <p:txBody>
          <a:bodyPr vert="horz" lIns="91440" tIns="45720" rIns="91440" bIns="45720" rtlCol="0" anchor="ctr"/>
          <a:lstStyle>
            <a:lvl1pPr algn="r">
              <a:defRPr sz="1200">
                <a:solidFill>
                  <a:schemeClr val="tx1">
                    <a:lumMod val="50000"/>
                    <a:lumOff val="50000"/>
                  </a:schemeClr>
                </a:solidFill>
                <a:latin typeface="Helvetica Neue Light"/>
                <a:cs typeface="Helvetica Neue Light"/>
              </a:defRPr>
            </a:lvl1pPr>
          </a:lstStyle>
          <a:p>
            <a:fld id="{6FF59741-7650-A046-95B5-8D31235C520E}" type="slidenum">
              <a:rPr lang="en-US" smtClean="0"/>
              <a:pPr/>
              <a:t>‹#›</a:t>
            </a:fld>
            <a:endParaRPr lang="en-US" dirty="0"/>
          </a:p>
        </p:txBody>
      </p:sp>
      <p:pic>
        <p:nvPicPr>
          <p:cNvPr id="12" name="Picture 11"/>
          <p:cNvPicPr>
            <a:picLocks noChangeAspect="1"/>
          </p:cNvPicPr>
          <p:nvPr userDrawn="1"/>
        </p:nvPicPr>
        <p:blipFill>
          <a:blip r:embed="rId2">
            <a:extLst>
              <a:ext uri="{28A0092B-C50C-407E-A947-70E740481C1C}">
                <a14:useLocalDpi xmlns:a14="http://schemas.microsoft.com/office/drawing/2010/main" xmlns="" val="0"/>
              </a:ext>
            </a:extLst>
          </a:blip>
          <a:stretch>
            <a:fillRect/>
          </a:stretch>
        </p:blipFill>
        <p:spPr>
          <a:xfrm>
            <a:off x="331867" y="295648"/>
            <a:ext cx="1886156" cy="155076"/>
          </a:xfrm>
          <a:prstGeom prst="rect">
            <a:avLst/>
          </a:prstGeom>
        </p:spPr>
      </p:pic>
    </p:spTree>
    <p:extLst>
      <p:ext uri="{BB962C8B-B14F-4D97-AF65-F5344CB8AC3E}">
        <p14:creationId xmlns:p14="http://schemas.microsoft.com/office/powerpoint/2010/main" xmlns="" val="281824399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ustomer Cases">
    <p:spTree>
      <p:nvGrpSpPr>
        <p:cNvPr id="1" name=""/>
        <p:cNvGrpSpPr/>
        <p:nvPr/>
      </p:nvGrpSpPr>
      <p:grpSpPr>
        <a:xfrm>
          <a:off x="0" y="0"/>
          <a:ext cx="0" cy="0"/>
          <a:chOff x="0" y="0"/>
          <a:chExt cx="0" cy="0"/>
        </a:xfrm>
      </p:grpSpPr>
      <p:sp>
        <p:nvSpPr>
          <p:cNvPr id="11" name="Picture Placeholder 10"/>
          <p:cNvSpPr>
            <a:spLocks noGrp="1"/>
          </p:cNvSpPr>
          <p:nvPr>
            <p:ph type="pic" sz="quarter" idx="11"/>
          </p:nvPr>
        </p:nvSpPr>
        <p:spPr>
          <a:xfrm>
            <a:off x="0" y="760426"/>
            <a:ext cx="9150350" cy="6097574"/>
          </a:xfrm>
          <a:prstGeom prst="rect">
            <a:avLst/>
          </a:prstGeom>
        </p:spPr>
        <p:txBody>
          <a:bodyPr vert="horz"/>
          <a:lstStyle>
            <a:lvl1pPr marL="0" indent="0" algn="ctr">
              <a:lnSpc>
                <a:spcPct val="100000"/>
              </a:lnSpc>
              <a:buNone/>
              <a:defRPr sz="2000" baseline="0">
                <a:solidFill>
                  <a:srgbClr val="9E9088"/>
                </a:solidFill>
                <a:latin typeface="Roboto Light"/>
                <a:cs typeface="Roboto Light"/>
              </a:defRPr>
            </a:lvl1pPr>
          </a:lstStyle>
          <a:p>
            <a:endParaRPr lang="en-US" dirty="0" smtClean="0"/>
          </a:p>
          <a:p>
            <a:endParaRPr lang="en-US" dirty="0" smtClean="0"/>
          </a:p>
          <a:p>
            <a:endParaRPr lang="en-US" dirty="0" smtClean="0"/>
          </a:p>
          <a:p>
            <a:endParaRPr lang="en-US" dirty="0" smtClean="0"/>
          </a:p>
          <a:p>
            <a:endParaRPr lang="en-US" dirty="0" smtClean="0"/>
          </a:p>
          <a:p>
            <a:endParaRPr lang="en-US" dirty="0" smtClean="0"/>
          </a:p>
          <a:p>
            <a:r>
              <a:rPr lang="en-US" dirty="0" smtClean="0"/>
              <a:t>Click to insert an image</a:t>
            </a:r>
            <a:endParaRPr lang="en-US" dirty="0"/>
          </a:p>
        </p:txBody>
      </p:sp>
      <p:sp>
        <p:nvSpPr>
          <p:cNvPr id="5" name="Line 1"/>
          <p:cNvSpPr>
            <a:spLocks noChangeShapeType="1"/>
          </p:cNvSpPr>
          <p:nvPr userDrawn="1"/>
        </p:nvSpPr>
        <p:spPr bwMode="auto">
          <a:xfrm>
            <a:off x="2921001" y="2"/>
            <a:ext cx="1588" cy="600075"/>
          </a:xfrm>
          <a:prstGeom prst="line">
            <a:avLst/>
          </a:prstGeom>
          <a:noFill/>
          <a:ln w="9525" cap="flat">
            <a:solidFill>
              <a:srgbClr val="FFFFFF"/>
            </a:solidFill>
            <a:prstDash val="solid"/>
            <a:round/>
            <a:headEnd type="none" w="med" len="med"/>
            <a:tailEnd type="none" w="med" len="med"/>
          </a:ln>
        </p:spPr>
        <p:txBody>
          <a:bodyPr lIns="0" tIns="0" rIns="0" bIns="0"/>
          <a:lstStyle/>
          <a:p>
            <a:endParaRPr lang="en-US" dirty="0">
              <a:latin typeface="Roboto Light"/>
            </a:endParaRPr>
          </a:p>
        </p:txBody>
      </p:sp>
      <p:sp>
        <p:nvSpPr>
          <p:cNvPr id="6" name="Rectangle 2"/>
          <p:cNvSpPr>
            <a:spLocks/>
          </p:cNvSpPr>
          <p:nvPr userDrawn="1"/>
        </p:nvSpPr>
        <p:spPr bwMode="auto">
          <a:xfrm>
            <a:off x="3052763" y="203200"/>
            <a:ext cx="2974832" cy="184666"/>
          </a:xfrm>
          <a:prstGeom prst="rect">
            <a:avLst/>
          </a:prstGeom>
          <a:noFill/>
          <a:ln w="9525" cap="flat">
            <a:noFill/>
            <a:miter lim="800000"/>
            <a:headEnd type="none" w="med" len="med"/>
            <a:tailEnd type="none" w="med" len="med"/>
          </a:ln>
        </p:spPr>
        <p:txBody>
          <a:bodyPr wrap="none" lIns="0" tIns="0" rIns="40639" bIns="0">
            <a:spAutoFit/>
          </a:bodyPr>
          <a:lstStyle/>
          <a:p>
            <a:pPr marL="39688"/>
            <a:r>
              <a:rPr lang="en-US" sz="1200" dirty="0">
                <a:solidFill>
                  <a:srgbClr val="FFFFFF"/>
                </a:solidFill>
                <a:latin typeface="Roboto Light"/>
                <a:cs typeface="Roboto Light"/>
              </a:rPr>
              <a:t>Customer Experience Solutions. Delivered.</a:t>
            </a:r>
          </a:p>
        </p:txBody>
      </p:sp>
      <p:sp>
        <p:nvSpPr>
          <p:cNvPr id="8" name="Rectangle 7"/>
          <p:cNvSpPr/>
          <p:nvPr userDrawn="1"/>
        </p:nvSpPr>
        <p:spPr>
          <a:xfrm>
            <a:off x="0" y="-1509"/>
            <a:ext cx="9150350" cy="761935"/>
          </a:xfrm>
          <a:prstGeom prst="rect">
            <a:avLst/>
          </a:prstGeom>
          <a:solidFill>
            <a:schemeClr val="tx2"/>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latin typeface="Roboto Light"/>
            </a:endParaRPr>
          </a:p>
        </p:txBody>
      </p:sp>
      <p:sp>
        <p:nvSpPr>
          <p:cNvPr id="9" name="Text Placeholder 5"/>
          <p:cNvSpPr>
            <a:spLocks noGrp="1"/>
          </p:cNvSpPr>
          <p:nvPr>
            <p:ph type="body" sz="quarter" idx="13" hasCustomPrompt="1"/>
          </p:nvPr>
        </p:nvSpPr>
        <p:spPr>
          <a:xfrm>
            <a:off x="2627784" y="182563"/>
            <a:ext cx="6262216" cy="369887"/>
          </a:xfrm>
          <a:prstGeom prst="rect">
            <a:avLst/>
          </a:prstGeom>
        </p:spPr>
        <p:txBody>
          <a:bodyPr vert="horz"/>
          <a:lstStyle>
            <a:lvl1pPr marL="0" indent="0" algn="r">
              <a:buNone/>
              <a:defRPr sz="1800">
                <a:solidFill>
                  <a:srgbClr val="E5DEDC"/>
                </a:solidFill>
                <a:latin typeface="Roboto Light"/>
                <a:cs typeface="Roboto Light"/>
              </a:defRPr>
            </a:lvl1pPr>
          </a:lstStyle>
          <a:p>
            <a:pPr lvl="0"/>
            <a:r>
              <a:rPr lang="en-US" dirty="0" smtClean="0"/>
              <a:t>Customer Case Slide Title</a:t>
            </a:r>
            <a:endParaRPr lang="en-US" dirty="0"/>
          </a:p>
        </p:txBody>
      </p:sp>
      <p:sp>
        <p:nvSpPr>
          <p:cNvPr id="14" name="Slide Number Placeholder 5"/>
          <p:cNvSpPr>
            <a:spLocks noGrp="1"/>
          </p:cNvSpPr>
          <p:nvPr>
            <p:ph type="sldNum" sz="quarter" idx="4"/>
          </p:nvPr>
        </p:nvSpPr>
        <p:spPr>
          <a:xfrm>
            <a:off x="7447733" y="6560640"/>
            <a:ext cx="1669467" cy="254512"/>
          </a:xfrm>
          <a:prstGeom prst="rect">
            <a:avLst/>
          </a:prstGeom>
        </p:spPr>
        <p:txBody>
          <a:bodyPr vert="horz" lIns="91440" tIns="45720" rIns="91440" bIns="45720" rtlCol="0" anchor="ctr"/>
          <a:lstStyle>
            <a:lvl1pPr algn="r">
              <a:defRPr sz="1200">
                <a:solidFill>
                  <a:schemeClr val="tx1">
                    <a:lumMod val="50000"/>
                    <a:lumOff val="50000"/>
                  </a:schemeClr>
                </a:solidFill>
                <a:latin typeface="Helvetica Neue Light"/>
                <a:cs typeface="Helvetica Neue Light"/>
              </a:defRPr>
            </a:lvl1pPr>
          </a:lstStyle>
          <a:p>
            <a:fld id="{6FF59741-7650-A046-95B5-8D31235C520E}" type="slidenum">
              <a:rPr lang="en-US" smtClean="0"/>
              <a:pPr/>
              <a:t>‹#›</a:t>
            </a:fld>
            <a:endParaRPr lang="en-US" dirty="0"/>
          </a:p>
        </p:txBody>
      </p:sp>
      <p:pic>
        <p:nvPicPr>
          <p:cNvPr id="12" name="Picture 11"/>
          <p:cNvPicPr>
            <a:picLocks noChangeAspect="1"/>
          </p:cNvPicPr>
          <p:nvPr userDrawn="1"/>
        </p:nvPicPr>
        <p:blipFill>
          <a:blip r:embed="rId2">
            <a:extLst>
              <a:ext uri="{28A0092B-C50C-407E-A947-70E740481C1C}">
                <a14:useLocalDpi xmlns:a14="http://schemas.microsoft.com/office/drawing/2010/main" xmlns="" val="0"/>
              </a:ext>
            </a:extLst>
          </a:blip>
          <a:stretch>
            <a:fillRect/>
          </a:stretch>
        </p:blipFill>
        <p:spPr>
          <a:xfrm>
            <a:off x="331867" y="295648"/>
            <a:ext cx="1886156" cy="155076"/>
          </a:xfrm>
          <a:prstGeom prst="rect">
            <a:avLst/>
          </a:prstGeom>
        </p:spPr>
      </p:pic>
    </p:spTree>
    <p:extLst>
      <p:ext uri="{BB962C8B-B14F-4D97-AF65-F5344CB8AC3E}">
        <p14:creationId xmlns:p14="http://schemas.microsoft.com/office/powerpoint/2010/main" xmlns="" val="718256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sign Showcase (Full height image)">
    <p:spTree>
      <p:nvGrpSpPr>
        <p:cNvPr id="1" name=""/>
        <p:cNvGrpSpPr/>
        <p:nvPr/>
      </p:nvGrpSpPr>
      <p:grpSpPr>
        <a:xfrm>
          <a:off x="0" y="0"/>
          <a:ext cx="0" cy="0"/>
          <a:chOff x="0" y="0"/>
          <a:chExt cx="0" cy="0"/>
        </a:xfrm>
      </p:grpSpPr>
      <p:sp>
        <p:nvSpPr>
          <p:cNvPr id="11" name="Picture Placeholder 10"/>
          <p:cNvSpPr>
            <a:spLocks noGrp="1"/>
          </p:cNvSpPr>
          <p:nvPr>
            <p:ph type="pic" sz="quarter" idx="11"/>
          </p:nvPr>
        </p:nvSpPr>
        <p:spPr>
          <a:xfrm>
            <a:off x="1" y="760426"/>
            <a:ext cx="5796136" cy="6097574"/>
          </a:xfrm>
          <a:prstGeom prst="rect">
            <a:avLst/>
          </a:prstGeom>
        </p:spPr>
        <p:txBody>
          <a:bodyPr vert="horz"/>
          <a:lstStyle>
            <a:lvl1pPr marL="0" indent="0" algn="ctr">
              <a:lnSpc>
                <a:spcPct val="100000"/>
              </a:lnSpc>
              <a:buNone/>
              <a:defRPr sz="2000" baseline="0">
                <a:solidFill>
                  <a:srgbClr val="9E9088"/>
                </a:solidFill>
                <a:latin typeface="Roboto Light"/>
                <a:cs typeface="Roboto Light"/>
              </a:defRPr>
            </a:lvl1pPr>
          </a:lstStyle>
          <a:p>
            <a:endParaRPr lang="en-US" dirty="0" smtClean="0"/>
          </a:p>
          <a:p>
            <a:endParaRPr lang="en-US" dirty="0" smtClean="0"/>
          </a:p>
          <a:p>
            <a:endParaRPr lang="en-US" dirty="0" smtClean="0"/>
          </a:p>
          <a:p>
            <a:endParaRPr lang="en-US" dirty="0" smtClean="0"/>
          </a:p>
          <a:p>
            <a:endParaRPr lang="en-US" dirty="0" smtClean="0"/>
          </a:p>
          <a:p>
            <a:endParaRPr lang="en-US" dirty="0" smtClean="0"/>
          </a:p>
          <a:p>
            <a:r>
              <a:rPr lang="en-US" dirty="0" smtClean="0"/>
              <a:t>Click to insert an image</a:t>
            </a:r>
            <a:endParaRPr lang="en-US" dirty="0"/>
          </a:p>
        </p:txBody>
      </p:sp>
      <p:sp>
        <p:nvSpPr>
          <p:cNvPr id="2" name="Rectangle 1"/>
          <p:cNvSpPr/>
          <p:nvPr userDrawn="1"/>
        </p:nvSpPr>
        <p:spPr>
          <a:xfrm>
            <a:off x="5796137" y="650240"/>
            <a:ext cx="3347863" cy="6207760"/>
          </a:xfrm>
          <a:prstGeom prst="rect">
            <a:avLst/>
          </a:prstGeom>
          <a:solidFill>
            <a:schemeClr val="bg2"/>
          </a:solidFill>
          <a:ln>
            <a:noFill/>
          </a:ln>
          <a:effectLst>
            <a:outerShdw blurRad="50800" dist="38100" dir="8100000" algn="tr"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 name="Line 1"/>
          <p:cNvSpPr>
            <a:spLocks noChangeShapeType="1"/>
          </p:cNvSpPr>
          <p:nvPr userDrawn="1"/>
        </p:nvSpPr>
        <p:spPr bwMode="auto">
          <a:xfrm>
            <a:off x="2921001" y="2"/>
            <a:ext cx="1588" cy="600075"/>
          </a:xfrm>
          <a:prstGeom prst="line">
            <a:avLst/>
          </a:prstGeom>
          <a:noFill/>
          <a:ln w="9525" cap="flat">
            <a:solidFill>
              <a:srgbClr val="FFFFFF"/>
            </a:solidFill>
            <a:prstDash val="solid"/>
            <a:round/>
            <a:headEnd type="none" w="med" len="med"/>
            <a:tailEnd type="none" w="med" len="med"/>
          </a:ln>
        </p:spPr>
        <p:txBody>
          <a:bodyPr lIns="0" tIns="0" rIns="0" bIns="0"/>
          <a:lstStyle/>
          <a:p>
            <a:endParaRPr lang="en-US" dirty="0">
              <a:latin typeface="Roboto Light"/>
            </a:endParaRPr>
          </a:p>
        </p:txBody>
      </p:sp>
      <p:sp>
        <p:nvSpPr>
          <p:cNvPr id="6" name="Rectangle 2"/>
          <p:cNvSpPr>
            <a:spLocks/>
          </p:cNvSpPr>
          <p:nvPr userDrawn="1"/>
        </p:nvSpPr>
        <p:spPr bwMode="auto">
          <a:xfrm>
            <a:off x="3052763" y="203200"/>
            <a:ext cx="2974832" cy="184666"/>
          </a:xfrm>
          <a:prstGeom prst="rect">
            <a:avLst/>
          </a:prstGeom>
          <a:noFill/>
          <a:ln w="9525" cap="flat">
            <a:noFill/>
            <a:miter lim="800000"/>
            <a:headEnd type="none" w="med" len="med"/>
            <a:tailEnd type="none" w="med" len="med"/>
          </a:ln>
        </p:spPr>
        <p:txBody>
          <a:bodyPr wrap="none" lIns="0" tIns="0" rIns="40639" bIns="0">
            <a:spAutoFit/>
          </a:bodyPr>
          <a:lstStyle/>
          <a:p>
            <a:pPr marL="39688"/>
            <a:r>
              <a:rPr lang="en-US" sz="1200" dirty="0">
                <a:solidFill>
                  <a:srgbClr val="FFFFFF"/>
                </a:solidFill>
                <a:latin typeface="Roboto Light"/>
                <a:cs typeface="Roboto Light"/>
              </a:rPr>
              <a:t>Customer Experience Solutions. Delivered.</a:t>
            </a:r>
          </a:p>
        </p:txBody>
      </p:sp>
      <p:sp>
        <p:nvSpPr>
          <p:cNvPr id="7" name="Slide Number Placeholder 5"/>
          <p:cNvSpPr>
            <a:spLocks noGrp="1"/>
          </p:cNvSpPr>
          <p:nvPr>
            <p:ph type="sldNum" sz="quarter" idx="4"/>
          </p:nvPr>
        </p:nvSpPr>
        <p:spPr>
          <a:xfrm>
            <a:off x="7447733" y="6560640"/>
            <a:ext cx="1669467" cy="254512"/>
          </a:xfrm>
          <a:prstGeom prst="rect">
            <a:avLst/>
          </a:prstGeom>
        </p:spPr>
        <p:txBody>
          <a:bodyPr vert="horz" lIns="91440" tIns="45720" rIns="91440" bIns="45720" rtlCol="0" anchor="ctr"/>
          <a:lstStyle>
            <a:lvl1pPr algn="r">
              <a:defRPr sz="1200">
                <a:solidFill>
                  <a:schemeClr val="tx1">
                    <a:lumMod val="50000"/>
                    <a:lumOff val="50000"/>
                  </a:schemeClr>
                </a:solidFill>
                <a:latin typeface="Helvetica Neue Light"/>
                <a:cs typeface="Helvetica Neue Light"/>
              </a:defRPr>
            </a:lvl1pPr>
          </a:lstStyle>
          <a:p>
            <a:fld id="{6FF59741-7650-A046-95B5-8D31235C520E}" type="slidenum">
              <a:rPr lang="en-US" smtClean="0"/>
              <a:pPr/>
              <a:t>‹#›</a:t>
            </a:fld>
            <a:endParaRPr lang="en-US" dirty="0"/>
          </a:p>
        </p:txBody>
      </p:sp>
      <p:sp>
        <p:nvSpPr>
          <p:cNvPr id="8" name="Rectangle 7"/>
          <p:cNvSpPr/>
          <p:nvPr userDrawn="1"/>
        </p:nvSpPr>
        <p:spPr>
          <a:xfrm>
            <a:off x="0" y="-1509"/>
            <a:ext cx="9150350" cy="761935"/>
          </a:xfrm>
          <a:prstGeom prst="rect">
            <a:avLst/>
          </a:prstGeom>
          <a:solidFill>
            <a:schemeClr val="tx2"/>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latin typeface="Roboto Light"/>
            </a:endParaRPr>
          </a:p>
        </p:txBody>
      </p:sp>
      <p:sp>
        <p:nvSpPr>
          <p:cNvPr id="9" name="Text Placeholder 5"/>
          <p:cNvSpPr>
            <a:spLocks noGrp="1"/>
          </p:cNvSpPr>
          <p:nvPr>
            <p:ph type="body" sz="quarter" idx="13" hasCustomPrompt="1"/>
          </p:nvPr>
        </p:nvSpPr>
        <p:spPr>
          <a:xfrm>
            <a:off x="2627784" y="182563"/>
            <a:ext cx="6262216" cy="369887"/>
          </a:xfrm>
          <a:prstGeom prst="rect">
            <a:avLst/>
          </a:prstGeom>
        </p:spPr>
        <p:txBody>
          <a:bodyPr vert="horz"/>
          <a:lstStyle>
            <a:lvl1pPr marL="0" indent="0" algn="r">
              <a:buNone/>
              <a:defRPr sz="1800" baseline="0">
                <a:solidFill>
                  <a:srgbClr val="E5DEDC"/>
                </a:solidFill>
                <a:latin typeface="Roboto Light"/>
                <a:cs typeface="Roboto Light"/>
              </a:defRPr>
            </a:lvl1pPr>
          </a:lstStyle>
          <a:p>
            <a:pPr lvl="0"/>
            <a:r>
              <a:rPr lang="en-US" dirty="0" smtClean="0"/>
              <a:t>Design Showcase Slide Title</a:t>
            </a:r>
            <a:endParaRPr lang="en-US" dirty="0"/>
          </a:p>
        </p:txBody>
      </p:sp>
      <p:sp>
        <p:nvSpPr>
          <p:cNvPr id="12" name="Text Placeholder 14"/>
          <p:cNvSpPr>
            <a:spLocks noGrp="1"/>
          </p:cNvSpPr>
          <p:nvPr>
            <p:ph type="body" sz="quarter" idx="14" hasCustomPrompt="1"/>
          </p:nvPr>
        </p:nvSpPr>
        <p:spPr>
          <a:xfrm>
            <a:off x="6156176" y="1109663"/>
            <a:ext cx="2640162" cy="5399087"/>
          </a:xfrm>
          <a:prstGeom prst="rect">
            <a:avLst/>
          </a:prstGeom>
        </p:spPr>
        <p:txBody>
          <a:bodyPr vert="horz"/>
          <a:lstStyle>
            <a:lvl1pPr marL="0" indent="0">
              <a:buNone/>
              <a:defRPr sz="1800">
                <a:latin typeface="Roboto Light"/>
                <a:cs typeface="Roboto Light"/>
              </a:defRPr>
            </a:lvl1pPr>
            <a:lvl2pPr marL="457200" indent="0">
              <a:buNone/>
              <a:defRPr sz="2000">
                <a:latin typeface="Roboto Light"/>
                <a:cs typeface="Roboto Light"/>
              </a:defRPr>
            </a:lvl2pPr>
            <a:lvl3pPr marL="914400" indent="0">
              <a:buNone/>
              <a:defRPr sz="2000">
                <a:latin typeface="Roboto Light"/>
                <a:cs typeface="Roboto Light"/>
              </a:defRPr>
            </a:lvl3pPr>
            <a:lvl4pPr marL="1371600" indent="0">
              <a:buNone/>
              <a:defRPr sz="2000">
                <a:latin typeface="Roboto Light"/>
                <a:cs typeface="Roboto Light"/>
              </a:defRPr>
            </a:lvl4pPr>
            <a:lvl5pPr marL="1828800" indent="0">
              <a:buNone/>
              <a:defRPr sz="2000">
                <a:latin typeface="Roboto Light"/>
                <a:cs typeface="Roboto Light"/>
              </a:defRPr>
            </a:lvl5pPr>
          </a:lstStyle>
          <a:p>
            <a:pPr lvl="0"/>
            <a:r>
              <a:rPr lang="en-US" dirty="0" smtClean="0"/>
              <a:t>Click to add text</a:t>
            </a:r>
            <a:endParaRPr lang="en-US" dirty="0"/>
          </a:p>
        </p:txBody>
      </p:sp>
      <p:pic>
        <p:nvPicPr>
          <p:cNvPr id="13" name="Picture 12"/>
          <p:cNvPicPr>
            <a:picLocks noChangeAspect="1"/>
          </p:cNvPicPr>
          <p:nvPr userDrawn="1"/>
        </p:nvPicPr>
        <p:blipFill>
          <a:blip r:embed="rId2">
            <a:extLst>
              <a:ext uri="{28A0092B-C50C-407E-A947-70E740481C1C}">
                <a14:useLocalDpi xmlns:a14="http://schemas.microsoft.com/office/drawing/2010/main" xmlns="" val="0"/>
              </a:ext>
            </a:extLst>
          </a:blip>
          <a:stretch>
            <a:fillRect/>
          </a:stretch>
        </p:blipFill>
        <p:spPr>
          <a:xfrm>
            <a:off x="331867" y="295648"/>
            <a:ext cx="1886156" cy="155076"/>
          </a:xfrm>
          <a:prstGeom prst="rect">
            <a:avLst/>
          </a:prstGeom>
        </p:spPr>
      </p:pic>
    </p:spTree>
    <p:extLst>
      <p:ext uri="{BB962C8B-B14F-4D97-AF65-F5344CB8AC3E}">
        <p14:creationId xmlns:p14="http://schemas.microsoft.com/office/powerpoint/2010/main" xmlns="" val="159832216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esign Showcase (Image on Device, text on top)">
    <p:spTree>
      <p:nvGrpSpPr>
        <p:cNvPr id="1" name=""/>
        <p:cNvGrpSpPr/>
        <p:nvPr/>
      </p:nvGrpSpPr>
      <p:grpSpPr>
        <a:xfrm>
          <a:off x="0" y="0"/>
          <a:ext cx="0" cy="0"/>
          <a:chOff x="0" y="0"/>
          <a:chExt cx="0" cy="0"/>
        </a:xfrm>
      </p:grpSpPr>
      <p:sp>
        <p:nvSpPr>
          <p:cNvPr id="5" name="Line 1"/>
          <p:cNvSpPr>
            <a:spLocks noChangeShapeType="1"/>
          </p:cNvSpPr>
          <p:nvPr userDrawn="1"/>
        </p:nvSpPr>
        <p:spPr bwMode="auto">
          <a:xfrm>
            <a:off x="2921001" y="2"/>
            <a:ext cx="1588" cy="600075"/>
          </a:xfrm>
          <a:prstGeom prst="line">
            <a:avLst/>
          </a:prstGeom>
          <a:noFill/>
          <a:ln w="9525" cap="flat">
            <a:solidFill>
              <a:srgbClr val="FFFFFF"/>
            </a:solidFill>
            <a:prstDash val="solid"/>
            <a:round/>
            <a:headEnd type="none" w="med" len="med"/>
            <a:tailEnd type="none" w="med" len="med"/>
          </a:ln>
        </p:spPr>
        <p:txBody>
          <a:bodyPr lIns="0" tIns="0" rIns="0" bIns="0"/>
          <a:lstStyle/>
          <a:p>
            <a:endParaRPr lang="en-US" dirty="0">
              <a:latin typeface="Roboto Light"/>
            </a:endParaRPr>
          </a:p>
        </p:txBody>
      </p:sp>
      <p:sp>
        <p:nvSpPr>
          <p:cNvPr id="6" name="Rectangle 2"/>
          <p:cNvSpPr>
            <a:spLocks/>
          </p:cNvSpPr>
          <p:nvPr userDrawn="1"/>
        </p:nvSpPr>
        <p:spPr bwMode="auto">
          <a:xfrm>
            <a:off x="3052763" y="203200"/>
            <a:ext cx="2974832" cy="184666"/>
          </a:xfrm>
          <a:prstGeom prst="rect">
            <a:avLst/>
          </a:prstGeom>
          <a:noFill/>
          <a:ln w="9525" cap="flat">
            <a:noFill/>
            <a:miter lim="800000"/>
            <a:headEnd type="none" w="med" len="med"/>
            <a:tailEnd type="none" w="med" len="med"/>
          </a:ln>
        </p:spPr>
        <p:txBody>
          <a:bodyPr wrap="none" lIns="0" tIns="0" rIns="40639" bIns="0">
            <a:spAutoFit/>
          </a:bodyPr>
          <a:lstStyle/>
          <a:p>
            <a:pPr marL="39688"/>
            <a:r>
              <a:rPr lang="en-US" sz="1200" dirty="0">
                <a:solidFill>
                  <a:srgbClr val="FFFFFF"/>
                </a:solidFill>
                <a:latin typeface="Roboto Light"/>
                <a:cs typeface="Roboto Light"/>
              </a:rPr>
              <a:t>Customer Experience Solutions. Delivered.</a:t>
            </a:r>
          </a:p>
        </p:txBody>
      </p:sp>
      <p:sp>
        <p:nvSpPr>
          <p:cNvPr id="7" name="Slide Number Placeholder 5"/>
          <p:cNvSpPr>
            <a:spLocks noGrp="1"/>
          </p:cNvSpPr>
          <p:nvPr>
            <p:ph type="sldNum" sz="quarter" idx="4"/>
          </p:nvPr>
        </p:nvSpPr>
        <p:spPr>
          <a:xfrm>
            <a:off x="7447733" y="6560640"/>
            <a:ext cx="1669467" cy="254512"/>
          </a:xfrm>
          <a:prstGeom prst="rect">
            <a:avLst/>
          </a:prstGeom>
        </p:spPr>
        <p:txBody>
          <a:bodyPr vert="horz" lIns="91440" tIns="45720" rIns="91440" bIns="45720" rtlCol="0" anchor="ctr"/>
          <a:lstStyle>
            <a:lvl1pPr algn="r">
              <a:defRPr sz="1200">
                <a:solidFill>
                  <a:schemeClr val="tx1">
                    <a:lumMod val="50000"/>
                    <a:lumOff val="50000"/>
                  </a:schemeClr>
                </a:solidFill>
                <a:latin typeface="Helvetica Neue Light"/>
                <a:cs typeface="Helvetica Neue Light"/>
              </a:defRPr>
            </a:lvl1pPr>
          </a:lstStyle>
          <a:p>
            <a:fld id="{6FF59741-7650-A046-95B5-8D31235C520E}" type="slidenum">
              <a:rPr lang="en-US" smtClean="0"/>
              <a:pPr/>
              <a:t>‹#›</a:t>
            </a:fld>
            <a:endParaRPr lang="en-US" dirty="0"/>
          </a:p>
        </p:txBody>
      </p:sp>
      <p:sp>
        <p:nvSpPr>
          <p:cNvPr id="8" name="Rectangle 7"/>
          <p:cNvSpPr/>
          <p:nvPr userDrawn="1"/>
        </p:nvSpPr>
        <p:spPr>
          <a:xfrm>
            <a:off x="0" y="-1509"/>
            <a:ext cx="9150350" cy="761935"/>
          </a:xfrm>
          <a:prstGeom prst="rect">
            <a:avLst/>
          </a:prstGeom>
          <a:solidFill>
            <a:schemeClr val="tx2"/>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latin typeface="Roboto Light"/>
            </a:endParaRPr>
          </a:p>
        </p:txBody>
      </p:sp>
      <p:sp>
        <p:nvSpPr>
          <p:cNvPr id="9" name="Text Placeholder 5"/>
          <p:cNvSpPr>
            <a:spLocks noGrp="1"/>
          </p:cNvSpPr>
          <p:nvPr>
            <p:ph type="body" sz="quarter" idx="13" hasCustomPrompt="1"/>
          </p:nvPr>
        </p:nvSpPr>
        <p:spPr>
          <a:xfrm>
            <a:off x="2627784" y="182563"/>
            <a:ext cx="6262216" cy="369887"/>
          </a:xfrm>
          <a:prstGeom prst="rect">
            <a:avLst/>
          </a:prstGeom>
        </p:spPr>
        <p:txBody>
          <a:bodyPr vert="horz"/>
          <a:lstStyle>
            <a:lvl1pPr marL="0" indent="0" algn="r">
              <a:buNone/>
              <a:defRPr sz="1800" baseline="0">
                <a:solidFill>
                  <a:srgbClr val="E5DEDC"/>
                </a:solidFill>
                <a:latin typeface="Roboto Light"/>
                <a:cs typeface="Roboto Light"/>
              </a:defRPr>
            </a:lvl1pPr>
          </a:lstStyle>
          <a:p>
            <a:pPr lvl="0"/>
            <a:r>
              <a:rPr lang="en-US" dirty="0" smtClean="0"/>
              <a:t>Design Showcase Slide Title</a:t>
            </a:r>
            <a:endParaRPr lang="en-US" dirty="0"/>
          </a:p>
        </p:txBody>
      </p:sp>
      <p:pic>
        <p:nvPicPr>
          <p:cNvPr id="13" name="Picture 4" descr="iMac.png"/>
          <p:cNvPicPr>
            <a:picLocks noChangeAspect="1"/>
          </p:cNvPicPr>
          <p:nvPr userDrawn="1"/>
        </p:nvPicPr>
        <p:blipFill>
          <a:blip r:embed="rId2">
            <a:extLst>
              <a:ext uri="{28A0092B-C50C-407E-A947-70E740481C1C}">
                <a14:useLocalDpi xmlns:a14="http://schemas.microsoft.com/office/drawing/2010/main" xmlns="" val="0"/>
              </a:ext>
            </a:extLst>
          </a:blip>
          <a:srcRect/>
          <a:stretch>
            <a:fillRect/>
          </a:stretch>
        </p:blipFill>
        <p:spPr bwMode="auto">
          <a:xfrm>
            <a:off x="2214384" y="2708553"/>
            <a:ext cx="4649738" cy="406816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1" name="Text Placeholder 14"/>
          <p:cNvSpPr>
            <a:spLocks noGrp="1"/>
          </p:cNvSpPr>
          <p:nvPr>
            <p:ph type="body" sz="quarter" idx="14" hasCustomPrompt="1"/>
          </p:nvPr>
        </p:nvSpPr>
        <p:spPr>
          <a:xfrm>
            <a:off x="271840" y="1109663"/>
            <a:ext cx="8618160" cy="1383233"/>
          </a:xfrm>
          <a:prstGeom prst="rect">
            <a:avLst/>
          </a:prstGeom>
        </p:spPr>
        <p:txBody>
          <a:bodyPr vert="horz"/>
          <a:lstStyle>
            <a:lvl1pPr marL="0" indent="0">
              <a:buNone/>
              <a:defRPr sz="1800">
                <a:latin typeface="Roboto Light"/>
                <a:cs typeface="Roboto Light"/>
              </a:defRPr>
            </a:lvl1pPr>
            <a:lvl2pPr marL="457200" indent="0">
              <a:buNone/>
              <a:defRPr sz="2000">
                <a:latin typeface="Roboto Light"/>
                <a:cs typeface="Roboto Light"/>
              </a:defRPr>
            </a:lvl2pPr>
            <a:lvl3pPr marL="914400" indent="0">
              <a:buNone/>
              <a:defRPr sz="2000">
                <a:latin typeface="Roboto Light"/>
                <a:cs typeface="Roboto Light"/>
              </a:defRPr>
            </a:lvl3pPr>
            <a:lvl4pPr marL="1371600" indent="0">
              <a:buNone/>
              <a:defRPr sz="2000">
                <a:latin typeface="Roboto Light"/>
                <a:cs typeface="Roboto Light"/>
              </a:defRPr>
            </a:lvl4pPr>
            <a:lvl5pPr marL="1828800" indent="0">
              <a:buNone/>
              <a:defRPr sz="2000">
                <a:latin typeface="Roboto Light"/>
                <a:cs typeface="Roboto Light"/>
              </a:defRPr>
            </a:lvl5pPr>
          </a:lstStyle>
          <a:p>
            <a:pPr lvl="0"/>
            <a:r>
              <a:rPr lang="en-US" dirty="0" smtClean="0"/>
              <a:t>Click to add text</a:t>
            </a:r>
          </a:p>
        </p:txBody>
      </p:sp>
      <p:sp>
        <p:nvSpPr>
          <p:cNvPr id="11" name="Picture Placeholder 10"/>
          <p:cNvSpPr>
            <a:spLocks noGrp="1"/>
          </p:cNvSpPr>
          <p:nvPr>
            <p:ph type="pic" sz="quarter" idx="11"/>
          </p:nvPr>
        </p:nvSpPr>
        <p:spPr>
          <a:xfrm>
            <a:off x="2411760" y="2924944"/>
            <a:ext cx="4248471" cy="2376264"/>
          </a:xfrm>
          <a:prstGeom prst="rect">
            <a:avLst/>
          </a:prstGeom>
        </p:spPr>
        <p:txBody>
          <a:bodyPr vert="horz"/>
          <a:lstStyle>
            <a:lvl1pPr marL="0" indent="0" algn="ctr">
              <a:lnSpc>
                <a:spcPct val="100000"/>
              </a:lnSpc>
              <a:buNone/>
              <a:defRPr sz="2000" baseline="0">
                <a:solidFill>
                  <a:srgbClr val="9E9088"/>
                </a:solidFill>
                <a:latin typeface="Roboto Light"/>
                <a:cs typeface="Roboto Light"/>
              </a:defRPr>
            </a:lvl1pPr>
          </a:lstStyle>
          <a:p>
            <a:endParaRPr lang="en-US" dirty="0" smtClean="0"/>
          </a:p>
          <a:p>
            <a:r>
              <a:rPr lang="en-US" dirty="0" smtClean="0"/>
              <a:t>Click to insert an image</a:t>
            </a:r>
            <a:endParaRPr lang="en-US" dirty="0"/>
          </a:p>
        </p:txBody>
      </p:sp>
      <p:pic>
        <p:nvPicPr>
          <p:cNvPr id="12" name="Picture 11"/>
          <p:cNvPicPr>
            <a:picLocks noChangeAspect="1"/>
          </p:cNvPicPr>
          <p:nvPr userDrawn="1"/>
        </p:nvPicPr>
        <p:blipFill>
          <a:blip r:embed="rId3">
            <a:extLst>
              <a:ext uri="{28A0092B-C50C-407E-A947-70E740481C1C}">
                <a14:useLocalDpi xmlns:a14="http://schemas.microsoft.com/office/drawing/2010/main" xmlns="" val="0"/>
              </a:ext>
            </a:extLst>
          </a:blip>
          <a:stretch>
            <a:fillRect/>
          </a:stretch>
        </p:blipFill>
        <p:spPr>
          <a:xfrm>
            <a:off x="331867" y="295648"/>
            <a:ext cx="1886156" cy="155076"/>
          </a:xfrm>
          <a:prstGeom prst="rect">
            <a:avLst/>
          </a:prstGeom>
        </p:spPr>
      </p:pic>
    </p:spTree>
    <p:extLst>
      <p:ext uri="{BB962C8B-B14F-4D97-AF65-F5344CB8AC3E}">
        <p14:creationId xmlns:p14="http://schemas.microsoft.com/office/powerpoint/2010/main" xmlns="" val="84140819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esign Showcase (Image on Device, text on right)">
    <p:spTree>
      <p:nvGrpSpPr>
        <p:cNvPr id="1" name=""/>
        <p:cNvGrpSpPr/>
        <p:nvPr/>
      </p:nvGrpSpPr>
      <p:grpSpPr>
        <a:xfrm>
          <a:off x="0" y="0"/>
          <a:ext cx="0" cy="0"/>
          <a:chOff x="0" y="0"/>
          <a:chExt cx="0" cy="0"/>
        </a:xfrm>
      </p:grpSpPr>
      <p:sp>
        <p:nvSpPr>
          <p:cNvPr id="5" name="Line 1"/>
          <p:cNvSpPr>
            <a:spLocks noChangeShapeType="1"/>
          </p:cNvSpPr>
          <p:nvPr userDrawn="1"/>
        </p:nvSpPr>
        <p:spPr bwMode="auto">
          <a:xfrm>
            <a:off x="2921001" y="2"/>
            <a:ext cx="1588" cy="600075"/>
          </a:xfrm>
          <a:prstGeom prst="line">
            <a:avLst/>
          </a:prstGeom>
          <a:noFill/>
          <a:ln w="9525" cap="flat">
            <a:solidFill>
              <a:srgbClr val="FFFFFF"/>
            </a:solidFill>
            <a:prstDash val="solid"/>
            <a:round/>
            <a:headEnd type="none" w="med" len="med"/>
            <a:tailEnd type="none" w="med" len="med"/>
          </a:ln>
        </p:spPr>
        <p:txBody>
          <a:bodyPr lIns="0" tIns="0" rIns="0" bIns="0"/>
          <a:lstStyle/>
          <a:p>
            <a:endParaRPr lang="en-US" dirty="0">
              <a:latin typeface="Roboto Light"/>
            </a:endParaRPr>
          </a:p>
        </p:txBody>
      </p:sp>
      <p:sp>
        <p:nvSpPr>
          <p:cNvPr id="6" name="Rectangle 2"/>
          <p:cNvSpPr>
            <a:spLocks/>
          </p:cNvSpPr>
          <p:nvPr userDrawn="1"/>
        </p:nvSpPr>
        <p:spPr bwMode="auto">
          <a:xfrm>
            <a:off x="3052763" y="203200"/>
            <a:ext cx="2974832" cy="184666"/>
          </a:xfrm>
          <a:prstGeom prst="rect">
            <a:avLst/>
          </a:prstGeom>
          <a:noFill/>
          <a:ln w="9525" cap="flat">
            <a:noFill/>
            <a:miter lim="800000"/>
            <a:headEnd type="none" w="med" len="med"/>
            <a:tailEnd type="none" w="med" len="med"/>
          </a:ln>
        </p:spPr>
        <p:txBody>
          <a:bodyPr wrap="none" lIns="0" tIns="0" rIns="40639" bIns="0">
            <a:spAutoFit/>
          </a:bodyPr>
          <a:lstStyle/>
          <a:p>
            <a:pPr marL="39688"/>
            <a:r>
              <a:rPr lang="en-US" sz="1200" dirty="0">
                <a:solidFill>
                  <a:srgbClr val="FFFFFF"/>
                </a:solidFill>
                <a:latin typeface="Roboto Light"/>
                <a:cs typeface="Roboto Light"/>
              </a:rPr>
              <a:t>Customer Experience Solutions. Delivered.</a:t>
            </a:r>
          </a:p>
        </p:txBody>
      </p:sp>
      <p:sp>
        <p:nvSpPr>
          <p:cNvPr id="7" name="Slide Number Placeholder 5"/>
          <p:cNvSpPr>
            <a:spLocks noGrp="1"/>
          </p:cNvSpPr>
          <p:nvPr>
            <p:ph type="sldNum" sz="quarter" idx="4"/>
          </p:nvPr>
        </p:nvSpPr>
        <p:spPr>
          <a:xfrm>
            <a:off x="7447733" y="6560640"/>
            <a:ext cx="1669467" cy="254512"/>
          </a:xfrm>
          <a:prstGeom prst="rect">
            <a:avLst/>
          </a:prstGeom>
        </p:spPr>
        <p:txBody>
          <a:bodyPr vert="horz" lIns="91440" tIns="45720" rIns="91440" bIns="45720" rtlCol="0" anchor="ctr"/>
          <a:lstStyle>
            <a:lvl1pPr algn="r">
              <a:defRPr sz="1200">
                <a:solidFill>
                  <a:schemeClr val="tx1">
                    <a:lumMod val="50000"/>
                    <a:lumOff val="50000"/>
                  </a:schemeClr>
                </a:solidFill>
                <a:latin typeface="Helvetica Neue Light"/>
                <a:cs typeface="Helvetica Neue Light"/>
              </a:defRPr>
            </a:lvl1pPr>
          </a:lstStyle>
          <a:p>
            <a:fld id="{6FF59741-7650-A046-95B5-8D31235C520E}" type="slidenum">
              <a:rPr lang="en-US" smtClean="0"/>
              <a:pPr/>
              <a:t>‹#›</a:t>
            </a:fld>
            <a:endParaRPr lang="en-US" dirty="0"/>
          </a:p>
        </p:txBody>
      </p:sp>
      <p:sp>
        <p:nvSpPr>
          <p:cNvPr id="8" name="Rectangle 7"/>
          <p:cNvSpPr/>
          <p:nvPr userDrawn="1"/>
        </p:nvSpPr>
        <p:spPr>
          <a:xfrm>
            <a:off x="0" y="-1509"/>
            <a:ext cx="9150350" cy="761935"/>
          </a:xfrm>
          <a:prstGeom prst="rect">
            <a:avLst/>
          </a:prstGeom>
          <a:solidFill>
            <a:schemeClr val="tx2"/>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latin typeface="Roboto Light"/>
            </a:endParaRPr>
          </a:p>
        </p:txBody>
      </p:sp>
      <p:sp>
        <p:nvSpPr>
          <p:cNvPr id="9" name="Text Placeholder 5"/>
          <p:cNvSpPr>
            <a:spLocks noGrp="1"/>
          </p:cNvSpPr>
          <p:nvPr>
            <p:ph type="body" sz="quarter" idx="13" hasCustomPrompt="1"/>
          </p:nvPr>
        </p:nvSpPr>
        <p:spPr>
          <a:xfrm>
            <a:off x="2627784" y="182563"/>
            <a:ext cx="6262216" cy="369887"/>
          </a:xfrm>
          <a:prstGeom prst="rect">
            <a:avLst/>
          </a:prstGeom>
        </p:spPr>
        <p:txBody>
          <a:bodyPr vert="horz"/>
          <a:lstStyle>
            <a:lvl1pPr marL="0" indent="0" algn="r">
              <a:buNone/>
              <a:defRPr sz="1800" baseline="0">
                <a:solidFill>
                  <a:srgbClr val="E5DEDC"/>
                </a:solidFill>
                <a:latin typeface="Roboto Light"/>
                <a:cs typeface="Roboto Light"/>
              </a:defRPr>
            </a:lvl1pPr>
          </a:lstStyle>
          <a:p>
            <a:pPr lvl="0"/>
            <a:r>
              <a:rPr lang="en-US" dirty="0" smtClean="0"/>
              <a:t>Design Showcase Slide Title</a:t>
            </a:r>
            <a:endParaRPr lang="en-US" dirty="0"/>
          </a:p>
        </p:txBody>
      </p:sp>
      <p:pic>
        <p:nvPicPr>
          <p:cNvPr id="13" name="Picture 4" descr="iMac.png"/>
          <p:cNvPicPr>
            <a:picLocks noChangeAspect="1"/>
          </p:cNvPicPr>
          <p:nvPr userDrawn="1"/>
        </p:nvPicPr>
        <p:blipFill>
          <a:blip r:embed="rId2">
            <a:extLst>
              <a:ext uri="{28A0092B-C50C-407E-A947-70E740481C1C}">
                <a14:useLocalDpi xmlns:a14="http://schemas.microsoft.com/office/drawing/2010/main" xmlns="" val="0"/>
              </a:ext>
            </a:extLst>
          </a:blip>
          <a:srcRect/>
          <a:stretch>
            <a:fillRect/>
          </a:stretch>
        </p:blipFill>
        <p:spPr bwMode="auto">
          <a:xfrm>
            <a:off x="357188" y="2819202"/>
            <a:ext cx="4558109" cy="39879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1" name="Text Placeholder 14"/>
          <p:cNvSpPr>
            <a:spLocks noGrp="1"/>
          </p:cNvSpPr>
          <p:nvPr>
            <p:ph type="body" sz="quarter" idx="14" hasCustomPrompt="1"/>
          </p:nvPr>
        </p:nvSpPr>
        <p:spPr>
          <a:xfrm>
            <a:off x="5724128" y="1772816"/>
            <a:ext cx="3072210" cy="4735934"/>
          </a:xfrm>
          <a:prstGeom prst="rect">
            <a:avLst/>
          </a:prstGeom>
        </p:spPr>
        <p:txBody>
          <a:bodyPr vert="horz"/>
          <a:lstStyle>
            <a:lvl1pPr marL="0" indent="0">
              <a:buNone/>
              <a:defRPr sz="1800">
                <a:latin typeface="Roboto Light"/>
                <a:cs typeface="Roboto Light"/>
              </a:defRPr>
            </a:lvl1pPr>
            <a:lvl2pPr marL="457200" indent="0">
              <a:buNone/>
              <a:defRPr sz="2000">
                <a:latin typeface="Roboto Light"/>
                <a:cs typeface="Roboto Light"/>
              </a:defRPr>
            </a:lvl2pPr>
            <a:lvl3pPr marL="914400" indent="0">
              <a:buNone/>
              <a:defRPr sz="2000">
                <a:latin typeface="Roboto Light"/>
                <a:cs typeface="Roboto Light"/>
              </a:defRPr>
            </a:lvl3pPr>
            <a:lvl4pPr marL="1371600" indent="0">
              <a:buNone/>
              <a:defRPr sz="2000">
                <a:latin typeface="Roboto Light"/>
                <a:cs typeface="Roboto Light"/>
              </a:defRPr>
            </a:lvl4pPr>
            <a:lvl5pPr marL="1828800" indent="0">
              <a:buNone/>
              <a:defRPr sz="2000">
                <a:latin typeface="Roboto Light"/>
                <a:cs typeface="Roboto Light"/>
              </a:defRPr>
            </a:lvl5pPr>
          </a:lstStyle>
          <a:p>
            <a:pPr lvl="0"/>
            <a:r>
              <a:rPr lang="en-US" dirty="0" smtClean="0"/>
              <a:t>Click to add text</a:t>
            </a:r>
            <a:endParaRPr lang="en-US" dirty="0"/>
          </a:p>
        </p:txBody>
      </p:sp>
      <p:sp>
        <p:nvSpPr>
          <p:cNvPr id="22" name="Text Placeholder 14"/>
          <p:cNvSpPr>
            <a:spLocks noGrp="1"/>
          </p:cNvSpPr>
          <p:nvPr>
            <p:ph type="body" sz="quarter" idx="15" hasCustomPrompt="1"/>
          </p:nvPr>
        </p:nvSpPr>
        <p:spPr>
          <a:xfrm>
            <a:off x="5724128" y="1124799"/>
            <a:ext cx="3072210" cy="504001"/>
          </a:xfrm>
          <a:prstGeom prst="rect">
            <a:avLst/>
          </a:prstGeom>
        </p:spPr>
        <p:txBody>
          <a:bodyPr vert="horz"/>
          <a:lstStyle>
            <a:lvl1pPr marL="0" indent="0">
              <a:buNone/>
              <a:defRPr sz="2400">
                <a:latin typeface="Roboto Light"/>
                <a:cs typeface="Roboto Light"/>
              </a:defRPr>
            </a:lvl1pPr>
            <a:lvl2pPr marL="457200" indent="0">
              <a:buNone/>
              <a:defRPr sz="2000">
                <a:latin typeface="Roboto Light"/>
                <a:cs typeface="Roboto Light"/>
              </a:defRPr>
            </a:lvl2pPr>
            <a:lvl3pPr marL="914400" indent="0">
              <a:buNone/>
              <a:defRPr sz="2000">
                <a:latin typeface="Roboto Light"/>
                <a:cs typeface="Roboto Light"/>
              </a:defRPr>
            </a:lvl3pPr>
            <a:lvl4pPr marL="1371600" indent="0">
              <a:buNone/>
              <a:defRPr sz="2000">
                <a:latin typeface="Roboto Light"/>
                <a:cs typeface="Roboto Light"/>
              </a:defRPr>
            </a:lvl4pPr>
            <a:lvl5pPr marL="1828800" indent="0">
              <a:buNone/>
              <a:defRPr sz="2000">
                <a:latin typeface="Roboto Light"/>
                <a:cs typeface="Roboto Light"/>
              </a:defRPr>
            </a:lvl5pPr>
          </a:lstStyle>
          <a:p>
            <a:pPr lvl="0"/>
            <a:r>
              <a:rPr lang="en-US" dirty="0" smtClean="0"/>
              <a:t>TITLE</a:t>
            </a:r>
            <a:endParaRPr lang="en-US" dirty="0"/>
          </a:p>
        </p:txBody>
      </p:sp>
      <p:sp>
        <p:nvSpPr>
          <p:cNvPr id="23" name="Picture Placeholder 10"/>
          <p:cNvSpPr>
            <a:spLocks noGrp="1"/>
          </p:cNvSpPr>
          <p:nvPr>
            <p:ph type="pic" sz="quarter" idx="11"/>
          </p:nvPr>
        </p:nvSpPr>
        <p:spPr>
          <a:xfrm>
            <a:off x="561773" y="3017272"/>
            <a:ext cx="4174564" cy="2304256"/>
          </a:xfrm>
          <a:prstGeom prst="rect">
            <a:avLst/>
          </a:prstGeom>
        </p:spPr>
        <p:txBody>
          <a:bodyPr vert="horz"/>
          <a:lstStyle>
            <a:lvl1pPr marL="0" indent="0" algn="ctr">
              <a:lnSpc>
                <a:spcPct val="100000"/>
              </a:lnSpc>
              <a:buNone/>
              <a:defRPr sz="2000" baseline="0">
                <a:solidFill>
                  <a:srgbClr val="9E9088"/>
                </a:solidFill>
                <a:latin typeface="Roboto Light"/>
                <a:cs typeface="Roboto Light"/>
              </a:defRPr>
            </a:lvl1pPr>
          </a:lstStyle>
          <a:p>
            <a:endParaRPr lang="en-US" dirty="0" smtClean="0"/>
          </a:p>
          <a:p>
            <a:r>
              <a:rPr lang="en-US" dirty="0" smtClean="0"/>
              <a:t>Click to insert an image</a:t>
            </a:r>
            <a:endParaRPr lang="en-US" dirty="0"/>
          </a:p>
        </p:txBody>
      </p:sp>
      <p:pic>
        <p:nvPicPr>
          <p:cNvPr id="12" name="Picture 11"/>
          <p:cNvPicPr>
            <a:picLocks noChangeAspect="1"/>
          </p:cNvPicPr>
          <p:nvPr userDrawn="1"/>
        </p:nvPicPr>
        <p:blipFill>
          <a:blip r:embed="rId3">
            <a:extLst>
              <a:ext uri="{28A0092B-C50C-407E-A947-70E740481C1C}">
                <a14:useLocalDpi xmlns:a14="http://schemas.microsoft.com/office/drawing/2010/main" xmlns="" val="0"/>
              </a:ext>
            </a:extLst>
          </a:blip>
          <a:stretch>
            <a:fillRect/>
          </a:stretch>
        </p:blipFill>
        <p:spPr>
          <a:xfrm>
            <a:off x="331867" y="295648"/>
            <a:ext cx="1886156" cy="155076"/>
          </a:xfrm>
          <a:prstGeom prst="rect">
            <a:avLst/>
          </a:prstGeom>
        </p:spPr>
      </p:pic>
    </p:spTree>
    <p:extLst>
      <p:ext uri="{BB962C8B-B14F-4D97-AF65-F5344CB8AC3E}">
        <p14:creationId xmlns:p14="http://schemas.microsoft.com/office/powerpoint/2010/main" xmlns="" val="122509561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sign Showcase (Image on Device, text on left)">
    <p:spTree>
      <p:nvGrpSpPr>
        <p:cNvPr id="1" name=""/>
        <p:cNvGrpSpPr/>
        <p:nvPr/>
      </p:nvGrpSpPr>
      <p:grpSpPr>
        <a:xfrm>
          <a:off x="0" y="0"/>
          <a:ext cx="0" cy="0"/>
          <a:chOff x="0" y="0"/>
          <a:chExt cx="0" cy="0"/>
        </a:xfrm>
      </p:grpSpPr>
      <p:sp>
        <p:nvSpPr>
          <p:cNvPr id="5" name="Line 1"/>
          <p:cNvSpPr>
            <a:spLocks noChangeShapeType="1"/>
          </p:cNvSpPr>
          <p:nvPr userDrawn="1"/>
        </p:nvSpPr>
        <p:spPr bwMode="auto">
          <a:xfrm>
            <a:off x="2921001" y="2"/>
            <a:ext cx="1588" cy="600075"/>
          </a:xfrm>
          <a:prstGeom prst="line">
            <a:avLst/>
          </a:prstGeom>
          <a:noFill/>
          <a:ln w="9525" cap="flat">
            <a:solidFill>
              <a:srgbClr val="FFFFFF"/>
            </a:solidFill>
            <a:prstDash val="solid"/>
            <a:round/>
            <a:headEnd type="none" w="med" len="med"/>
            <a:tailEnd type="none" w="med" len="med"/>
          </a:ln>
        </p:spPr>
        <p:txBody>
          <a:bodyPr lIns="0" tIns="0" rIns="0" bIns="0"/>
          <a:lstStyle/>
          <a:p>
            <a:endParaRPr lang="en-US" dirty="0">
              <a:latin typeface="Roboto Light"/>
            </a:endParaRPr>
          </a:p>
        </p:txBody>
      </p:sp>
      <p:sp>
        <p:nvSpPr>
          <p:cNvPr id="6" name="Rectangle 2"/>
          <p:cNvSpPr>
            <a:spLocks/>
          </p:cNvSpPr>
          <p:nvPr userDrawn="1"/>
        </p:nvSpPr>
        <p:spPr bwMode="auto">
          <a:xfrm>
            <a:off x="3052763" y="203200"/>
            <a:ext cx="2974832" cy="184666"/>
          </a:xfrm>
          <a:prstGeom prst="rect">
            <a:avLst/>
          </a:prstGeom>
          <a:noFill/>
          <a:ln w="9525" cap="flat">
            <a:noFill/>
            <a:miter lim="800000"/>
            <a:headEnd type="none" w="med" len="med"/>
            <a:tailEnd type="none" w="med" len="med"/>
          </a:ln>
        </p:spPr>
        <p:txBody>
          <a:bodyPr wrap="none" lIns="0" tIns="0" rIns="40639" bIns="0">
            <a:spAutoFit/>
          </a:bodyPr>
          <a:lstStyle/>
          <a:p>
            <a:pPr marL="39688"/>
            <a:r>
              <a:rPr lang="en-US" sz="1200" dirty="0">
                <a:solidFill>
                  <a:srgbClr val="FFFFFF"/>
                </a:solidFill>
                <a:latin typeface="Roboto Light"/>
                <a:cs typeface="Roboto Light"/>
              </a:rPr>
              <a:t>Customer Experience Solutions. Delivered.</a:t>
            </a:r>
          </a:p>
        </p:txBody>
      </p:sp>
      <p:sp>
        <p:nvSpPr>
          <p:cNvPr id="7" name="Slide Number Placeholder 5"/>
          <p:cNvSpPr>
            <a:spLocks noGrp="1"/>
          </p:cNvSpPr>
          <p:nvPr>
            <p:ph type="sldNum" sz="quarter" idx="4"/>
          </p:nvPr>
        </p:nvSpPr>
        <p:spPr>
          <a:xfrm>
            <a:off x="7447733" y="6560640"/>
            <a:ext cx="1669467" cy="254512"/>
          </a:xfrm>
          <a:prstGeom prst="rect">
            <a:avLst/>
          </a:prstGeom>
        </p:spPr>
        <p:txBody>
          <a:bodyPr vert="horz" lIns="91440" tIns="45720" rIns="91440" bIns="45720" rtlCol="0" anchor="ctr"/>
          <a:lstStyle>
            <a:lvl1pPr algn="r">
              <a:defRPr sz="1200">
                <a:solidFill>
                  <a:schemeClr val="tx1">
                    <a:lumMod val="50000"/>
                    <a:lumOff val="50000"/>
                  </a:schemeClr>
                </a:solidFill>
                <a:latin typeface="Helvetica Neue Light"/>
                <a:cs typeface="Helvetica Neue Light"/>
              </a:defRPr>
            </a:lvl1pPr>
          </a:lstStyle>
          <a:p>
            <a:fld id="{6FF59741-7650-A046-95B5-8D31235C520E}" type="slidenum">
              <a:rPr lang="en-US" smtClean="0"/>
              <a:pPr/>
              <a:t>‹#›</a:t>
            </a:fld>
            <a:endParaRPr lang="en-US" dirty="0"/>
          </a:p>
        </p:txBody>
      </p:sp>
      <p:sp>
        <p:nvSpPr>
          <p:cNvPr id="8" name="Rectangle 7"/>
          <p:cNvSpPr/>
          <p:nvPr userDrawn="1"/>
        </p:nvSpPr>
        <p:spPr>
          <a:xfrm>
            <a:off x="0" y="-1509"/>
            <a:ext cx="9150350" cy="761935"/>
          </a:xfrm>
          <a:prstGeom prst="rect">
            <a:avLst/>
          </a:prstGeom>
          <a:solidFill>
            <a:schemeClr val="tx2"/>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latin typeface="Roboto Light"/>
            </a:endParaRPr>
          </a:p>
        </p:txBody>
      </p:sp>
      <p:sp>
        <p:nvSpPr>
          <p:cNvPr id="9" name="Text Placeholder 5"/>
          <p:cNvSpPr>
            <a:spLocks noGrp="1"/>
          </p:cNvSpPr>
          <p:nvPr>
            <p:ph type="body" sz="quarter" idx="13" hasCustomPrompt="1"/>
          </p:nvPr>
        </p:nvSpPr>
        <p:spPr>
          <a:xfrm>
            <a:off x="2627784" y="182563"/>
            <a:ext cx="6262216" cy="369887"/>
          </a:xfrm>
          <a:prstGeom prst="rect">
            <a:avLst/>
          </a:prstGeom>
        </p:spPr>
        <p:txBody>
          <a:bodyPr vert="horz"/>
          <a:lstStyle>
            <a:lvl1pPr marL="0" indent="0" algn="r">
              <a:buNone/>
              <a:defRPr sz="1800" baseline="0">
                <a:solidFill>
                  <a:srgbClr val="E5DEDC"/>
                </a:solidFill>
                <a:latin typeface="Roboto Light"/>
                <a:cs typeface="Roboto Light"/>
              </a:defRPr>
            </a:lvl1pPr>
          </a:lstStyle>
          <a:p>
            <a:pPr lvl="0"/>
            <a:r>
              <a:rPr lang="en-US" dirty="0" smtClean="0"/>
              <a:t>Design Showcase Slide Title</a:t>
            </a:r>
            <a:endParaRPr lang="en-US" dirty="0"/>
          </a:p>
        </p:txBody>
      </p:sp>
      <p:pic>
        <p:nvPicPr>
          <p:cNvPr id="13" name="Picture 4" descr="iMac.png"/>
          <p:cNvPicPr>
            <a:picLocks noChangeAspect="1"/>
          </p:cNvPicPr>
          <p:nvPr userDrawn="1"/>
        </p:nvPicPr>
        <p:blipFill>
          <a:blip r:embed="rId2">
            <a:extLst>
              <a:ext uri="{28A0092B-C50C-407E-A947-70E740481C1C}">
                <a14:useLocalDpi xmlns:a14="http://schemas.microsoft.com/office/drawing/2010/main" xmlns="" val="0"/>
              </a:ext>
            </a:extLst>
          </a:blip>
          <a:srcRect/>
          <a:stretch>
            <a:fillRect/>
          </a:stretch>
        </p:blipFill>
        <p:spPr bwMode="auto">
          <a:xfrm>
            <a:off x="4249599" y="2819202"/>
            <a:ext cx="4558109" cy="39879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1" name="Text Placeholder 14"/>
          <p:cNvSpPr>
            <a:spLocks noGrp="1"/>
          </p:cNvSpPr>
          <p:nvPr>
            <p:ph type="body" sz="quarter" idx="14" hasCustomPrompt="1"/>
          </p:nvPr>
        </p:nvSpPr>
        <p:spPr>
          <a:xfrm>
            <a:off x="271840" y="1772816"/>
            <a:ext cx="3072210" cy="4735934"/>
          </a:xfrm>
          <a:prstGeom prst="rect">
            <a:avLst/>
          </a:prstGeom>
        </p:spPr>
        <p:txBody>
          <a:bodyPr vert="horz"/>
          <a:lstStyle>
            <a:lvl1pPr marL="0" indent="0">
              <a:buNone/>
              <a:defRPr sz="1800">
                <a:latin typeface="Roboto Light"/>
                <a:cs typeface="Roboto Light"/>
              </a:defRPr>
            </a:lvl1pPr>
            <a:lvl2pPr marL="457200" indent="0">
              <a:buNone/>
              <a:defRPr sz="2000">
                <a:latin typeface="Roboto Light"/>
                <a:cs typeface="Roboto Light"/>
              </a:defRPr>
            </a:lvl2pPr>
            <a:lvl3pPr marL="914400" indent="0">
              <a:buNone/>
              <a:defRPr sz="2000">
                <a:latin typeface="Roboto Light"/>
                <a:cs typeface="Roboto Light"/>
              </a:defRPr>
            </a:lvl3pPr>
            <a:lvl4pPr marL="1371600" indent="0">
              <a:buNone/>
              <a:defRPr sz="2000">
                <a:latin typeface="Roboto Light"/>
                <a:cs typeface="Roboto Light"/>
              </a:defRPr>
            </a:lvl4pPr>
            <a:lvl5pPr marL="1828800" indent="0">
              <a:buNone/>
              <a:defRPr sz="2000">
                <a:latin typeface="Roboto Light"/>
                <a:cs typeface="Roboto Light"/>
              </a:defRPr>
            </a:lvl5pPr>
          </a:lstStyle>
          <a:p>
            <a:pPr lvl="0"/>
            <a:r>
              <a:rPr lang="en-US" dirty="0" smtClean="0"/>
              <a:t>Click to add text</a:t>
            </a:r>
            <a:endParaRPr lang="en-US" dirty="0"/>
          </a:p>
        </p:txBody>
      </p:sp>
      <p:sp>
        <p:nvSpPr>
          <p:cNvPr id="22" name="Text Placeholder 14"/>
          <p:cNvSpPr>
            <a:spLocks noGrp="1"/>
          </p:cNvSpPr>
          <p:nvPr>
            <p:ph type="body" sz="quarter" idx="15" hasCustomPrompt="1"/>
          </p:nvPr>
        </p:nvSpPr>
        <p:spPr>
          <a:xfrm>
            <a:off x="271840" y="1124799"/>
            <a:ext cx="3072210" cy="504001"/>
          </a:xfrm>
          <a:prstGeom prst="rect">
            <a:avLst/>
          </a:prstGeom>
        </p:spPr>
        <p:txBody>
          <a:bodyPr vert="horz"/>
          <a:lstStyle>
            <a:lvl1pPr marL="0" indent="0">
              <a:buNone/>
              <a:defRPr sz="2400">
                <a:latin typeface="Roboto Light"/>
                <a:cs typeface="Roboto Light"/>
              </a:defRPr>
            </a:lvl1pPr>
            <a:lvl2pPr marL="457200" indent="0">
              <a:buNone/>
              <a:defRPr sz="2000">
                <a:latin typeface="Roboto Light"/>
                <a:cs typeface="Roboto Light"/>
              </a:defRPr>
            </a:lvl2pPr>
            <a:lvl3pPr marL="914400" indent="0">
              <a:buNone/>
              <a:defRPr sz="2000">
                <a:latin typeface="Roboto Light"/>
                <a:cs typeface="Roboto Light"/>
              </a:defRPr>
            </a:lvl3pPr>
            <a:lvl4pPr marL="1371600" indent="0">
              <a:buNone/>
              <a:defRPr sz="2000">
                <a:latin typeface="Roboto Light"/>
                <a:cs typeface="Roboto Light"/>
              </a:defRPr>
            </a:lvl4pPr>
            <a:lvl5pPr marL="1828800" indent="0">
              <a:buNone/>
              <a:defRPr sz="2000">
                <a:latin typeface="Roboto Light"/>
                <a:cs typeface="Roboto Light"/>
              </a:defRPr>
            </a:lvl5pPr>
          </a:lstStyle>
          <a:p>
            <a:pPr lvl="0"/>
            <a:r>
              <a:rPr lang="en-US" dirty="0" smtClean="0"/>
              <a:t>TITLE</a:t>
            </a:r>
            <a:endParaRPr lang="en-US" dirty="0"/>
          </a:p>
        </p:txBody>
      </p:sp>
      <p:sp>
        <p:nvSpPr>
          <p:cNvPr id="11" name="Picture Placeholder 10"/>
          <p:cNvSpPr>
            <a:spLocks noGrp="1"/>
          </p:cNvSpPr>
          <p:nvPr>
            <p:ph type="pic" sz="quarter" idx="11"/>
          </p:nvPr>
        </p:nvSpPr>
        <p:spPr>
          <a:xfrm>
            <a:off x="4427984" y="3017272"/>
            <a:ext cx="4174564" cy="2304256"/>
          </a:xfrm>
          <a:prstGeom prst="rect">
            <a:avLst/>
          </a:prstGeom>
        </p:spPr>
        <p:txBody>
          <a:bodyPr vert="horz"/>
          <a:lstStyle>
            <a:lvl1pPr marL="0" indent="0" algn="ctr">
              <a:lnSpc>
                <a:spcPct val="100000"/>
              </a:lnSpc>
              <a:buNone/>
              <a:defRPr sz="2000" baseline="0">
                <a:solidFill>
                  <a:srgbClr val="9E9088"/>
                </a:solidFill>
                <a:latin typeface="Roboto Light"/>
                <a:cs typeface="Roboto Light"/>
              </a:defRPr>
            </a:lvl1pPr>
          </a:lstStyle>
          <a:p>
            <a:endParaRPr lang="en-US" dirty="0" smtClean="0"/>
          </a:p>
          <a:p>
            <a:r>
              <a:rPr lang="en-US" dirty="0" smtClean="0"/>
              <a:t>Click to insert an image</a:t>
            </a:r>
            <a:endParaRPr lang="en-US" dirty="0"/>
          </a:p>
        </p:txBody>
      </p:sp>
      <p:pic>
        <p:nvPicPr>
          <p:cNvPr id="12" name="Picture 11"/>
          <p:cNvPicPr>
            <a:picLocks noChangeAspect="1"/>
          </p:cNvPicPr>
          <p:nvPr userDrawn="1"/>
        </p:nvPicPr>
        <p:blipFill>
          <a:blip r:embed="rId3">
            <a:extLst>
              <a:ext uri="{28A0092B-C50C-407E-A947-70E740481C1C}">
                <a14:useLocalDpi xmlns:a14="http://schemas.microsoft.com/office/drawing/2010/main" xmlns="" val="0"/>
              </a:ext>
            </a:extLst>
          </a:blip>
          <a:stretch>
            <a:fillRect/>
          </a:stretch>
        </p:blipFill>
        <p:spPr>
          <a:xfrm>
            <a:off x="331867" y="295648"/>
            <a:ext cx="1886156" cy="155076"/>
          </a:xfrm>
          <a:prstGeom prst="rect">
            <a:avLst/>
          </a:prstGeom>
        </p:spPr>
      </p:pic>
    </p:spTree>
    <p:extLst>
      <p:ext uri="{BB962C8B-B14F-4D97-AF65-F5344CB8AC3E}">
        <p14:creationId xmlns:p14="http://schemas.microsoft.com/office/powerpoint/2010/main" xmlns="" val="33353165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 (+ No Brand Devices)">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xmlns="" val="0"/>
              </a:ext>
            </a:extLst>
          </a:blip>
          <a:srcRect l="5497" t="-22" r="5786"/>
          <a:stretch/>
        </p:blipFill>
        <p:spPr>
          <a:xfrm>
            <a:off x="0" y="-1510"/>
            <a:ext cx="9154160" cy="6886893"/>
          </a:xfrm>
          <a:prstGeom prst="rect">
            <a:avLst/>
          </a:prstGeom>
        </p:spPr>
      </p:pic>
      <p:sp>
        <p:nvSpPr>
          <p:cNvPr id="10" name="Rectangle 9"/>
          <p:cNvSpPr/>
          <p:nvPr userDrawn="1"/>
        </p:nvSpPr>
        <p:spPr bwMode="auto">
          <a:xfrm>
            <a:off x="-10161" y="-1510"/>
            <a:ext cx="9163231" cy="2278381"/>
          </a:xfrm>
          <a:prstGeom prst="rect">
            <a:avLst/>
          </a:prstGeom>
          <a:solidFill>
            <a:schemeClr val="tx1"/>
          </a:solidFill>
          <a:ln w="31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endParaRPr lang="en-US" sz="900" b="1" dirty="0">
              <a:solidFill>
                <a:schemeClr val="bg1"/>
              </a:solidFill>
              <a:latin typeface="Roboto Light"/>
            </a:endParaRPr>
          </a:p>
        </p:txBody>
      </p:sp>
      <p:pic>
        <p:nvPicPr>
          <p:cNvPr id="14" name="Picture 13"/>
          <p:cNvPicPr>
            <a:picLocks noChangeAspect="1"/>
          </p:cNvPicPr>
          <p:nvPr userDrawn="1"/>
        </p:nvPicPr>
        <p:blipFill>
          <a:blip r:embed="rId3">
            <a:extLst>
              <a:ext uri="{28A0092B-C50C-407E-A947-70E740481C1C}">
                <a14:useLocalDpi xmlns:a14="http://schemas.microsoft.com/office/drawing/2010/main" xmlns="" val="0"/>
              </a:ext>
            </a:extLst>
          </a:blip>
          <a:stretch>
            <a:fillRect/>
          </a:stretch>
        </p:blipFill>
        <p:spPr>
          <a:xfrm>
            <a:off x="331867" y="295648"/>
            <a:ext cx="1886156" cy="155076"/>
          </a:xfrm>
          <a:prstGeom prst="rect">
            <a:avLst/>
          </a:prstGeom>
        </p:spPr>
      </p:pic>
      <p:sp>
        <p:nvSpPr>
          <p:cNvPr id="15" name="Text Placeholder 11"/>
          <p:cNvSpPr>
            <a:spLocks noGrp="1"/>
          </p:cNvSpPr>
          <p:nvPr>
            <p:ph type="body" sz="quarter" idx="10" hasCustomPrompt="1"/>
          </p:nvPr>
        </p:nvSpPr>
        <p:spPr>
          <a:xfrm>
            <a:off x="357188" y="675114"/>
            <a:ext cx="8535370" cy="923925"/>
          </a:xfrm>
          <a:prstGeom prst="rect">
            <a:avLst/>
          </a:prstGeom>
        </p:spPr>
        <p:txBody>
          <a:bodyPr vert="horz"/>
          <a:lstStyle>
            <a:lvl1pPr marL="0" indent="0" algn="r">
              <a:buNone/>
              <a:defRPr sz="5400" baseline="0">
                <a:solidFill>
                  <a:schemeClr val="tx1">
                    <a:lumMod val="10000"/>
                    <a:lumOff val="90000"/>
                  </a:schemeClr>
                </a:solidFill>
                <a:latin typeface="Roboto Light"/>
                <a:cs typeface="Roboto Light"/>
              </a:defRPr>
            </a:lvl1pPr>
          </a:lstStyle>
          <a:p>
            <a:pPr lvl="0"/>
            <a:r>
              <a:rPr lang="en-US" dirty="0" smtClean="0"/>
              <a:t>Presentation Title</a:t>
            </a:r>
            <a:endParaRPr lang="en-US" dirty="0"/>
          </a:p>
        </p:txBody>
      </p:sp>
      <p:sp>
        <p:nvSpPr>
          <p:cNvPr id="16" name="Text Placeholder 13"/>
          <p:cNvSpPr>
            <a:spLocks noGrp="1"/>
          </p:cNvSpPr>
          <p:nvPr>
            <p:ph type="body" sz="quarter" idx="11" hasCustomPrompt="1"/>
          </p:nvPr>
        </p:nvSpPr>
        <p:spPr>
          <a:xfrm>
            <a:off x="357188" y="1465689"/>
            <a:ext cx="8535370" cy="461963"/>
          </a:xfrm>
          <a:prstGeom prst="rect">
            <a:avLst/>
          </a:prstGeom>
        </p:spPr>
        <p:txBody>
          <a:bodyPr vert="horz"/>
          <a:lstStyle>
            <a:lvl1pPr marL="0" indent="0" algn="r">
              <a:buNone/>
              <a:defRPr sz="2400" baseline="0">
                <a:solidFill>
                  <a:schemeClr val="tx2">
                    <a:lumMod val="50000"/>
                    <a:lumOff val="50000"/>
                  </a:schemeClr>
                </a:solidFill>
                <a:latin typeface="Roboto Light"/>
                <a:cs typeface="Roboto Light"/>
              </a:defRPr>
            </a:lvl1pPr>
          </a:lstStyle>
          <a:p>
            <a:pPr lvl="0"/>
            <a:r>
              <a:rPr lang="en-US" dirty="0" smtClean="0"/>
              <a:t>Customer Name - Date</a:t>
            </a:r>
            <a:endParaRPr lang="en-US" dirty="0"/>
          </a:p>
        </p:txBody>
      </p:sp>
      <p:pic>
        <p:nvPicPr>
          <p:cNvPr id="20" name="Picture 19"/>
          <p:cNvPicPr>
            <a:picLocks noChangeAspect="1"/>
          </p:cNvPicPr>
          <p:nvPr userDrawn="1"/>
        </p:nvPicPr>
        <p:blipFill>
          <a:blip r:embed="rId4">
            <a:extLst>
              <a:ext uri="{28A0092B-C50C-407E-A947-70E740481C1C}">
                <a14:useLocalDpi xmlns:a14="http://schemas.microsoft.com/office/drawing/2010/main" xmlns="" val="0"/>
              </a:ext>
            </a:extLst>
          </a:blip>
          <a:stretch>
            <a:fillRect/>
          </a:stretch>
        </p:blipFill>
        <p:spPr>
          <a:xfrm>
            <a:off x="482090" y="2474754"/>
            <a:ext cx="8314247" cy="4228527"/>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xmlns="" val="91077860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Analyst Slide">
    <p:spTree>
      <p:nvGrpSpPr>
        <p:cNvPr id="1" name=""/>
        <p:cNvGrpSpPr/>
        <p:nvPr/>
      </p:nvGrpSpPr>
      <p:grpSpPr>
        <a:xfrm>
          <a:off x="0" y="0"/>
          <a:ext cx="0" cy="0"/>
          <a:chOff x="0" y="0"/>
          <a:chExt cx="0" cy="0"/>
        </a:xfrm>
      </p:grpSpPr>
      <p:sp>
        <p:nvSpPr>
          <p:cNvPr id="5" name="Line 1"/>
          <p:cNvSpPr>
            <a:spLocks noChangeShapeType="1"/>
          </p:cNvSpPr>
          <p:nvPr userDrawn="1"/>
        </p:nvSpPr>
        <p:spPr bwMode="auto">
          <a:xfrm>
            <a:off x="2921001" y="2"/>
            <a:ext cx="1588" cy="600075"/>
          </a:xfrm>
          <a:prstGeom prst="line">
            <a:avLst/>
          </a:prstGeom>
          <a:noFill/>
          <a:ln w="9525" cap="flat">
            <a:solidFill>
              <a:srgbClr val="FFFFFF"/>
            </a:solidFill>
            <a:prstDash val="solid"/>
            <a:round/>
            <a:headEnd type="none" w="med" len="med"/>
            <a:tailEnd type="none" w="med" len="med"/>
          </a:ln>
        </p:spPr>
        <p:txBody>
          <a:bodyPr lIns="0" tIns="0" rIns="0" bIns="0"/>
          <a:lstStyle/>
          <a:p>
            <a:endParaRPr lang="en-US" dirty="0">
              <a:latin typeface="Roboto Light"/>
            </a:endParaRPr>
          </a:p>
        </p:txBody>
      </p:sp>
      <p:sp>
        <p:nvSpPr>
          <p:cNvPr id="6" name="Rectangle 2"/>
          <p:cNvSpPr>
            <a:spLocks/>
          </p:cNvSpPr>
          <p:nvPr userDrawn="1"/>
        </p:nvSpPr>
        <p:spPr bwMode="auto">
          <a:xfrm>
            <a:off x="3052763" y="203200"/>
            <a:ext cx="2974832" cy="184666"/>
          </a:xfrm>
          <a:prstGeom prst="rect">
            <a:avLst/>
          </a:prstGeom>
          <a:noFill/>
          <a:ln w="9525" cap="flat">
            <a:noFill/>
            <a:miter lim="800000"/>
            <a:headEnd type="none" w="med" len="med"/>
            <a:tailEnd type="none" w="med" len="med"/>
          </a:ln>
        </p:spPr>
        <p:txBody>
          <a:bodyPr wrap="none" lIns="0" tIns="0" rIns="40639" bIns="0">
            <a:spAutoFit/>
          </a:bodyPr>
          <a:lstStyle/>
          <a:p>
            <a:pPr marL="39688"/>
            <a:r>
              <a:rPr lang="en-US" sz="1200" dirty="0">
                <a:solidFill>
                  <a:srgbClr val="FFFFFF"/>
                </a:solidFill>
                <a:latin typeface="Roboto Light"/>
                <a:cs typeface="Roboto Light"/>
              </a:rPr>
              <a:t>Customer Experience Solutions. Delivered.</a:t>
            </a:r>
          </a:p>
        </p:txBody>
      </p:sp>
      <p:sp>
        <p:nvSpPr>
          <p:cNvPr id="8" name="Rectangle 7"/>
          <p:cNvSpPr/>
          <p:nvPr userDrawn="1"/>
        </p:nvSpPr>
        <p:spPr>
          <a:xfrm>
            <a:off x="0" y="-1509"/>
            <a:ext cx="9150350" cy="761935"/>
          </a:xfrm>
          <a:prstGeom prst="rect">
            <a:avLst/>
          </a:prstGeom>
          <a:solidFill>
            <a:schemeClr val="tx2"/>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latin typeface="Roboto Light"/>
            </a:endParaRPr>
          </a:p>
        </p:txBody>
      </p:sp>
      <p:sp>
        <p:nvSpPr>
          <p:cNvPr id="9" name="Text Placeholder 5"/>
          <p:cNvSpPr>
            <a:spLocks noGrp="1"/>
          </p:cNvSpPr>
          <p:nvPr>
            <p:ph type="body" sz="quarter" idx="13" hasCustomPrompt="1"/>
          </p:nvPr>
        </p:nvSpPr>
        <p:spPr>
          <a:xfrm>
            <a:off x="2627784" y="182563"/>
            <a:ext cx="6262216" cy="369887"/>
          </a:xfrm>
          <a:prstGeom prst="rect">
            <a:avLst/>
          </a:prstGeom>
        </p:spPr>
        <p:txBody>
          <a:bodyPr vert="horz"/>
          <a:lstStyle>
            <a:lvl1pPr marL="0" indent="0" algn="r">
              <a:buNone/>
              <a:defRPr sz="1800">
                <a:solidFill>
                  <a:srgbClr val="E5DEDC"/>
                </a:solidFill>
                <a:latin typeface="Roboto Light"/>
                <a:cs typeface="Roboto Light"/>
              </a:defRPr>
            </a:lvl1pPr>
          </a:lstStyle>
          <a:p>
            <a:pPr lvl="0"/>
            <a:r>
              <a:rPr lang="en-US" dirty="0" smtClean="0"/>
              <a:t>Analyst Slide Title</a:t>
            </a:r>
            <a:endParaRPr lang="en-US" dirty="0"/>
          </a:p>
        </p:txBody>
      </p:sp>
      <p:sp>
        <p:nvSpPr>
          <p:cNvPr id="11" name="Picture Placeholder 10"/>
          <p:cNvSpPr>
            <a:spLocks noGrp="1"/>
          </p:cNvSpPr>
          <p:nvPr>
            <p:ph type="pic" sz="quarter" idx="11" hasCustomPrompt="1"/>
          </p:nvPr>
        </p:nvSpPr>
        <p:spPr>
          <a:xfrm>
            <a:off x="357188" y="1109662"/>
            <a:ext cx="1875023" cy="1167209"/>
          </a:xfrm>
          <a:prstGeom prst="rect">
            <a:avLst/>
          </a:prstGeom>
        </p:spPr>
        <p:txBody>
          <a:bodyPr vert="horz"/>
          <a:lstStyle>
            <a:lvl1pPr marL="0" indent="0" algn="ctr">
              <a:lnSpc>
                <a:spcPct val="100000"/>
              </a:lnSpc>
              <a:buNone/>
              <a:defRPr sz="2000" baseline="0">
                <a:solidFill>
                  <a:srgbClr val="9E9088"/>
                </a:solidFill>
                <a:latin typeface="Roboto Light"/>
                <a:cs typeface="Roboto Light"/>
              </a:defRPr>
            </a:lvl1pPr>
          </a:lstStyle>
          <a:p>
            <a:r>
              <a:rPr lang="en-US" dirty="0" smtClean="0"/>
              <a:t>Click to add Analyst’s logo</a:t>
            </a:r>
            <a:endParaRPr lang="en-US" dirty="0"/>
          </a:p>
        </p:txBody>
      </p:sp>
      <p:sp>
        <p:nvSpPr>
          <p:cNvPr id="15" name="Text Placeholder 14"/>
          <p:cNvSpPr>
            <a:spLocks noGrp="1"/>
          </p:cNvSpPr>
          <p:nvPr>
            <p:ph type="body" sz="quarter" idx="14" hasCustomPrompt="1"/>
          </p:nvPr>
        </p:nvSpPr>
        <p:spPr>
          <a:xfrm>
            <a:off x="2483769" y="1109664"/>
            <a:ext cx="6312570" cy="1167208"/>
          </a:xfrm>
          <a:prstGeom prst="rect">
            <a:avLst/>
          </a:prstGeom>
        </p:spPr>
        <p:txBody>
          <a:bodyPr vert="horz"/>
          <a:lstStyle>
            <a:lvl1pPr marL="0" indent="0">
              <a:buNone/>
              <a:defRPr sz="2000" baseline="0">
                <a:solidFill>
                  <a:schemeClr val="tx1"/>
                </a:solidFill>
                <a:latin typeface="Roboto Light"/>
                <a:cs typeface="Roboto Light"/>
              </a:defRPr>
            </a:lvl1pPr>
            <a:lvl2pPr marL="457200" indent="0">
              <a:buNone/>
              <a:defRPr sz="2000">
                <a:latin typeface="Roboto Light"/>
                <a:cs typeface="Roboto Light"/>
              </a:defRPr>
            </a:lvl2pPr>
            <a:lvl3pPr marL="914400" indent="0">
              <a:buNone/>
              <a:defRPr sz="2000">
                <a:latin typeface="Roboto Light"/>
                <a:cs typeface="Roboto Light"/>
              </a:defRPr>
            </a:lvl3pPr>
            <a:lvl4pPr marL="1371600" indent="0">
              <a:buNone/>
              <a:defRPr sz="2000">
                <a:latin typeface="Roboto Light"/>
                <a:cs typeface="Roboto Light"/>
              </a:defRPr>
            </a:lvl4pPr>
            <a:lvl5pPr marL="1828800" indent="0">
              <a:buNone/>
              <a:defRPr sz="2000">
                <a:latin typeface="Roboto Light"/>
                <a:cs typeface="Roboto Light"/>
              </a:defRPr>
            </a:lvl5pPr>
          </a:lstStyle>
          <a:p>
            <a:pPr lvl="0"/>
            <a:r>
              <a:rPr lang="en-US" dirty="0" smtClean="0"/>
              <a:t>Click to add some information about the analyst or the report</a:t>
            </a:r>
            <a:endParaRPr lang="en-US" dirty="0"/>
          </a:p>
        </p:txBody>
      </p:sp>
      <p:sp>
        <p:nvSpPr>
          <p:cNvPr id="17" name="Content Placeholder 16"/>
          <p:cNvSpPr>
            <a:spLocks noGrp="1"/>
          </p:cNvSpPr>
          <p:nvPr>
            <p:ph sz="quarter" idx="15" hasCustomPrompt="1"/>
          </p:nvPr>
        </p:nvSpPr>
        <p:spPr>
          <a:xfrm>
            <a:off x="4644008" y="2492896"/>
            <a:ext cx="4152330" cy="4015854"/>
          </a:xfrm>
          <a:prstGeom prst="rect">
            <a:avLst/>
          </a:prstGeom>
        </p:spPr>
        <p:txBody>
          <a:bodyPr vert="horz"/>
          <a:lstStyle>
            <a:lvl1pPr marL="0" indent="0">
              <a:buNone/>
              <a:defRPr sz="2000" baseline="0">
                <a:latin typeface="Roboto Light"/>
                <a:cs typeface="Roboto Light"/>
              </a:defRPr>
            </a:lvl1pPr>
            <a:lvl2pPr>
              <a:defRPr sz="2000">
                <a:latin typeface="Roboto Light"/>
                <a:cs typeface="Roboto Light"/>
              </a:defRPr>
            </a:lvl2pPr>
            <a:lvl3pPr>
              <a:defRPr sz="2000">
                <a:latin typeface="Roboto Light"/>
                <a:cs typeface="Roboto Light"/>
              </a:defRPr>
            </a:lvl3pPr>
            <a:lvl4pPr>
              <a:defRPr sz="2000">
                <a:latin typeface="Roboto Light"/>
                <a:cs typeface="Roboto Light"/>
              </a:defRPr>
            </a:lvl4pPr>
            <a:lvl5pPr>
              <a:defRPr sz="2000">
                <a:latin typeface="Roboto Light"/>
                <a:cs typeface="Roboto Light"/>
              </a:defRPr>
            </a:lvl5pPr>
          </a:lstStyle>
          <a:p>
            <a:pPr lvl="0"/>
            <a:r>
              <a:rPr lang="en-US" dirty="0" smtClean="0"/>
              <a:t>Click to add text or images related to this report</a:t>
            </a:r>
          </a:p>
        </p:txBody>
      </p:sp>
      <p:sp>
        <p:nvSpPr>
          <p:cNvPr id="18" name="Slide Number Placeholder 5"/>
          <p:cNvSpPr>
            <a:spLocks noGrp="1"/>
          </p:cNvSpPr>
          <p:nvPr>
            <p:ph type="sldNum" sz="quarter" idx="4"/>
          </p:nvPr>
        </p:nvSpPr>
        <p:spPr>
          <a:xfrm>
            <a:off x="7447733" y="6560640"/>
            <a:ext cx="1669467" cy="254512"/>
          </a:xfrm>
          <a:prstGeom prst="rect">
            <a:avLst/>
          </a:prstGeom>
        </p:spPr>
        <p:txBody>
          <a:bodyPr vert="horz" lIns="91440" tIns="45720" rIns="91440" bIns="45720" rtlCol="0" anchor="ctr"/>
          <a:lstStyle>
            <a:lvl1pPr algn="r">
              <a:defRPr sz="1200">
                <a:solidFill>
                  <a:schemeClr val="tx1">
                    <a:lumMod val="50000"/>
                    <a:lumOff val="50000"/>
                  </a:schemeClr>
                </a:solidFill>
                <a:latin typeface="Helvetica Neue Light"/>
                <a:cs typeface="Helvetica Neue Light"/>
              </a:defRPr>
            </a:lvl1pPr>
          </a:lstStyle>
          <a:p>
            <a:fld id="{6FF59741-7650-A046-95B5-8D31235C520E}" type="slidenum">
              <a:rPr lang="en-US" smtClean="0"/>
              <a:pPr/>
              <a:t>‹#›</a:t>
            </a:fld>
            <a:endParaRPr lang="en-US" dirty="0"/>
          </a:p>
        </p:txBody>
      </p:sp>
      <p:sp>
        <p:nvSpPr>
          <p:cNvPr id="21" name="Content Placeholder 16"/>
          <p:cNvSpPr>
            <a:spLocks noGrp="1"/>
          </p:cNvSpPr>
          <p:nvPr>
            <p:ph sz="quarter" idx="16" hasCustomPrompt="1"/>
          </p:nvPr>
        </p:nvSpPr>
        <p:spPr>
          <a:xfrm>
            <a:off x="365760" y="2492896"/>
            <a:ext cx="4062224" cy="4015854"/>
          </a:xfrm>
          <a:prstGeom prst="rect">
            <a:avLst/>
          </a:prstGeom>
        </p:spPr>
        <p:txBody>
          <a:bodyPr vert="horz"/>
          <a:lstStyle>
            <a:lvl1pPr marL="0" indent="0">
              <a:buNone/>
              <a:defRPr sz="2000" baseline="0">
                <a:latin typeface="Roboto Light"/>
                <a:cs typeface="Roboto Light"/>
              </a:defRPr>
            </a:lvl1pPr>
            <a:lvl2pPr>
              <a:defRPr sz="2000">
                <a:latin typeface="Roboto Light"/>
                <a:cs typeface="Roboto Light"/>
              </a:defRPr>
            </a:lvl2pPr>
            <a:lvl3pPr>
              <a:defRPr sz="2000">
                <a:latin typeface="Roboto Light"/>
                <a:cs typeface="Roboto Light"/>
              </a:defRPr>
            </a:lvl3pPr>
            <a:lvl4pPr>
              <a:defRPr sz="2000">
                <a:latin typeface="Roboto Light"/>
                <a:cs typeface="Roboto Light"/>
              </a:defRPr>
            </a:lvl4pPr>
            <a:lvl5pPr>
              <a:defRPr sz="2000">
                <a:latin typeface="Roboto Light"/>
                <a:cs typeface="Roboto Light"/>
              </a:defRPr>
            </a:lvl5pPr>
          </a:lstStyle>
          <a:p>
            <a:pPr lvl="0"/>
            <a:r>
              <a:rPr lang="en-US" dirty="0" smtClean="0"/>
              <a:t>Click to add text or images related to this report</a:t>
            </a:r>
          </a:p>
        </p:txBody>
      </p:sp>
      <p:pic>
        <p:nvPicPr>
          <p:cNvPr id="12" name="Picture 11"/>
          <p:cNvPicPr>
            <a:picLocks noChangeAspect="1"/>
          </p:cNvPicPr>
          <p:nvPr userDrawn="1"/>
        </p:nvPicPr>
        <p:blipFill>
          <a:blip r:embed="rId2">
            <a:extLst>
              <a:ext uri="{28A0092B-C50C-407E-A947-70E740481C1C}">
                <a14:useLocalDpi xmlns:a14="http://schemas.microsoft.com/office/drawing/2010/main" xmlns="" val="0"/>
              </a:ext>
            </a:extLst>
          </a:blip>
          <a:stretch>
            <a:fillRect/>
          </a:stretch>
        </p:blipFill>
        <p:spPr>
          <a:xfrm>
            <a:off x="331867" y="295648"/>
            <a:ext cx="1886156" cy="155076"/>
          </a:xfrm>
          <a:prstGeom prst="rect">
            <a:avLst/>
          </a:prstGeom>
        </p:spPr>
      </p:pic>
    </p:spTree>
    <p:extLst>
      <p:ext uri="{BB962C8B-B14F-4D97-AF65-F5344CB8AC3E}">
        <p14:creationId xmlns:p14="http://schemas.microsoft.com/office/powerpoint/2010/main" xmlns="" val="342555785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mo / Workshop - Device">
    <p:spTree>
      <p:nvGrpSpPr>
        <p:cNvPr id="1" name=""/>
        <p:cNvGrpSpPr/>
        <p:nvPr/>
      </p:nvGrpSpPr>
      <p:grpSpPr>
        <a:xfrm>
          <a:off x="0" y="0"/>
          <a:ext cx="0" cy="0"/>
          <a:chOff x="0" y="0"/>
          <a:chExt cx="0" cy="0"/>
        </a:xfrm>
      </p:grpSpPr>
      <p:sp>
        <p:nvSpPr>
          <p:cNvPr id="5" name="Line 1"/>
          <p:cNvSpPr>
            <a:spLocks noChangeShapeType="1"/>
          </p:cNvSpPr>
          <p:nvPr userDrawn="1"/>
        </p:nvSpPr>
        <p:spPr bwMode="auto">
          <a:xfrm>
            <a:off x="2921001" y="2"/>
            <a:ext cx="1588" cy="600075"/>
          </a:xfrm>
          <a:prstGeom prst="line">
            <a:avLst/>
          </a:prstGeom>
          <a:noFill/>
          <a:ln w="9525" cap="flat">
            <a:solidFill>
              <a:srgbClr val="FFFFFF"/>
            </a:solidFill>
            <a:prstDash val="solid"/>
            <a:round/>
            <a:headEnd type="none" w="med" len="med"/>
            <a:tailEnd type="none" w="med" len="med"/>
          </a:ln>
        </p:spPr>
        <p:txBody>
          <a:bodyPr lIns="0" tIns="0" rIns="0" bIns="0"/>
          <a:lstStyle/>
          <a:p>
            <a:endParaRPr lang="en-US" dirty="0">
              <a:latin typeface="Roboto Light"/>
            </a:endParaRPr>
          </a:p>
        </p:txBody>
      </p:sp>
      <p:sp>
        <p:nvSpPr>
          <p:cNvPr id="6" name="Rectangle 2"/>
          <p:cNvSpPr>
            <a:spLocks/>
          </p:cNvSpPr>
          <p:nvPr userDrawn="1"/>
        </p:nvSpPr>
        <p:spPr bwMode="auto">
          <a:xfrm>
            <a:off x="3052763" y="203200"/>
            <a:ext cx="2974832" cy="184666"/>
          </a:xfrm>
          <a:prstGeom prst="rect">
            <a:avLst/>
          </a:prstGeom>
          <a:noFill/>
          <a:ln w="9525" cap="flat">
            <a:noFill/>
            <a:miter lim="800000"/>
            <a:headEnd type="none" w="med" len="med"/>
            <a:tailEnd type="none" w="med" len="med"/>
          </a:ln>
        </p:spPr>
        <p:txBody>
          <a:bodyPr wrap="none" lIns="0" tIns="0" rIns="40639" bIns="0">
            <a:spAutoFit/>
          </a:bodyPr>
          <a:lstStyle/>
          <a:p>
            <a:pPr marL="39688"/>
            <a:r>
              <a:rPr lang="en-US" sz="1200" dirty="0">
                <a:solidFill>
                  <a:srgbClr val="FFFFFF"/>
                </a:solidFill>
                <a:latin typeface="Roboto Light"/>
                <a:cs typeface="Roboto Light"/>
              </a:rPr>
              <a:t>Customer Experience Solutions. Delivered.</a:t>
            </a:r>
          </a:p>
        </p:txBody>
      </p:sp>
      <p:sp>
        <p:nvSpPr>
          <p:cNvPr id="7" name="Slide Number Placeholder 5"/>
          <p:cNvSpPr>
            <a:spLocks noGrp="1"/>
          </p:cNvSpPr>
          <p:nvPr>
            <p:ph type="sldNum" sz="quarter" idx="4"/>
          </p:nvPr>
        </p:nvSpPr>
        <p:spPr>
          <a:xfrm>
            <a:off x="7447733" y="6560640"/>
            <a:ext cx="1669467" cy="254512"/>
          </a:xfrm>
          <a:prstGeom prst="rect">
            <a:avLst/>
          </a:prstGeom>
        </p:spPr>
        <p:txBody>
          <a:bodyPr vert="horz" lIns="91440" tIns="45720" rIns="91440" bIns="45720" rtlCol="0" anchor="ctr"/>
          <a:lstStyle>
            <a:lvl1pPr algn="r">
              <a:defRPr sz="1200">
                <a:solidFill>
                  <a:schemeClr val="tx1">
                    <a:lumMod val="50000"/>
                    <a:lumOff val="50000"/>
                  </a:schemeClr>
                </a:solidFill>
                <a:latin typeface="Helvetica Neue Light"/>
                <a:cs typeface="Helvetica Neue Light"/>
              </a:defRPr>
            </a:lvl1pPr>
          </a:lstStyle>
          <a:p>
            <a:fld id="{6FF59741-7650-A046-95B5-8D31235C520E}" type="slidenum">
              <a:rPr lang="en-US" smtClean="0"/>
              <a:pPr/>
              <a:t>‹#›</a:t>
            </a:fld>
            <a:endParaRPr lang="en-US" dirty="0"/>
          </a:p>
        </p:txBody>
      </p:sp>
      <p:sp>
        <p:nvSpPr>
          <p:cNvPr id="8" name="Rectangle 7"/>
          <p:cNvSpPr/>
          <p:nvPr userDrawn="1"/>
        </p:nvSpPr>
        <p:spPr>
          <a:xfrm>
            <a:off x="0" y="-1509"/>
            <a:ext cx="9150350" cy="761935"/>
          </a:xfrm>
          <a:prstGeom prst="rect">
            <a:avLst/>
          </a:prstGeom>
          <a:solidFill>
            <a:schemeClr val="tx2"/>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latin typeface="Roboto Light"/>
            </a:endParaRPr>
          </a:p>
        </p:txBody>
      </p:sp>
      <p:sp>
        <p:nvSpPr>
          <p:cNvPr id="9" name="Text Placeholder 5"/>
          <p:cNvSpPr>
            <a:spLocks noGrp="1"/>
          </p:cNvSpPr>
          <p:nvPr>
            <p:ph type="body" sz="quarter" idx="13" hasCustomPrompt="1"/>
          </p:nvPr>
        </p:nvSpPr>
        <p:spPr>
          <a:xfrm>
            <a:off x="2627784" y="182563"/>
            <a:ext cx="6262216" cy="369887"/>
          </a:xfrm>
          <a:prstGeom prst="rect">
            <a:avLst/>
          </a:prstGeom>
        </p:spPr>
        <p:txBody>
          <a:bodyPr vert="horz"/>
          <a:lstStyle>
            <a:lvl1pPr marL="0" indent="0" algn="r">
              <a:buNone/>
              <a:defRPr sz="1800" baseline="0">
                <a:solidFill>
                  <a:srgbClr val="E5DEDC"/>
                </a:solidFill>
                <a:latin typeface="Roboto Light"/>
                <a:cs typeface="Roboto Light"/>
              </a:defRPr>
            </a:lvl1pPr>
          </a:lstStyle>
          <a:p>
            <a:pPr lvl="0"/>
            <a:r>
              <a:rPr lang="en-US" dirty="0" smtClean="0"/>
              <a:t>Demo / Workshop Slide Title</a:t>
            </a:r>
            <a:endParaRPr lang="en-US" dirty="0"/>
          </a:p>
        </p:txBody>
      </p:sp>
      <p:pic>
        <p:nvPicPr>
          <p:cNvPr id="13" name="Picture 4" descr="iMac.png"/>
          <p:cNvPicPr>
            <a:picLocks noChangeAspect="1"/>
          </p:cNvPicPr>
          <p:nvPr userDrawn="1"/>
        </p:nvPicPr>
        <p:blipFill>
          <a:blip r:embed="rId2">
            <a:extLst>
              <a:ext uri="{28A0092B-C50C-407E-A947-70E740481C1C}">
                <a14:useLocalDpi xmlns:a14="http://schemas.microsoft.com/office/drawing/2010/main" xmlns="" val="0"/>
              </a:ext>
            </a:extLst>
          </a:blip>
          <a:srcRect/>
          <a:stretch>
            <a:fillRect/>
          </a:stretch>
        </p:blipFill>
        <p:spPr bwMode="auto">
          <a:xfrm>
            <a:off x="2123728" y="1737520"/>
            <a:ext cx="5143067" cy="449979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1" name="Picture Placeholder 10"/>
          <p:cNvSpPr>
            <a:spLocks noGrp="1"/>
          </p:cNvSpPr>
          <p:nvPr>
            <p:ph type="pic" sz="quarter" idx="11"/>
          </p:nvPr>
        </p:nvSpPr>
        <p:spPr>
          <a:xfrm>
            <a:off x="2321105" y="1958360"/>
            <a:ext cx="4699226" cy="2628381"/>
          </a:xfrm>
          <a:prstGeom prst="rect">
            <a:avLst/>
          </a:prstGeom>
        </p:spPr>
        <p:txBody>
          <a:bodyPr vert="horz"/>
          <a:lstStyle>
            <a:lvl1pPr marL="0" indent="0" algn="ctr">
              <a:lnSpc>
                <a:spcPct val="100000"/>
              </a:lnSpc>
              <a:buNone/>
              <a:defRPr sz="2000" baseline="0">
                <a:solidFill>
                  <a:srgbClr val="9E9088"/>
                </a:solidFill>
                <a:latin typeface="Roboto Light"/>
                <a:cs typeface="Roboto Light"/>
              </a:defRPr>
            </a:lvl1pPr>
          </a:lstStyle>
          <a:p>
            <a:endParaRPr lang="en-US" dirty="0" smtClean="0"/>
          </a:p>
          <a:p>
            <a:r>
              <a:rPr lang="en-US" dirty="0" smtClean="0"/>
              <a:t>Click to insert an image</a:t>
            </a:r>
            <a:endParaRPr lang="en-US" dirty="0"/>
          </a:p>
        </p:txBody>
      </p:sp>
      <p:pic>
        <p:nvPicPr>
          <p:cNvPr id="12" name="Picture 11"/>
          <p:cNvPicPr>
            <a:picLocks noChangeAspect="1"/>
          </p:cNvPicPr>
          <p:nvPr userDrawn="1"/>
        </p:nvPicPr>
        <p:blipFill>
          <a:blip r:embed="rId3">
            <a:extLst>
              <a:ext uri="{28A0092B-C50C-407E-A947-70E740481C1C}">
                <a14:useLocalDpi xmlns:a14="http://schemas.microsoft.com/office/drawing/2010/main" xmlns="" val="0"/>
              </a:ext>
            </a:extLst>
          </a:blip>
          <a:stretch>
            <a:fillRect/>
          </a:stretch>
        </p:blipFill>
        <p:spPr>
          <a:xfrm>
            <a:off x="331867" y="295648"/>
            <a:ext cx="1886156" cy="155076"/>
          </a:xfrm>
          <a:prstGeom prst="rect">
            <a:avLst/>
          </a:prstGeom>
        </p:spPr>
      </p:pic>
    </p:spTree>
    <p:extLst>
      <p:ext uri="{BB962C8B-B14F-4D97-AF65-F5344CB8AC3E}">
        <p14:creationId xmlns:p14="http://schemas.microsoft.com/office/powerpoint/2010/main" xmlns="" val="93068746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mo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6FF59741-7650-A046-95B5-8D31235C520E}" type="slidenum">
              <a:rPr lang="en-US" smtClean="0"/>
              <a:pPr/>
              <a:t>‹#›</a:t>
            </a:fld>
            <a:endParaRPr lang="en-US" dirty="0"/>
          </a:p>
        </p:txBody>
      </p:sp>
      <p:sp>
        <p:nvSpPr>
          <p:cNvPr id="4" name="Line 1"/>
          <p:cNvSpPr>
            <a:spLocks noChangeShapeType="1"/>
          </p:cNvSpPr>
          <p:nvPr userDrawn="1"/>
        </p:nvSpPr>
        <p:spPr bwMode="auto">
          <a:xfrm>
            <a:off x="2921001" y="2"/>
            <a:ext cx="1588" cy="600075"/>
          </a:xfrm>
          <a:prstGeom prst="line">
            <a:avLst/>
          </a:prstGeom>
          <a:noFill/>
          <a:ln w="9525" cap="flat">
            <a:solidFill>
              <a:srgbClr val="FFFFFF"/>
            </a:solidFill>
            <a:prstDash val="solid"/>
            <a:round/>
            <a:headEnd type="none" w="med" len="med"/>
            <a:tailEnd type="none" w="med" len="med"/>
          </a:ln>
        </p:spPr>
        <p:txBody>
          <a:bodyPr lIns="0" tIns="0" rIns="0" bIns="0"/>
          <a:lstStyle/>
          <a:p>
            <a:endParaRPr lang="en-US" dirty="0">
              <a:latin typeface="Roboto Light"/>
            </a:endParaRPr>
          </a:p>
        </p:txBody>
      </p:sp>
      <p:sp>
        <p:nvSpPr>
          <p:cNvPr id="5" name="Rectangle 2"/>
          <p:cNvSpPr>
            <a:spLocks/>
          </p:cNvSpPr>
          <p:nvPr userDrawn="1"/>
        </p:nvSpPr>
        <p:spPr bwMode="auto">
          <a:xfrm>
            <a:off x="3052763" y="203200"/>
            <a:ext cx="2974832" cy="184666"/>
          </a:xfrm>
          <a:prstGeom prst="rect">
            <a:avLst/>
          </a:prstGeom>
          <a:noFill/>
          <a:ln w="9525" cap="flat">
            <a:noFill/>
            <a:miter lim="800000"/>
            <a:headEnd type="none" w="med" len="med"/>
            <a:tailEnd type="none" w="med" len="med"/>
          </a:ln>
        </p:spPr>
        <p:txBody>
          <a:bodyPr wrap="none" lIns="0" tIns="0" rIns="40639" bIns="0">
            <a:spAutoFit/>
          </a:bodyPr>
          <a:lstStyle/>
          <a:p>
            <a:pPr marL="39688"/>
            <a:r>
              <a:rPr lang="en-US" sz="1200" dirty="0">
                <a:solidFill>
                  <a:srgbClr val="FFFFFF"/>
                </a:solidFill>
                <a:latin typeface="Roboto Light"/>
                <a:cs typeface="Roboto Light"/>
              </a:rPr>
              <a:t>Customer Experience Solutions. Delivered.</a:t>
            </a:r>
          </a:p>
        </p:txBody>
      </p:sp>
      <p:sp>
        <p:nvSpPr>
          <p:cNvPr id="6" name="Rectangle 5"/>
          <p:cNvSpPr/>
          <p:nvPr userDrawn="1"/>
        </p:nvSpPr>
        <p:spPr>
          <a:xfrm>
            <a:off x="0" y="-1509"/>
            <a:ext cx="9150350" cy="761935"/>
          </a:xfrm>
          <a:prstGeom prst="rect">
            <a:avLst/>
          </a:prstGeom>
          <a:solidFill>
            <a:schemeClr val="tx2"/>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latin typeface="Roboto Light"/>
            </a:endParaRPr>
          </a:p>
        </p:txBody>
      </p:sp>
      <p:sp>
        <p:nvSpPr>
          <p:cNvPr id="7" name="Text Placeholder 5"/>
          <p:cNvSpPr>
            <a:spLocks noGrp="1"/>
          </p:cNvSpPr>
          <p:nvPr>
            <p:ph type="body" sz="quarter" idx="13" hasCustomPrompt="1"/>
          </p:nvPr>
        </p:nvSpPr>
        <p:spPr>
          <a:xfrm>
            <a:off x="2627784" y="182563"/>
            <a:ext cx="6262216" cy="369887"/>
          </a:xfrm>
          <a:prstGeom prst="rect">
            <a:avLst/>
          </a:prstGeom>
        </p:spPr>
        <p:txBody>
          <a:bodyPr vert="horz"/>
          <a:lstStyle>
            <a:lvl1pPr marL="0" indent="0" algn="r">
              <a:buNone/>
              <a:defRPr sz="1800" baseline="0">
                <a:solidFill>
                  <a:srgbClr val="E5DEDC"/>
                </a:solidFill>
                <a:latin typeface="Roboto Light"/>
                <a:cs typeface="Roboto Light"/>
              </a:defRPr>
            </a:lvl1pPr>
          </a:lstStyle>
          <a:p>
            <a:pPr lvl="0"/>
            <a:r>
              <a:rPr lang="en-US" dirty="0" smtClean="0"/>
              <a:t>Demo Slide Title</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xmlns="" val="0"/>
              </a:ext>
            </a:extLst>
          </a:blip>
          <a:stretch>
            <a:fillRect/>
          </a:stretch>
        </p:blipFill>
        <p:spPr>
          <a:xfrm>
            <a:off x="331867" y="295648"/>
            <a:ext cx="1886156" cy="155076"/>
          </a:xfrm>
          <a:prstGeom prst="rect">
            <a:avLst/>
          </a:prstGeom>
        </p:spPr>
      </p:pic>
      <p:sp>
        <p:nvSpPr>
          <p:cNvPr id="12" name="Content Placeholder 16"/>
          <p:cNvSpPr>
            <a:spLocks noGrp="1"/>
          </p:cNvSpPr>
          <p:nvPr>
            <p:ph sz="quarter" idx="16" hasCustomPrompt="1"/>
          </p:nvPr>
        </p:nvSpPr>
        <p:spPr>
          <a:xfrm>
            <a:off x="365760" y="1038225"/>
            <a:ext cx="7230576" cy="5470525"/>
          </a:xfrm>
          <a:prstGeom prst="rect">
            <a:avLst/>
          </a:prstGeom>
        </p:spPr>
        <p:txBody>
          <a:bodyPr vert="horz"/>
          <a:lstStyle>
            <a:lvl1pPr marL="0" indent="0">
              <a:buNone/>
              <a:defRPr sz="2000" baseline="0">
                <a:latin typeface="Roboto Light"/>
                <a:cs typeface="Roboto Light"/>
              </a:defRPr>
            </a:lvl1pPr>
            <a:lvl2pPr>
              <a:defRPr sz="2000">
                <a:latin typeface="Roboto Light"/>
                <a:cs typeface="Roboto Light"/>
              </a:defRPr>
            </a:lvl2pPr>
            <a:lvl3pPr>
              <a:defRPr sz="2000">
                <a:latin typeface="Roboto Light"/>
                <a:cs typeface="Roboto Light"/>
              </a:defRPr>
            </a:lvl3pPr>
            <a:lvl4pPr>
              <a:defRPr sz="2000">
                <a:latin typeface="Roboto Light"/>
                <a:cs typeface="Roboto Light"/>
              </a:defRPr>
            </a:lvl4pPr>
            <a:lvl5pPr>
              <a:defRPr sz="2000">
                <a:latin typeface="Roboto Light"/>
                <a:cs typeface="Roboto Light"/>
              </a:defRPr>
            </a:lvl5pPr>
          </a:lstStyle>
          <a:p>
            <a:pPr lvl="0"/>
            <a:r>
              <a:rPr lang="en-US" dirty="0" smtClean="0"/>
              <a:t>Click to add text or images related to this workshop</a:t>
            </a:r>
          </a:p>
        </p:txBody>
      </p:sp>
      <p:grpSp>
        <p:nvGrpSpPr>
          <p:cNvPr id="16" name="Group 15"/>
          <p:cNvGrpSpPr/>
          <p:nvPr userDrawn="1"/>
        </p:nvGrpSpPr>
        <p:grpSpPr>
          <a:xfrm>
            <a:off x="7889196" y="755227"/>
            <a:ext cx="907142" cy="1075328"/>
            <a:chOff x="5899666" y="1737520"/>
            <a:chExt cx="907142" cy="1075328"/>
          </a:xfrm>
        </p:grpSpPr>
        <p:sp>
          <p:nvSpPr>
            <p:cNvPr id="17" name="Rectangle 4"/>
            <p:cNvSpPr/>
            <p:nvPr/>
          </p:nvSpPr>
          <p:spPr>
            <a:xfrm>
              <a:off x="5899666" y="1737520"/>
              <a:ext cx="907142" cy="1075328"/>
            </a:xfrm>
            <a:custGeom>
              <a:avLst/>
              <a:gdLst>
                <a:gd name="connsiteX0" fmla="*/ 0 w 907142"/>
                <a:gd name="connsiteY0" fmla="*/ 0 h 979058"/>
                <a:gd name="connsiteX1" fmla="*/ 907142 w 907142"/>
                <a:gd name="connsiteY1" fmla="*/ 0 h 979058"/>
                <a:gd name="connsiteX2" fmla="*/ 907142 w 907142"/>
                <a:gd name="connsiteY2" fmla="*/ 979058 h 979058"/>
                <a:gd name="connsiteX3" fmla="*/ 0 w 907142"/>
                <a:gd name="connsiteY3" fmla="*/ 979058 h 979058"/>
                <a:gd name="connsiteX4" fmla="*/ 0 w 907142"/>
                <a:gd name="connsiteY4" fmla="*/ 0 h 979058"/>
                <a:gd name="connsiteX0" fmla="*/ 0 w 907142"/>
                <a:gd name="connsiteY0" fmla="*/ 0 h 979058"/>
                <a:gd name="connsiteX1" fmla="*/ 907142 w 907142"/>
                <a:gd name="connsiteY1" fmla="*/ 0 h 979058"/>
                <a:gd name="connsiteX2" fmla="*/ 907142 w 907142"/>
                <a:gd name="connsiteY2" fmla="*/ 979058 h 979058"/>
                <a:gd name="connsiteX3" fmla="*/ 9072 w 907142"/>
                <a:gd name="connsiteY3" fmla="*/ 833915 h 979058"/>
                <a:gd name="connsiteX4" fmla="*/ 0 w 907142"/>
                <a:gd name="connsiteY4" fmla="*/ 0 h 9790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7142" h="979058">
                  <a:moveTo>
                    <a:pt x="0" y="0"/>
                  </a:moveTo>
                  <a:lnTo>
                    <a:pt x="907142" y="0"/>
                  </a:lnTo>
                  <a:lnTo>
                    <a:pt x="907142" y="979058"/>
                  </a:lnTo>
                  <a:lnTo>
                    <a:pt x="9072" y="833915"/>
                  </a:lnTo>
                  <a:lnTo>
                    <a:pt x="0" y="0"/>
                  </a:lnTo>
                  <a:close/>
                </a:path>
              </a:pathLst>
            </a:custGeom>
            <a:solidFill>
              <a:schemeClr val="accent1"/>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18" name="Picture 17" descr="eye-icon.png"/>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6070546" y="2087134"/>
              <a:ext cx="574806" cy="307521"/>
            </a:xfrm>
            <a:prstGeom prst="rect">
              <a:avLst/>
            </a:prstGeom>
          </p:spPr>
        </p:pic>
      </p:grpSp>
    </p:spTree>
    <p:extLst>
      <p:ext uri="{BB962C8B-B14F-4D97-AF65-F5344CB8AC3E}">
        <p14:creationId xmlns:p14="http://schemas.microsoft.com/office/powerpoint/2010/main" xmlns="" val="371825400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Workshop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6FF59741-7650-A046-95B5-8D31235C520E}" type="slidenum">
              <a:rPr lang="en-US" smtClean="0"/>
              <a:pPr/>
              <a:t>‹#›</a:t>
            </a:fld>
            <a:endParaRPr lang="en-US" dirty="0"/>
          </a:p>
        </p:txBody>
      </p:sp>
      <p:sp>
        <p:nvSpPr>
          <p:cNvPr id="4" name="Line 1"/>
          <p:cNvSpPr>
            <a:spLocks noChangeShapeType="1"/>
          </p:cNvSpPr>
          <p:nvPr userDrawn="1"/>
        </p:nvSpPr>
        <p:spPr bwMode="auto">
          <a:xfrm>
            <a:off x="2921001" y="2"/>
            <a:ext cx="1588" cy="600075"/>
          </a:xfrm>
          <a:prstGeom prst="line">
            <a:avLst/>
          </a:prstGeom>
          <a:noFill/>
          <a:ln w="9525" cap="flat">
            <a:solidFill>
              <a:srgbClr val="FFFFFF"/>
            </a:solidFill>
            <a:prstDash val="solid"/>
            <a:round/>
            <a:headEnd type="none" w="med" len="med"/>
            <a:tailEnd type="none" w="med" len="med"/>
          </a:ln>
        </p:spPr>
        <p:txBody>
          <a:bodyPr lIns="0" tIns="0" rIns="0" bIns="0"/>
          <a:lstStyle/>
          <a:p>
            <a:endParaRPr lang="en-US" dirty="0">
              <a:latin typeface="Roboto Light"/>
            </a:endParaRPr>
          </a:p>
        </p:txBody>
      </p:sp>
      <p:sp>
        <p:nvSpPr>
          <p:cNvPr id="5" name="Rectangle 2"/>
          <p:cNvSpPr>
            <a:spLocks/>
          </p:cNvSpPr>
          <p:nvPr userDrawn="1"/>
        </p:nvSpPr>
        <p:spPr bwMode="auto">
          <a:xfrm>
            <a:off x="3052763" y="203200"/>
            <a:ext cx="2974832" cy="184666"/>
          </a:xfrm>
          <a:prstGeom prst="rect">
            <a:avLst/>
          </a:prstGeom>
          <a:noFill/>
          <a:ln w="9525" cap="flat">
            <a:noFill/>
            <a:miter lim="800000"/>
            <a:headEnd type="none" w="med" len="med"/>
            <a:tailEnd type="none" w="med" len="med"/>
          </a:ln>
        </p:spPr>
        <p:txBody>
          <a:bodyPr wrap="none" lIns="0" tIns="0" rIns="40639" bIns="0">
            <a:spAutoFit/>
          </a:bodyPr>
          <a:lstStyle/>
          <a:p>
            <a:pPr marL="39688"/>
            <a:r>
              <a:rPr lang="en-US" sz="1200" dirty="0">
                <a:solidFill>
                  <a:srgbClr val="FFFFFF"/>
                </a:solidFill>
                <a:latin typeface="Roboto Light"/>
                <a:cs typeface="Roboto Light"/>
              </a:rPr>
              <a:t>Customer Experience Solutions. Delivered.</a:t>
            </a:r>
          </a:p>
        </p:txBody>
      </p:sp>
      <p:sp>
        <p:nvSpPr>
          <p:cNvPr id="6" name="Rectangle 5"/>
          <p:cNvSpPr/>
          <p:nvPr userDrawn="1"/>
        </p:nvSpPr>
        <p:spPr>
          <a:xfrm>
            <a:off x="0" y="-1509"/>
            <a:ext cx="9150350" cy="761935"/>
          </a:xfrm>
          <a:prstGeom prst="rect">
            <a:avLst/>
          </a:prstGeom>
          <a:solidFill>
            <a:schemeClr val="tx2"/>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latin typeface="Roboto Light"/>
            </a:endParaRPr>
          </a:p>
        </p:txBody>
      </p:sp>
      <p:sp>
        <p:nvSpPr>
          <p:cNvPr id="7" name="Text Placeholder 5"/>
          <p:cNvSpPr>
            <a:spLocks noGrp="1"/>
          </p:cNvSpPr>
          <p:nvPr>
            <p:ph type="body" sz="quarter" idx="13" hasCustomPrompt="1"/>
          </p:nvPr>
        </p:nvSpPr>
        <p:spPr>
          <a:xfrm>
            <a:off x="2627784" y="182563"/>
            <a:ext cx="6262216" cy="369887"/>
          </a:xfrm>
          <a:prstGeom prst="rect">
            <a:avLst/>
          </a:prstGeom>
        </p:spPr>
        <p:txBody>
          <a:bodyPr vert="horz"/>
          <a:lstStyle>
            <a:lvl1pPr marL="0" indent="0" algn="r">
              <a:buNone/>
              <a:defRPr sz="1800" baseline="0">
                <a:solidFill>
                  <a:srgbClr val="E5DEDC"/>
                </a:solidFill>
                <a:latin typeface="Roboto Light"/>
                <a:cs typeface="Roboto Light"/>
              </a:defRPr>
            </a:lvl1pPr>
          </a:lstStyle>
          <a:p>
            <a:pPr lvl="0"/>
            <a:r>
              <a:rPr lang="en-US" dirty="0" smtClean="0"/>
              <a:t>Workshop Slide Title</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xmlns="" val="0"/>
              </a:ext>
            </a:extLst>
          </a:blip>
          <a:stretch>
            <a:fillRect/>
          </a:stretch>
        </p:blipFill>
        <p:spPr>
          <a:xfrm>
            <a:off x="331867" y="295648"/>
            <a:ext cx="1886156" cy="155076"/>
          </a:xfrm>
          <a:prstGeom prst="rect">
            <a:avLst/>
          </a:prstGeom>
        </p:spPr>
      </p:pic>
      <p:grpSp>
        <p:nvGrpSpPr>
          <p:cNvPr id="9" name="Group 8"/>
          <p:cNvGrpSpPr/>
          <p:nvPr userDrawn="1"/>
        </p:nvGrpSpPr>
        <p:grpSpPr>
          <a:xfrm>
            <a:off x="7889196" y="755227"/>
            <a:ext cx="907142" cy="1075328"/>
            <a:chOff x="5899666" y="1737520"/>
            <a:chExt cx="907142" cy="1075328"/>
          </a:xfrm>
        </p:grpSpPr>
        <p:sp>
          <p:nvSpPr>
            <p:cNvPr id="10" name="Rectangle 4"/>
            <p:cNvSpPr/>
            <p:nvPr/>
          </p:nvSpPr>
          <p:spPr>
            <a:xfrm>
              <a:off x="5899666" y="1737520"/>
              <a:ext cx="907142" cy="1075328"/>
            </a:xfrm>
            <a:custGeom>
              <a:avLst/>
              <a:gdLst>
                <a:gd name="connsiteX0" fmla="*/ 0 w 907142"/>
                <a:gd name="connsiteY0" fmla="*/ 0 h 979058"/>
                <a:gd name="connsiteX1" fmla="*/ 907142 w 907142"/>
                <a:gd name="connsiteY1" fmla="*/ 0 h 979058"/>
                <a:gd name="connsiteX2" fmla="*/ 907142 w 907142"/>
                <a:gd name="connsiteY2" fmla="*/ 979058 h 979058"/>
                <a:gd name="connsiteX3" fmla="*/ 0 w 907142"/>
                <a:gd name="connsiteY3" fmla="*/ 979058 h 979058"/>
                <a:gd name="connsiteX4" fmla="*/ 0 w 907142"/>
                <a:gd name="connsiteY4" fmla="*/ 0 h 979058"/>
                <a:gd name="connsiteX0" fmla="*/ 0 w 907142"/>
                <a:gd name="connsiteY0" fmla="*/ 0 h 979058"/>
                <a:gd name="connsiteX1" fmla="*/ 907142 w 907142"/>
                <a:gd name="connsiteY1" fmla="*/ 0 h 979058"/>
                <a:gd name="connsiteX2" fmla="*/ 907142 w 907142"/>
                <a:gd name="connsiteY2" fmla="*/ 979058 h 979058"/>
                <a:gd name="connsiteX3" fmla="*/ 9072 w 907142"/>
                <a:gd name="connsiteY3" fmla="*/ 833915 h 979058"/>
                <a:gd name="connsiteX4" fmla="*/ 0 w 907142"/>
                <a:gd name="connsiteY4" fmla="*/ 0 h 9790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7142" h="979058">
                  <a:moveTo>
                    <a:pt x="0" y="0"/>
                  </a:moveTo>
                  <a:lnTo>
                    <a:pt x="907142" y="0"/>
                  </a:lnTo>
                  <a:lnTo>
                    <a:pt x="907142" y="979058"/>
                  </a:lnTo>
                  <a:lnTo>
                    <a:pt x="9072" y="833915"/>
                  </a:lnTo>
                  <a:lnTo>
                    <a:pt x="0" y="0"/>
                  </a:lnTo>
                  <a:close/>
                </a:path>
              </a:pathLst>
            </a:custGeom>
            <a:solidFill>
              <a:schemeClr val="accent1"/>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11" name="Picture 10" descr="workshop.png"/>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6115536" y="1967632"/>
              <a:ext cx="504944" cy="504944"/>
            </a:xfrm>
            <a:prstGeom prst="rect">
              <a:avLst/>
            </a:prstGeom>
          </p:spPr>
        </p:pic>
      </p:grpSp>
      <p:sp>
        <p:nvSpPr>
          <p:cNvPr id="12" name="Content Placeholder 16"/>
          <p:cNvSpPr>
            <a:spLocks noGrp="1"/>
          </p:cNvSpPr>
          <p:nvPr>
            <p:ph sz="quarter" idx="16" hasCustomPrompt="1"/>
          </p:nvPr>
        </p:nvSpPr>
        <p:spPr>
          <a:xfrm>
            <a:off x="365760" y="1038225"/>
            <a:ext cx="7230576" cy="5470525"/>
          </a:xfrm>
          <a:prstGeom prst="rect">
            <a:avLst/>
          </a:prstGeom>
        </p:spPr>
        <p:txBody>
          <a:bodyPr vert="horz"/>
          <a:lstStyle>
            <a:lvl1pPr marL="0" indent="0">
              <a:buNone/>
              <a:defRPr sz="2000" baseline="0">
                <a:latin typeface="Roboto Light"/>
                <a:cs typeface="Roboto Light"/>
              </a:defRPr>
            </a:lvl1pPr>
            <a:lvl2pPr>
              <a:defRPr sz="2000">
                <a:latin typeface="Roboto Light"/>
                <a:cs typeface="Roboto Light"/>
              </a:defRPr>
            </a:lvl2pPr>
            <a:lvl3pPr>
              <a:defRPr sz="2000">
                <a:latin typeface="Roboto Light"/>
                <a:cs typeface="Roboto Light"/>
              </a:defRPr>
            </a:lvl3pPr>
            <a:lvl4pPr>
              <a:defRPr sz="2000">
                <a:latin typeface="Roboto Light"/>
                <a:cs typeface="Roboto Light"/>
              </a:defRPr>
            </a:lvl4pPr>
            <a:lvl5pPr>
              <a:defRPr sz="2000">
                <a:latin typeface="Roboto Light"/>
                <a:cs typeface="Roboto Light"/>
              </a:defRPr>
            </a:lvl5pPr>
          </a:lstStyle>
          <a:p>
            <a:pPr lvl="0"/>
            <a:r>
              <a:rPr lang="en-US" dirty="0" smtClean="0"/>
              <a:t>Click to add text or images related to this workshop</a:t>
            </a:r>
          </a:p>
        </p:txBody>
      </p:sp>
    </p:spTree>
    <p:extLst>
      <p:ext uri="{BB962C8B-B14F-4D97-AF65-F5344CB8AC3E}">
        <p14:creationId xmlns:p14="http://schemas.microsoft.com/office/powerpoint/2010/main" xmlns="" val="224895056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reak">
    <p:spTree>
      <p:nvGrpSpPr>
        <p:cNvPr id="1" name=""/>
        <p:cNvGrpSpPr/>
        <p:nvPr/>
      </p:nvGrpSpPr>
      <p:grpSpPr>
        <a:xfrm>
          <a:off x="0" y="0"/>
          <a:ext cx="0" cy="0"/>
          <a:chOff x="0" y="0"/>
          <a:chExt cx="0" cy="0"/>
        </a:xfrm>
      </p:grpSpPr>
      <p:sp>
        <p:nvSpPr>
          <p:cNvPr id="2" name="Rectangle 1"/>
          <p:cNvSpPr/>
          <p:nvPr userDrawn="1"/>
        </p:nvSpPr>
        <p:spPr>
          <a:xfrm>
            <a:off x="0" y="0"/>
            <a:ext cx="9154160" cy="6868160"/>
          </a:xfrm>
          <a:prstGeom prst="rect">
            <a:avLst/>
          </a:prstGeom>
          <a:solidFill>
            <a:srgbClr val="332D2A"/>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latin typeface="Roboto Light"/>
            </a:endParaRPr>
          </a:p>
        </p:txBody>
      </p:sp>
      <p:sp>
        <p:nvSpPr>
          <p:cNvPr id="11" name="Slide Number Placeholder 5"/>
          <p:cNvSpPr>
            <a:spLocks noGrp="1"/>
          </p:cNvSpPr>
          <p:nvPr>
            <p:ph type="sldNum" sz="quarter" idx="4"/>
          </p:nvPr>
        </p:nvSpPr>
        <p:spPr>
          <a:xfrm>
            <a:off x="7447733" y="6560640"/>
            <a:ext cx="1669467" cy="254512"/>
          </a:xfrm>
          <a:prstGeom prst="rect">
            <a:avLst/>
          </a:prstGeom>
        </p:spPr>
        <p:txBody>
          <a:bodyPr vert="horz" lIns="91440" tIns="45720" rIns="91440" bIns="45720" rtlCol="0" anchor="ctr"/>
          <a:lstStyle>
            <a:lvl1pPr algn="r">
              <a:defRPr sz="1200">
                <a:solidFill>
                  <a:schemeClr val="tx1">
                    <a:lumMod val="50000"/>
                    <a:lumOff val="50000"/>
                  </a:schemeClr>
                </a:solidFill>
                <a:latin typeface="Helvetica Neue Light"/>
                <a:cs typeface="Helvetica Neue Light"/>
              </a:defRPr>
            </a:lvl1pPr>
          </a:lstStyle>
          <a:p>
            <a:fld id="{6FF59741-7650-A046-95B5-8D31235C520E}" type="slidenum">
              <a:rPr lang="en-US" smtClean="0"/>
              <a:pPr/>
              <a:t>‹#›</a:t>
            </a:fld>
            <a:endParaRPr lang="en-US" dirty="0"/>
          </a:p>
        </p:txBody>
      </p:sp>
      <p:sp>
        <p:nvSpPr>
          <p:cNvPr id="3" name="TextBox 2"/>
          <p:cNvSpPr txBox="1"/>
          <p:nvPr userDrawn="1"/>
        </p:nvSpPr>
        <p:spPr>
          <a:xfrm>
            <a:off x="3378344" y="1927880"/>
            <a:ext cx="2496597" cy="1200329"/>
          </a:xfrm>
          <a:prstGeom prst="rect">
            <a:avLst/>
          </a:prstGeom>
          <a:noFill/>
        </p:spPr>
        <p:txBody>
          <a:bodyPr wrap="none" rtlCol="0">
            <a:spAutoFit/>
          </a:bodyPr>
          <a:lstStyle/>
          <a:p>
            <a:r>
              <a:rPr lang="en-US" sz="7200" dirty="0" smtClean="0">
                <a:solidFill>
                  <a:schemeClr val="tx2">
                    <a:lumMod val="10000"/>
                    <a:lumOff val="90000"/>
                  </a:schemeClr>
                </a:solidFill>
                <a:latin typeface="Roboto Light"/>
                <a:cs typeface="Roboto Light"/>
              </a:rPr>
              <a:t>Break</a:t>
            </a:r>
            <a:endParaRPr lang="en-US" sz="7200" dirty="0">
              <a:solidFill>
                <a:schemeClr val="tx2">
                  <a:lumMod val="10000"/>
                  <a:lumOff val="90000"/>
                </a:schemeClr>
              </a:solidFill>
              <a:latin typeface="Roboto Light"/>
              <a:cs typeface="Roboto Light"/>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xmlns="" val="0"/>
              </a:ext>
            </a:extLst>
          </a:blip>
          <a:stretch>
            <a:fillRect/>
          </a:stretch>
        </p:blipFill>
        <p:spPr>
          <a:xfrm>
            <a:off x="331867" y="295648"/>
            <a:ext cx="1886156" cy="155076"/>
          </a:xfrm>
          <a:prstGeom prst="rect">
            <a:avLst/>
          </a:prstGeom>
        </p:spPr>
      </p:pic>
    </p:spTree>
    <p:extLst>
      <p:ext uri="{BB962C8B-B14F-4D97-AF65-F5344CB8AC3E}">
        <p14:creationId xmlns:p14="http://schemas.microsoft.com/office/powerpoint/2010/main" xmlns="" val="144393027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Next Steps?">
    <p:spTree>
      <p:nvGrpSpPr>
        <p:cNvPr id="1" name=""/>
        <p:cNvGrpSpPr/>
        <p:nvPr/>
      </p:nvGrpSpPr>
      <p:grpSpPr>
        <a:xfrm>
          <a:off x="0" y="0"/>
          <a:ext cx="0" cy="0"/>
          <a:chOff x="0" y="0"/>
          <a:chExt cx="0" cy="0"/>
        </a:xfrm>
      </p:grpSpPr>
      <p:sp>
        <p:nvSpPr>
          <p:cNvPr id="2" name="Rectangle 1"/>
          <p:cNvSpPr/>
          <p:nvPr userDrawn="1"/>
        </p:nvSpPr>
        <p:spPr>
          <a:xfrm>
            <a:off x="0" y="0"/>
            <a:ext cx="9154160" cy="6868160"/>
          </a:xfrm>
          <a:prstGeom prst="rect">
            <a:avLst/>
          </a:prstGeom>
          <a:solidFill>
            <a:srgbClr val="332D2A"/>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latin typeface="Roboto Light"/>
            </a:endParaRPr>
          </a:p>
        </p:txBody>
      </p:sp>
      <p:sp>
        <p:nvSpPr>
          <p:cNvPr id="11" name="Slide Number Placeholder 5"/>
          <p:cNvSpPr>
            <a:spLocks noGrp="1"/>
          </p:cNvSpPr>
          <p:nvPr>
            <p:ph type="sldNum" sz="quarter" idx="4"/>
          </p:nvPr>
        </p:nvSpPr>
        <p:spPr>
          <a:xfrm>
            <a:off x="7447733" y="6560640"/>
            <a:ext cx="1669467" cy="254512"/>
          </a:xfrm>
          <a:prstGeom prst="rect">
            <a:avLst/>
          </a:prstGeom>
        </p:spPr>
        <p:txBody>
          <a:bodyPr vert="horz" lIns="91440" tIns="45720" rIns="91440" bIns="45720" rtlCol="0" anchor="ctr"/>
          <a:lstStyle>
            <a:lvl1pPr algn="r">
              <a:defRPr sz="1200">
                <a:solidFill>
                  <a:schemeClr val="tx1">
                    <a:lumMod val="50000"/>
                    <a:lumOff val="50000"/>
                  </a:schemeClr>
                </a:solidFill>
                <a:latin typeface="Helvetica Neue Light"/>
                <a:cs typeface="Helvetica Neue Light"/>
              </a:defRPr>
            </a:lvl1pPr>
          </a:lstStyle>
          <a:p>
            <a:fld id="{6FF59741-7650-A046-95B5-8D31235C520E}" type="slidenum">
              <a:rPr lang="en-US" smtClean="0"/>
              <a:pPr/>
              <a:t>‹#›</a:t>
            </a:fld>
            <a:endParaRPr lang="en-US" dirty="0"/>
          </a:p>
        </p:txBody>
      </p:sp>
      <p:sp>
        <p:nvSpPr>
          <p:cNvPr id="6" name="TextBox 5"/>
          <p:cNvSpPr txBox="1"/>
          <p:nvPr userDrawn="1"/>
        </p:nvSpPr>
        <p:spPr>
          <a:xfrm>
            <a:off x="357188" y="1927880"/>
            <a:ext cx="8439150" cy="1200329"/>
          </a:xfrm>
          <a:prstGeom prst="rect">
            <a:avLst/>
          </a:prstGeom>
          <a:noFill/>
        </p:spPr>
        <p:txBody>
          <a:bodyPr wrap="square" rtlCol="0">
            <a:spAutoFit/>
          </a:bodyPr>
          <a:lstStyle/>
          <a:p>
            <a:pPr algn="ctr"/>
            <a:r>
              <a:rPr lang="en-US" sz="7200" dirty="0" smtClean="0">
                <a:solidFill>
                  <a:schemeClr val="tx2">
                    <a:lumMod val="10000"/>
                    <a:lumOff val="90000"/>
                  </a:schemeClr>
                </a:solidFill>
                <a:latin typeface="Roboto Light"/>
                <a:cs typeface="Roboto Light"/>
              </a:rPr>
              <a:t>Next Steps?</a:t>
            </a:r>
            <a:endParaRPr lang="en-US" sz="7200" dirty="0">
              <a:solidFill>
                <a:schemeClr val="tx2">
                  <a:lumMod val="10000"/>
                  <a:lumOff val="90000"/>
                </a:schemeClr>
              </a:solidFill>
              <a:latin typeface="Roboto Light"/>
              <a:cs typeface="Roboto Light"/>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xmlns="" val="0"/>
              </a:ext>
            </a:extLst>
          </a:blip>
          <a:stretch>
            <a:fillRect/>
          </a:stretch>
        </p:blipFill>
        <p:spPr>
          <a:xfrm>
            <a:off x="331867" y="295648"/>
            <a:ext cx="1886156" cy="155076"/>
          </a:xfrm>
          <a:prstGeom prst="rect">
            <a:avLst/>
          </a:prstGeom>
        </p:spPr>
      </p:pic>
    </p:spTree>
    <p:extLst>
      <p:ext uri="{BB962C8B-B14F-4D97-AF65-F5344CB8AC3E}">
        <p14:creationId xmlns:p14="http://schemas.microsoft.com/office/powerpoint/2010/main" xmlns="" val="48883446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Rectangle 1"/>
          <p:cNvSpPr/>
          <p:nvPr userDrawn="1"/>
        </p:nvSpPr>
        <p:spPr>
          <a:xfrm>
            <a:off x="0" y="0"/>
            <a:ext cx="9154160" cy="6868160"/>
          </a:xfrm>
          <a:prstGeom prst="rect">
            <a:avLst/>
          </a:prstGeom>
          <a:solidFill>
            <a:srgbClr val="332D2A"/>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latin typeface="Roboto Light"/>
            </a:endParaRPr>
          </a:p>
        </p:txBody>
      </p:sp>
      <p:sp>
        <p:nvSpPr>
          <p:cNvPr id="11" name="Slide Number Placeholder 5"/>
          <p:cNvSpPr>
            <a:spLocks noGrp="1"/>
          </p:cNvSpPr>
          <p:nvPr>
            <p:ph type="sldNum" sz="quarter" idx="4"/>
          </p:nvPr>
        </p:nvSpPr>
        <p:spPr>
          <a:xfrm>
            <a:off x="7447733" y="6560640"/>
            <a:ext cx="1669467" cy="254512"/>
          </a:xfrm>
          <a:prstGeom prst="rect">
            <a:avLst/>
          </a:prstGeom>
        </p:spPr>
        <p:txBody>
          <a:bodyPr vert="horz" lIns="91440" tIns="45720" rIns="91440" bIns="45720" rtlCol="0" anchor="ctr"/>
          <a:lstStyle>
            <a:lvl1pPr algn="r">
              <a:defRPr sz="1200">
                <a:solidFill>
                  <a:schemeClr val="tx1">
                    <a:lumMod val="50000"/>
                    <a:lumOff val="50000"/>
                  </a:schemeClr>
                </a:solidFill>
                <a:latin typeface="Helvetica Neue Light"/>
                <a:cs typeface="Helvetica Neue Light"/>
              </a:defRPr>
            </a:lvl1pPr>
          </a:lstStyle>
          <a:p>
            <a:fld id="{6FF59741-7650-A046-95B5-8D31235C520E}" type="slidenum">
              <a:rPr lang="en-US" smtClean="0"/>
              <a:pPr/>
              <a:t>‹#›</a:t>
            </a:fld>
            <a:endParaRPr lang="en-US" dirty="0"/>
          </a:p>
        </p:txBody>
      </p:sp>
      <p:sp>
        <p:nvSpPr>
          <p:cNvPr id="6" name="TextBox 5"/>
          <p:cNvSpPr txBox="1"/>
          <p:nvPr userDrawn="1"/>
        </p:nvSpPr>
        <p:spPr>
          <a:xfrm>
            <a:off x="547788" y="5652060"/>
            <a:ext cx="3480118" cy="800219"/>
          </a:xfrm>
          <a:prstGeom prst="rect">
            <a:avLst/>
          </a:prstGeom>
          <a:noFill/>
        </p:spPr>
        <p:txBody>
          <a:bodyPr wrap="none" rtlCol="0">
            <a:spAutoFit/>
          </a:bodyPr>
          <a:lstStyle/>
          <a:p>
            <a:pPr algn="ctr"/>
            <a:r>
              <a:rPr lang="en-US" sz="2300" dirty="0" smtClean="0">
                <a:solidFill>
                  <a:schemeClr val="tx1">
                    <a:lumMod val="50000"/>
                    <a:lumOff val="50000"/>
                  </a:schemeClr>
                </a:solidFill>
                <a:latin typeface="Roboto Light"/>
                <a:cs typeface="Roboto Light"/>
                <a:hlinkClick r:id="rId2"/>
              </a:rPr>
              <a:t>www.backbase.com</a:t>
            </a:r>
            <a:endParaRPr lang="en-US" sz="2300" dirty="0">
              <a:solidFill>
                <a:schemeClr val="tx1">
                  <a:lumMod val="50000"/>
                  <a:lumOff val="50000"/>
                </a:schemeClr>
              </a:solidFill>
              <a:latin typeface="Roboto Light"/>
              <a:cs typeface="Roboto Light"/>
            </a:endParaRPr>
          </a:p>
          <a:p>
            <a:r>
              <a:rPr lang="en-US" sz="2300" dirty="0" smtClean="0">
                <a:solidFill>
                  <a:schemeClr val="tx1">
                    <a:lumMod val="50000"/>
                    <a:lumOff val="50000"/>
                  </a:schemeClr>
                </a:solidFill>
                <a:latin typeface="Roboto Light"/>
                <a:cs typeface="Roboto Light"/>
                <a:hlinkClick r:id="rId3"/>
              </a:rPr>
              <a:t>sales-eu@backbase.com</a:t>
            </a:r>
            <a:r>
              <a:rPr lang="en-US" sz="2300" dirty="0" smtClean="0">
                <a:solidFill>
                  <a:schemeClr val="tx1">
                    <a:lumMod val="50000"/>
                    <a:lumOff val="50000"/>
                  </a:schemeClr>
                </a:solidFill>
                <a:latin typeface="Roboto Light"/>
                <a:cs typeface="Roboto Light"/>
              </a:rPr>
              <a:t> </a:t>
            </a:r>
            <a:endParaRPr lang="en-US" sz="2300" dirty="0">
              <a:solidFill>
                <a:schemeClr val="tx1">
                  <a:lumMod val="50000"/>
                  <a:lumOff val="50000"/>
                </a:schemeClr>
              </a:solidFill>
              <a:latin typeface="Roboto Light"/>
              <a:cs typeface="Roboto Light"/>
            </a:endParaRPr>
          </a:p>
        </p:txBody>
      </p:sp>
      <p:sp>
        <p:nvSpPr>
          <p:cNvPr id="7" name="TextBox 6"/>
          <p:cNvSpPr txBox="1"/>
          <p:nvPr userDrawn="1"/>
        </p:nvSpPr>
        <p:spPr>
          <a:xfrm>
            <a:off x="4770440" y="5652060"/>
            <a:ext cx="4047421" cy="800219"/>
          </a:xfrm>
          <a:prstGeom prst="rect">
            <a:avLst/>
          </a:prstGeom>
          <a:noFill/>
        </p:spPr>
        <p:txBody>
          <a:bodyPr wrap="none" rtlCol="0">
            <a:spAutoFit/>
          </a:bodyPr>
          <a:lstStyle/>
          <a:p>
            <a:pPr algn="ctr"/>
            <a:r>
              <a:rPr lang="en-US" sz="2300" b="0" dirty="0" smtClean="0">
                <a:solidFill>
                  <a:schemeClr val="tx1">
                    <a:lumMod val="50000"/>
                    <a:lumOff val="50000"/>
                  </a:schemeClr>
                </a:solidFill>
                <a:latin typeface="Roboto Regular"/>
                <a:cs typeface="Roboto Regular"/>
              </a:rPr>
              <a:t>New </a:t>
            </a:r>
            <a:r>
              <a:rPr lang="en-US" sz="2300" b="0" dirty="0" smtClean="0">
                <a:solidFill>
                  <a:srgbClr val="9E9088"/>
                </a:solidFill>
                <a:latin typeface="Roboto Regular"/>
                <a:cs typeface="Roboto Regular"/>
              </a:rPr>
              <a:t>York:</a:t>
            </a:r>
            <a:r>
              <a:rPr lang="en-US" sz="2300" b="0" dirty="0" smtClean="0">
                <a:solidFill>
                  <a:schemeClr val="tx1">
                    <a:lumMod val="50000"/>
                    <a:lumOff val="50000"/>
                  </a:schemeClr>
                </a:solidFill>
                <a:latin typeface="Roboto Regular"/>
                <a:cs typeface="Roboto Regular"/>
              </a:rPr>
              <a:t> </a:t>
            </a:r>
            <a:r>
              <a:rPr lang="en-US" sz="2300" dirty="0" smtClean="0">
                <a:solidFill>
                  <a:schemeClr val="tx1">
                    <a:lumMod val="50000"/>
                    <a:lumOff val="50000"/>
                  </a:schemeClr>
                </a:solidFill>
                <a:latin typeface="Roboto Light"/>
                <a:cs typeface="Roboto Light"/>
              </a:rPr>
              <a:t>+1 646 478 7538</a:t>
            </a:r>
          </a:p>
          <a:p>
            <a:pPr algn="ctr"/>
            <a:r>
              <a:rPr lang="en-US" sz="2300" b="0" dirty="0" smtClean="0">
                <a:solidFill>
                  <a:schemeClr val="tx1">
                    <a:lumMod val="50000"/>
                    <a:lumOff val="50000"/>
                  </a:schemeClr>
                </a:solidFill>
                <a:latin typeface="Roboto Regular"/>
                <a:cs typeface="Roboto Regular"/>
              </a:rPr>
              <a:t>Amsterdam: </a:t>
            </a:r>
            <a:r>
              <a:rPr lang="en-US" sz="2300" dirty="0" smtClean="0">
                <a:solidFill>
                  <a:schemeClr val="tx1">
                    <a:lumMod val="50000"/>
                    <a:lumOff val="50000"/>
                  </a:schemeClr>
                </a:solidFill>
                <a:latin typeface="Roboto Light"/>
                <a:cs typeface="Roboto Light"/>
              </a:rPr>
              <a:t>+31 20 465 8888</a:t>
            </a:r>
            <a:endParaRPr lang="en-US" sz="2300" dirty="0">
              <a:solidFill>
                <a:schemeClr val="tx1">
                  <a:lumMod val="50000"/>
                  <a:lumOff val="50000"/>
                </a:schemeClr>
              </a:solidFill>
              <a:latin typeface="Roboto Light"/>
              <a:cs typeface="Roboto Light"/>
            </a:endParaRPr>
          </a:p>
        </p:txBody>
      </p:sp>
      <p:pic>
        <p:nvPicPr>
          <p:cNvPr id="9" name="Picture 8"/>
          <p:cNvPicPr>
            <a:picLocks noChangeAspect="1"/>
          </p:cNvPicPr>
          <p:nvPr userDrawn="1"/>
        </p:nvPicPr>
        <p:blipFill>
          <a:blip r:embed="rId4">
            <a:extLst>
              <a:ext uri="{28A0092B-C50C-407E-A947-70E740481C1C}">
                <a14:useLocalDpi xmlns:a14="http://schemas.microsoft.com/office/drawing/2010/main" xmlns="" val="0"/>
              </a:ext>
            </a:extLst>
          </a:blip>
          <a:stretch>
            <a:fillRect/>
          </a:stretch>
        </p:blipFill>
        <p:spPr>
          <a:xfrm>
            <a:off x="331867" y="295648"/>
            <a:ext cx="1886156" cy="155076"/>
          </a:xfrm>
          <a:prstGeom prst="rect">
            <a:avLst/>
          </a:prstGeom>
        </p:spPr>
      </p:pic>
      <p:sp>
        <p:nvSpPr>
          <p:cNvPr id="12" name="TextBox 11"/>
          <p:cNvSpPr txBox="1"/>
          <p:nvPr userDrawn="1"/>
        </p:nvSpPr>
        <p:spPr>
          <a:xfrm>
            <a:off x="357188" y="1927880"/>
            <a:ext cx="8439150" cy="1200329"/>
          </a:xfrm>
          <a:prstGeom prst="rect">
            <a:avLst/>
          </a:prstGeom>
          <a:noFill/>
        </p:spPr>
        <p:txBody>
          <a:bodyPr wrap="square" rtlCol="0">
            <a:spAutoFit/>
          </a:bodyPr>
          <a:lstStyle/>
          <a:p>
            <a:pPr algn="ctr"/>
            <a:r>
              <a:rPr lang="en-US" sz="7200" dirty="0" smtClean="0">
                <a:solidFill>
                  <a:schemeClr val="tx2">
                    <a:lumMod val="10000"/>
                    <a:lumOff val="90000"/>
                  </a:schemeClr>
                </a:solidFill>
                <a:latin typeface="Roboto Light"/>
                <a:cs typeface="Roboto Light"/>
              </a:rPr>
              <a:t>Thank you!</a:t>
            </a:r>
            <a:endParaRPr lang="en-US" sz="7200" dirty="0">
              <a:solidFill>
                <a:schemeClr val="tx2">
                  <a:lumMod val="10000"/>
                  <a:lumOff val="90000"/>
                </a:schemeClr>
              </a:solidFill>
              <a:latin typeface="Roboto Light"/>
              <a:cs typeface="Roboto Light"/>
            </a:endParaRPr>
          </a:p>
        </p:txBody>
      </p:sp>
      <p:sp>
        <p:nvSpPr>
          <p:cNvPr id="4" name="Text Placeholder 3"/>
          <p:cNvSpPr>
            <a:spLocks noGrp="1"/>
          </p:cNvSpPr>
          <p:nvPr>
            <p:ph type="body" sz="quarter" idx="10" hasCustomPrompt="1"/>
          </p:nvPr>
        </p:nvSpPr>
        <p:spPr>
          <a:xfrm>
            <a:off x="357188" y="3178175"/>
            <a:ext cx="8461375" cy="826889"/>
          </a:xfrm>
          <a:prstGeom prst="rect">
            <a:avLst/>
          </a:prstGeom>
        </p:spPr>
        <p:txBody>
          <a:bodyPr vert="horz"/>
          <a:lstStyle>
            <a:lvl1pPr marL="0" indent="0" algn="ctr">
              <a:buNone/>
              <a:defRPr sz="2000" baseline="0">
                <a:solidFill>
                  <a:schemeClr val="tx1">
                    <a:lumMod val="50000"/>
                    <a:lumOff val="50000"/>
                  </a:schemeClr>
                </a:solidFill>
                <a:latin typeface="Roboto Light"/>
                <a:cs typeface="Roboto Light"/>
              </a:defRPr>
            </a:lvl1pPr>
          </a:lstStyle>
          <a:p>
            <a:pPr lvl="0"/>
            <a:r>
              <a:rPr lang="en-US" dirty="0" smtClean="0"/>
              <a:t>Author Name (Optional)</a:t>
            </a:r>
          </a:p>
          <a:p>
            <a:pPr lvl="0"/>
            <a:r>
              <a:rPr lang="en-US" dirty="0" err="1" smtClean="0"/>
              <a:t>author@backbase.com</a:t>
            </a:r>
            <a:endParaRPr lang="en-US" dirty="0"/>
          </a:p>
        </p:txBody>
      </p:sp>
    </p:spTree>
    <p:extLst>
      <p:ext uri="{BB962C8B-B14F-4D97-AF65-F5344CB8AC3E}">
        <p14:creationId xmlns:p14="http://schemas.microsoft.com/office/powerpoint/2010/main" xmlns="" val="21993459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 (No Devices)">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xmlns="" val="0"/>
              </a:ext>
            </a:extLst>
          </a:blip>
          <a:srcRect l="5497" t="-22" r="5786"/>
          <a:stretch/>
        </p:blipFill>
        <p:spPr>
          <a:xfrm>
            <a:off x="0" y="-1510"/>
            <a:ext cx="9154160" cy="6886893"/>
          </a:xfrm>
          <a:prstGeom prst="rect">
            <a:avLst/>
          </a:prstGeom>
        </p:spPr>
      </p:pic>
      <p:sp>
        <p:nvSpPr>
          <p:cNvPr id="8" name="Rectangle 7"/>
          <p:cNvSpPr/>
          <p:nvPr userDrawn="1"/>
        </p:nvSpPr>
        <p:spPr bwMode="auto">
          <a:xfrm>
            <a:off x="-10161" y="-1510"/>
            <a:ext cx="9163231" cy="2278381"/>
          </a:xfrm>
          <a:prstGeom prst="rect">
            <a:avLst/>
          </a:prstGeom>
          <a:solidFill>
            <a:schemeClr val="tx1"/>
          </a:solidFill>
          <a:ln w="31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endParaRPr lang="en-US" sz="900" b="1" dirty="0">
              <a:solidFill>
                <a:schemeClr val="bg1"/>
              </a:solidFill>
              <a:latin typeface="Roboto Light"/>
            </a:endParaRPr>
          </a:p>
        </p:txBody>
      </p:sp>
      <p:pic>
        <p:nvPicPr>
          <p:cNvPr id="10" name="Picture 9"/>
          <p:cNvPicPr>
            <a:picLocks noChangeAspect="1"/>
          </p:cNvPicPr>
          <p:nvPr userDrawn="1"/>
        </p:nvPicPr>
        <p:blipFill>
          <a:blip r:embed="rId3">
            <a:extLst>
              <a:ext uri="{28A0092B-C50C-407E-A947-70E740481C1C}">
                <a14:useLocalDpi xmlns:a14="http://schemas.microsoft.com/office/drawing/2010/main" xmlns="" val="0"/>
              </a:ext>
            </a:extLst>
          </a:blip>
          <a:stretch>
            <a:fillRect/>
          </a:stretch>
        </p:blipFill>
        <p:spPr>
          <a:xfrm>
            <a:off x="331867" y="295648"/>
            <a:ext cx="1886156" cy="155076"/>
          </a:xfrm>
          <a:prstGeom prst="rect">
            <a:avLst/>
          </a:prstGeom>
        </p:spPr>
      </p:pic>
      <p:sp>
        <p:nvSpPr>
          <p:cNvPr id="11" name="Text Placeholder 11"/>
          <p:cNvSpPr>
            <a:spLocks noGrp="1"/>
          </p:cNvSpPr>
          <p:nvPr>
            <p:ph type="body" sz="quarter" idx="10" hasCustomPrompt="1"/>
          </p:nvPr>
        </p:nvSpPr>
        <p:spPr>
          <a:xfrm>
            <a:off x="357188" y="675114"/>
            <a:ext cx="8535370" cy="923925"/>
          </a:xfrm>
          <a:prstGeom prst="rect">
            <a:avLst/>
          </a:prstGeom>
        </p:spPr>
        <p:txBody>
          <a:bodyPr vert="horz"/>
          <a:lstStyle>
            <a:lvl1pPr marL="0" indent="0" algn="r">
              <a:buNone/>
              <a:defRPr sz="5400" baseline="0">
                <a:solidFill>
                  <a:schemeClr val="tx1">
                    <a:lumMod val="10000"/>
                    <a:lumOff val="90000"/>
                  </a:schemeClr>
                </a:solidFill>
                <a:latin typeface="Roboto Light"/>
                <a:cs typeface="Roboto Light"/>
              </a:defRPr>
            </a:lvl1pPr>
          </a:lstStyle>
          <a:p>
            <a:pPr lvl="0"/>
            <a:r>
              <a:rPr lang="en-US" dirty="0" smtClean="0"/>
              <a:t>Presentation Title</a:t>
            </a:r>
            <a:endParaRPr lang="en-US" dirty="0"/>
          </a:p>
        </p:txBody>
      </p:sp>
      <p:sp>
        <p:nvSpPr>
          <p:cNvPr id="13" name="Text Placeholder 13"/>
          <p:cNvSpPr>
            <a:spLocks noGrp="1"/>
          </p:cNvSpPr>
          <p:nvPr>
            <p:ph type="body" sz="quarter" idx="11" hasCustomPrompt="1"/>
          </p:nvPr>
        </p:nvSpPr>
        <p:spPr>
          <a:xfrm>
            <a:off x="357188" y="1465689"/>
            <a:ext cx="8535370" cy="461963"/>
          </a:xfrm>
          <a:prstGeom prst="rect">
            <a:avLst/>
          </a:prstGeom>
        </p:spPr>
        <p:txBody>
          <a:bodyPr vert="horz"/>
          <a:lstStyle>
            <a:lvl1pPr marL="0" indent="0" algn="r">
              <a:buNone/>
              <a:defRPr sz="2400" baseline="0">
                <a:solidFill>
                  <a:schemeClr val="tx2">
                    <a:lumMod val="50000"/>
                    <a:lumOff val="50000"/>
                  </a:schemeClr>
                </a:solidFill>
                <a:latin typeface="Roboto Light"/>
                <a:cs typeface="Roboto Light"/>
              </a:defRPr>
            </a:lvl1pPr>
          </a:lstStyle>
          <a:p>
            <a:pPr lvl="0"/>
            <a:r>
              <a:rPr lang="en-US" dirty="0" smtClean="0"/>
              <a:t>Customer Name - Date</a:t>
            </a:r>
            <a:endParaRPr lang="en-US" dirty="0"/>
          </a:p>
        </p:txBody>
      </p:sp>
    </p:spTree>
    <p:extLst>
      <p:ext uri="{BB962C8B-B14F-4D97-AF65-F5344CB8AC3E}">
        <p14:creationId xmlns:p14="http://schemas.microsoft.com/office/powerpoint/2010/main" xmlns="" val="34889347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ver (No Devices) - Custom Picture">
    <p:spTree>
      <p:nvGrpSpPr>
        <p:cNvPr id="1" name=""/>
        <p:cNvGrpSpPr/>
        <p:nvPr/>
      </p:nvGrpSpPr>
      <p:grpSpPr>
        <a:xfrm>
          <a:off x="0" y="0"/>
          <a:ext cx="0" cy="0"/>
          <a:chOff x="0" y="0"/>
          <a:chExt cx="0" cy="0"/>
        </a:xfrm>
      </p:grpSpPr>
      <p:sp>
        <p:nvSpPr>
          <p:cNvPr id="8" name="Picture Placeholder 10"/>
          <p:cNvSpPr>
            <a:spLocks noGrp="1"/>
          </p:cNvSpPr>
          <p:nvPr>
            <p:ph type="pic" sz="quarter" idx="12"/>
          </p:nvPr>
        </p:nvSpPr>
        <p:spPr>
          <a:xfrm>
            <a:off x="0" y="0"/>
            <a:ext cx="9150350" cy="6858000"/>
          </a:xfrm>
          <a:prstGeom prst="rect">
            <a:avLst/>
          </a:prstGeom>
        </p:spPr>
        <p:txBody>
          <a:bodyPr vert="horz"/>
          <a:lstStyle>
            <a:lvl1pPr marL="0" indent="0" algn="ctr">
              <a:lnSpc>
                <a:spcPct val="100000"/>
              </a:lnSpc>
              <a:buNone/>
              <a:defRPr sz="2000" baseline="0">
                <a:solidFill>
                  <a:srgbClr val="9E9088"/>
                </a:solidFill>
                <a:latin typeface="Roboto Light"/>
                <a:cs typeface="Roboto Light"/>
              </a:defRPr>
            </a:lvl1pPr>
          </a:lstStyle>
          <a:p>
            <a:endParaRPr lang="en-US" dirty="0" smtClean="0"/>
          </a:p>
          <a:p>
            <a:endParaRPr lang="en-US" dirty="0" smtClean="0"/>
          </a:p>
          <a:p>
            <a:endParaRPr lang="en-US" dirty="0" smtClean="0"/>
          </a:p>
          <a:p>
            <a:endParaRPr lang="en-US" dirty="0" smtClean="0"/>
          </a:p>
          <a:p>
            <a:endParaRPr lang="en-US" dirty="0" smtClean="0"/>
          </a:p>
          <a:p>
            <a:endParaRPr lang="en-US" dirty="0" smtClean="0"/>
          </a:p>
          <a:p>
            <a:r>
              <a:rPr lang="en-US" dirty="0" smtClean="0"/>
              <a:t>Click to insert an image</a:t>
            </a:r>
            <a:endParaRPr lang="en-US" dirty="0"/>
          </a:p>
        </p:txBody>
      </p:sp>
      <p:sp>
        <p:nvSpPr>
          <p:cNvPr id="10" name="Rectangle 9"/>
          <p:cNvSpPr/>
          <p:nvPr userDrawn="1"/>
        </p:nvSpPr>
        <p:spPr bwMode="auto">
          <a:xfrm>
            <a:off x="-10161" y="-1510"/>
            <a:ext cx="9163231" cy="2278381"/>
          </a:xfrm>
          <a:prstGeom prst="rect">
            <a:avLst/>
          </a:prstGeom>
          <a:solidFill>
            <a:schemeClr val="tx1"/>
          </a:solidFill>
          <a:ln w="31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endParaRPr lang="en-US" sz="900" b="1" dirty="0">
              <a:solidFill>
                <a:schemeClr val="bg1"/>
              </a:solidFill>
              <a:latin typeface="Roboto Light"/>
            </a:endParaRPr>
          </a:p>
        </p:txBody>
      </p:sp>
      <p:pic>
        <p:nvPicPr>
          <p:cNvPr id="11" name="Picture 10"/>
          <p:cNvPicPr>
            <a:picLocks noChangeAspect="1"/>
          </p:cNvPicPr>
          <p:nvPr userDrawn="1"/>
        </p:nvPicPr>
        <p:blipFill>
          <a:blip r:embed="rId2">
            <a:extLst>
              <a:ext uri="{28A0092B-C50C-407E-A947-70E740481C1C}">
                <a14:useLocalDpi xmlns:a14="http://schemas.microsoft.com/office/drawing/2010/main" xmlns="" val="0"/>
              </a:ext>
            </a:extLst>
          </a:blip>
          <a:stretch>
            <a:fillRect/>
          </a:stretch>
        </p:blipFill>
        <p:spPr>
          <a:xfrm>
            <a:off x="331867" y="295648"/>
            <a:ext cx="1886156" cy="155076"/>
          </a:xfrm>
          <a:prstGeom prst="rect">
            <a:avLst/>
          </a:prstGeom>
        </p:spPr>
      </p:pic>
      <p:sp>
        <p:nvSpPr>
          <p:cNvPr id="13" name="Text Placeholder 11"/>
          <p:cNvSpPr>
            <a:spLocks noGrp="1"/>
          </p:cNvSpPr>
          <p:nvPr>
            <p:ph type="body" sz="quarter" idx="10" hasCustomPrompt="1"/>
          </p:nvPr>
        </p:nvSpPr>
        <p:spPr>
          <a:xfrm>
            <a:off x="357188" y="675114"/>
            <a:ext cx="8535370" cy="923925"/>
          </a:xfrm>
          <a:prstGeom prst="rect">
            <a:avLst/>
          </a:prstGeom>
        </p:spPr>
        <p:txBody>
          <a:bodyPr vert="horz"/>
          <a:lstStyle>
            <a:lvl1pPr marL="0" indent="0" algn="r">
              <a:buNone/>
              <a:defRPr sz="5400" baseline="0">
                <a:solidFill>
                  <a:schemeClr val="tx1">
                    <a:lumMod val="10000"/>
                    <a:lumOff val="90000"/>
                  </a:schemeClr>
                </a:solidFill>
                <a:latin typeface="Roboto Light"/>
                <a:cs typeface="Roboto Light"/>
              </a:defRPr>
            </a:lvl1pPr>
          </a:lstStyle>
          <a:p>
            <a:pPr lvl="0"/>
            <a:r>
              <a:rPr lang="en-US" dirty="0" smtClean="0"/>
              <a:t>Presentation Title</a:t>
            </a:r>
            <a:endParaRPr lang="en-US" dirty="0"/>
          </a:p>
        </p:txBody>
      </p:sp>
      <p:sp>
        <p:nvSpPr>
          <p:cNvPr id="15" name="Text Placeholder 13"/>
          <p:cNvSpPr>
            <a:spLocks noGrp="1"/>
          </p:cNvSpPr>
          <p:nvPr>
            <p:ph type="body" sz="quarter" idx="11" hasCustomPrompt="1"/>
          </p:nvPr>
        </p:nvSpPr>
        <p:spPr>
          <a:xfrm>
            <a:off x="357188" y="1465689"/>
            <a:ext cx="8535370" cy="461963"/>
          </a:xfrm>
          <a:prstGeom prst="rect">
            <a:avLst/>
          </a:prstGeom>
        </p:spPr>
        <p:txBody>
          <a:bodyPr vert="horz"/>
          <a:lstStyle>
            <a:lvl1pPr marL="0" indent="0" algn="r">
              <a:buNone/>
              <a:defRPr sz="2400" baseline="0">
                <a:solidFill>
                  <a:schemeClr val="tx2">
                    <a:lumMod val="50000"/>
                    <a:lumOff val="50000"/>
                  </a:schemeClr>
                </a:solidFill>
                <a:latin typeface="Roboto Light"/>
                <a:cs typeface="Roboto Light"/>
              </a:defRPr>
            </a:lvl1pPr>
          </a:lstStyle>
          <a:p>
            <a:pPr lvl="0"/>
            <a:r>
              <a:rPr lang="en-US" dirty="0" smtClean="0"/>
              <a:t>Customer Name - Date</a:t>
            </a:r>
            <a:endParaRPr lang="en-US" dirty="0"/>
          </a:p>
        </p:txBody>
      </p:sp>
    </p:spTree>
    <p:extLst>
      <p:ext uri="{BB962C8B-B14F-4D97-AF65-F5344CB8AC3E}">
        <p14:creationId xmlns:p14="http://schemas.microsoft.com/office/powerpoint/2010/main" xmlns="" val="33692952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Objectives / Agenda">
    <p:spTree>
      <p:nvGrpSpPr>
        <p:cNvPr id="1" name=""/>
        <p:cNvGrpSpPr/>
        <p:nvPr/>
      </p:nvGrpSpPr>
      <p:grpSpPr>
        <a:xfrm>
          <a:off x="0" y="0"/>
          <a:ext cx="0" cy="0"/>
          <a:chOff x="0" y="0"/>
          <a:chExt cx="0" cy="0"/>
        </a:xfrm>
      </p:grpSpPr>
      <p:sp>
        <p:nvSpPr>
          <p:cNvPr id="2" name="Rectangle 1"/>
          <p:cNvSpPr/>
          <p:nvPr userDrawn="1"/>
        </p:nvSpPr>
        <p:spPr>
          <a:xfrm>
            <a:off x="0" y="0"/>
            <a:ext cx="9154160" cy="6868160"/>
          </a:xfrm>
          <a:prstGeom prst="rect">
            <a:avLst/>
          </a:prstGeom>
          <a:solidFill>
            <a:srgbClr val="332D2A"/>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latin typeface="Roboto Light"/>
            </a:endParaRPr>
          </a:p>
        </p:txBody>
      </p:sp>
      <p:sp>
        <p:nvSpPr>
          <p:cNvPr id="7" name="Text Placeholder 5"/>
          <p:cNvSpPr>
            <a:spLocks noGrp="1"/>
          </p:cNvSpPr>
          <p:nvPr>
            <p:ph type="body" sz="quarter" idx="13" hasCustomPrompt="1"/>
          </p:nvPr>
        </p:nvSpPr>
        <p:spPr>
          <a:xfrm>
            <a:off x="2627784" y="182563"/>
            <a:ext cx="6262216" cy="369887"/>
          </a:xfrm>
          <a:prstGeom prst="rect">
            <a:avLst/>
          </a:prstGeom>
        </p:spPr>
        <p:txBody>
          <a:bodyPr vert="horz"/>
          <a:lstStyle>
            <a:lvl1pPr marL="0" indent="0" algn="r">
              <a:buNone/>
              <a:defRPr sz="1800">
                <a:solidFill>
                  <a:srgbClr val="E5DEDC"/>
                </a:solidFill>
                <a:latin typeface="Roboto Light"/>
                <a:cs typeface="Roboto Light"/>
              </a:defRPr>
            </a:lvl1pPr>
          </a:lstStyle>
          <a:p>
            <a:pPr lvl="0"/>
            <a:r>
              <a:rPr lang="en-US" dirty="0" smtClean="0"/>
              <a:t>Objectives Slide Title</a:t>
            </a:r>
            <a:endParaRPr lang="en-US" dirty="0"/>
          </a:p>
        </p:txBody>
      </p:sp>
      <p:sp>
        <p:nvSpPr>
          <p:cNvPr id="11" name="Slide Number Placeholder 5"/>
          <p:cNvSpPr>
            <a:spLocks noGrp="1"/>
          </p:cNvSpPr>
          <p:nvPr>
            <p:ph type="sldNum" sz="quarter" idx="4"/>
          </p:nvPr>
        </p:nvSpPr>
        <p:spPr>
          <a:xfrm>
            <a:off x="7447733" y="6560640"/>
            <a:ext cx="1669467" cy="254512"/>
          </a:xfrm>
          <a:prstGeom prst="rect">
            <a:avLst/>
          </a:prstGeom>
        </p:spPr>
        <p:txBody>
          <a:bodyPr vert="horz" lIns="91440" tIns="45720" rIns="91440" bIns="45720" rtlCol="0" anchor="ctr"/>
          <a:lstStyle>
            <a:lvl1pPr algn="r">
              <a:defRPr sz="1200">
                <a:solidFill>
                  <a:schemeClr val="tx1">
                    <a:lumMod val="50000"/>
                    <a:lumOff val="50000"/>
                  </a:schemeClr>
                </a:solidFill>
                <a:latin typeface="Helvetica Neue Light"/>
                <a:cs typeface="Helvetica Neue Light"/>
              </a:defRPr>
            </a:lvl1pPr>
          </a:lstStyle>
          <a:p>
            <a:fld id="{6FF59741-7650-A046-95B5-8D31235C520E}" type="slidenum">
              <a:rPr lang="en-US" smtClean="0"/>
              <a:pPr/>
              <a:t>‹#›</a:t>
            </a:fld>
            <a:endParaRPr lang="en-US" dirty="0"/>
          </a:p>
        </p:txBody>
      </p:sp>
      <p:sp>
        <p:nvSpPr>
          <p:cNvPr id="14" name="Text Placeholder 13"/>
          <p:cNvSpPr>
            <a:spLocks noGrp="1"/>
          </p:cNvSpPr>
          <p:nvPr>
            <p:ph type="body" sz="quarter" idx="14"/>
          </p:nvPr>
        </p:nvSpPr>
        <p:spPr>
          <a:xfrm>
            <a:off x="539552" y="1109664"/>
            <a:ext cx="8350448" cy="5400674"/>
          </a:xfrm>
          <a:prstGeom prst="rect">
            <a:avLst/>
          </a:prstGeom>
        </p:spPr>
        <p:txBody>
          <a:bodyPr vert="horz"/>
          <a:lstStyle>
            <a:lvl1pPr marL="514350" indent="-514350">
              <a:buFont typeface="+mj-lt"/>
              <a:buAutoNum type="arabicPeriod"/>
              <a:defRPr sz="4000">
                <a:solidFill>
                  <a:schemeClr val="tx1">
                    <a:lumMod val="10000"/>
                    <a:lumOff val="90000"/>
                  </a:schemeClr>
                </a:solidFill>
                <a:latin typeface="Roboto Thin"/>
                <a:cs typeface="Roboto Thin"/>
              </a:defRPr>
            </a:lvl1pPr>
            <a:lvl2pPr marL="457200" indent="0">
              <a:buNone/>
              <a:defRPr/>
            </a:lvl2pPr>
            <a:lvl3pPr marL="914400" indent="0">
              <a:buNone/>
              <a:defRPr/>
            </a:lvl3pPr>
            <a:lvl4pPr marL="1371600" indent="0">
              <a:buNone/>
              <a:defRPr/>
            </a:lvl4pPr>
            <a:lvl5pPr marL="1828800" indent="0">
              <a:buNone/>
              <a:defRPr/>
            </a:lvl5pPr>
          </a:lstStyle>
          <a:p>
            <a:pPr lvl="0"/>
            <a:endParaRPr lang="en-US" dirty="0" smtClean="0"/>
          </a:p>
          <a:p>
            <a:pPr lvl="0"/>
            <a:r>
              <a:rPr lang="en-US" dirty="0" smtClean="0"/>
              <a:t>Item first</a:t>
            </a:r>
          </a:p>
          <a:p>
            <a:pPr lvl="0"/>
            <a:r>
              <a:rPr lang="en-US" dirty="0" smtClean="0"/>
              <a:t>Item second</a:t>
            </a:r>
            <a:endParaRPr lang="en-US" dirty="0"/>
          </a:p>
        </p:txBody>
      </p:sp>
      <p:pic>
        <p:nvPicPr>
          <p:cNvPr id="9" name="Picture 8"/>
          <p:cNvPicPr>
            <a:picLocks noChangeAspect="1"/>
          </p:cNvPicPr>
          <p:nvPr userDrawn="1"/>
        </p:nvPicPr>
        <p:blipFill>
          <a:blip r:embed="rId2">
            <a:extLst>
              <a:ext uri="{28A0092B-C50C-407E-A947-70E740481C1C}">
                <a14:useLocalDpi xmlns:a14="http://schemas.microsoft.com/office/drawing/2010/main" xmlns="" val="0"/>
              </a:ext>
            </a:extLst>
          </a:blip>
          <a:stretch>
            <a:fillRect/>
          </a:stretch>
        </p:blipFill>
        <p:spPr>
          <a:xfrm>
            <a:off x="331867" y="295648"/>
            <a:ext cx="1886156" cy="155076"/>
          </a:xfrm>
          <a:prstGeom prst="rect">
            <a:avLst/>
          </a:prstGeom>
        </p:spPr>
      </p:pic>
    </p:spTree>
    <p:extLst>
      <p:ext uri="{BB962C8B-B14F-4D97-AF65-F5344CB8AC3E}">
        <p14:creationId xmlns:p14="http://schemas.microsoft.com/office/powerpoint/2010/main" xmlns="" val="33024359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Cover - Picture 1">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xmlns="" val="0"/>
              </a:ext>
            </a:extLst>
          </a:blip>
          <a:srcRect l="5497" t="-22" r="5786"/>
          <a:stretch/>
        </p:blipFill>
        <p:spPr>
          <a:xfrm>
            <a:off x="0" y="-1510"/>
            <a:ext cx="9154160" cy="6886893"/>
          </a:xfrm>
          <a:prstGeom prst="rect">
            <a:avLst/>
          </a:prstGeom>
        </p:spPr>
      </p:pic>
      <p:sp>
        <p:nvSpPr>
          <p:cNvPr id="3" name="Slide Number Placeholder 2"/>
          <p:cNvSpPr>
            <a:spLocks noGrp="1"/>
          </p:cNvSpPr>
          <p:nvPr>
            <p:ph type="sldNum" sz="quarter" idx="10"/>
          </p:nvPr>
        </p:nvSpPr>
        <p:spPr/>
        <p:txBody>
          <a:bodyPr/>
          <a:lstStyle/>
          <a:p>
            <a:fld id="{6FF59741-7650-A046-95B5-8D31235C520E}" type="slidenum">
              <a:rPr lang="en-US" smtClean="0"/>
              <a:pPr/>
              <a:t>‹#›</a:t>
            </a:fld>
            <a:endParaRPr lang="en-US" dirty="0"/>
          </a:p>
        </p:txBody>
      </p:sp>
      <p:sp>
        <p:nvSpPr>
          <p:cNvPr id="8" name="Rectangle 7"/>
          <p:cNvSpPr/>
          <p:nvPr userDrawn="1"/>
        </p:nvSpPr>
        <p:spPr>
          <a:xfrm rot="10800000" flipV="1">
            <a:off x="-10160" y="3473235"/>
            <a:ext cx="9174480" cy="1613888"/>
          </a:xfrm>
          <a:prstGeom prst="rect">
            <a:avLst/>
          </a:prstGeom>
          <a:solidFill>
            <a:schemeClr val="tx2"/>
          </a:solidFill>
          <a:ln>
            <a:noFill/>
          </a:ln>
          <a:effectLst>
            <a:outerShdw blurRad="50800" dist="38100" dir="5400000" algn="t"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latin typeface="Roboto Light"/>
            </a:endParaRPr>
          </a:p>
        </p:txBody>
      </p:sp>
      <p:pic>
        <p:nvPicPr>
          <p:cNvPr id="11" name="Picture 10" descr="Untitled-1.png"/>
          <p:cNvPicPr>
            <a:picLocks noChangeAspect="1"/>
          </p:cNvPicPr>
          <p:nvPr userDrawn="1"/>
        </p:nvPicPr>
        <p:blipFill>
          <a:blip r:embed="rId3">
            <a:extLst>
              <a:ext uri="{28A0092B-C50C-407E-A947-70E740481C1C}">
                <a14:useLocalDpi xmlns:a14="http://schemas.microsoft.com/office/drawing/2010/main" xmlns="" val="0"/>
              </a:ext>
            </a:extLst>
          </a:blip>
          <a:stretch>
            <a:fillRect/>
          </a:stretch>
        </p:blipFill>
        <p:spPr>
          <a:xfrm>
            <a:off x="324788" y="287861"/>
            <a:ext cx="1870948" cy="153826"/>
          </a:xfrm>
          <a:prstGeom prst="rect">
            <a:avLst/>
          </a:prstGeom>
        </p:spPr>
      </p:pic>
      <p:sp>
        <p:nvSpPr>
          <p:cNvPr id="14" name="Text Placeholder 11"/>
          <p:cNvSpPr>
            <a:spLocks noGrp="1"/>
          </p:cNvSpPr>
          <p:nvPr>
            <p:ph type="body" sz="quarter" idx="11" hasCustomPrompt="1"/>
          </p:nvPr>
        </p:nvSpPr>
        <p:spPr>
          <a:xfrm>
            <a:off x="333411" y="3726103"/>
            <a:ext cx="8535370" cy="720080"/>
          </a:xfrm>
          <a:prstGeom prst="rect">
            <a:avLst/>
          </a:prstGeom>
        </p:spPr>
        <p:txBody>
          <a:bodyPr vert="horz"/>
          <a:lstStyle>
            <a:lvl1pPr marL="0" indent="0" algn="ctr">
              <a:buNone/>
              <a:defRPr sz="3600" baseline="0">
                <a:solidFill>
                  <a:schemeClr val="tx1">
                    <a:lumMod val="10000"/>
                    <a:lumOff val="90000"/>
                  </a:schemeClr>
                </a:solidFill>
                <a:latin typeface="Roboto Light"/>
                <a:cs typeface="Roboto Light"/>
              </a:defRPr>
            </a:lvl1pPr>
          </a:lstStyle>
          <a:p>
            <a:pPr lvl="0"/>
            <a:r>
              <a:rPr lang="en-US" dirty="0" smtClean="0"/>
              <a:t>Section Cover Title</a:t>
            </a:r>
            <a:endParaRPr lang="en-US" dirty="0"/>
          </a:p>
        </p:txBody>
      </p:sp>
      <p:sp>
        <p:nvSpPr>
          <p:cNvPr id="15" name="Text Placeholder 13"/>
          <p:cNvSpPr>
            <a:spLocks noGrp="1"/>
          </p:cNvSpPr>
          <p:nvPr>
            <p:ph type="body" sz="quarter" idx="12" hasCustomPrompt="1"/>
          </p:nvPr>
        </p:nvSpPr>
        <p:spPr>
          <a:xfrm>
            <a:off x="332599" y="4451992"/>
            <a:ext cx="8535370" cy="461963"/>
          </a:xfrm>
          <a:prstGeom prst="rect">
            <a:avLst/>
          </a:prstGeom>
        </p:spPr>
        <p:txBody>
          <a:bodyPr vert="horz"/>
          <a:lstStyle>
            <a:lvl1pPr marL="0" indent="0" algn="ctr">
              <a:buNone/>
              <a:defRPr sz="1800" baseline="0">
                <a:solidFill>
                  <a:schemeClr val="tx2">
                    <a:lumMod val="50000"/>
                    <a:lumOff val="50000"/>
                  </a:schemeClr>
                </a:solidFill>
                <a:latin typeface="Roboto Light"/>
                <a:cs typeface="Roboto Light"/>
              </a:defRPr>
            </a:lvl1pPr>
          </a:lstStyle>
          <a:p>
            <a:pPr lvl="0"/>
            <a:r>
              <a:rPr lang="en-US" dirty="0" smtClean="0"/>
              <a:t>Section Cover Subtitle</a:t>
            </a:r>
            <a:endParaRPr lang="en-US" dirty="0"/>
          </a:p>
        </p:txBody>
      </p:sp>
    </p:spTree>
    <p:extLst>
      <p:ext uri="{BB962C8B-B14F-4D97-AF65-F5344CB8AC3E}">
        <p14:creationId xmlns:p14="http://schemas.microsoft.com/office/powerpoint/2010/main" xmlns="" val="9955809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Cover - Picture 2">
    <p:spTree>
      <p:nvGrpSpPr>
        <p:cNvPr id="1" name=""/>
        <p:cNvGrpSpPr/>
        <p:nvPr/>
      </p:nvGrpSpPr>
      <p:grpSpPr>
        <a:xfrm>
          <a:off x="0" y="0"/>
          <a:ext cx="0" cy="0"/>
          <a:chOff x="0" y="0"/>
          <a:chExt cx="0" cy="0"/>
        </a:xfrm>
      </p:grpSpPr>
      <p:pic>
        <p:nvPicPr>
          <p:cNvPr id="4" name="Picture 3" descr="iStock_000020433245Large BLURRY.jpg"/>
          <p:cNvPicPr>
            <a:picLocks noChangeAspect="1"/>
          </p:cNvPicPr>
          <p:nvPr userDrawn="1"/>
        </p:nvPicPr>
        <p:blipFill rotWithShape="1">
          <a:blip r:embed="rId2">
            <a:extLst>
              <a:ext uri="{28A0092B-C50C-407E-A947-70E740481C1C}">
                <a14:useLocalDpi xmlns:a14="http://schemas.microsoft.com/office/drawing/2010/main" xmlns="" val="0"/>
              </a:ext>
            </a:extLst>
          </a:blip>
          <a:srcRect l="9635" t="11807" r="11976" b="-27"/>
          <a:stretch/>
        </p:blipFill>
        <p:spPr>
          <a:xfrm>
            <a:off x="0" y="0"/>
            <a:ext cx="9144000" cy="6858000"/>
          </a:xfrm>
          <a:prstGeom prst="rect">
            <a:avLst/>
          </a:prstGeom>
        </p:spPr>
      </p:pic>
      <p:sp>
        <p:nvSpPr>
          <p:cNvPr id="3" name="Slide Number Placeholder 2"/>
          <p:cNvSpPr>
            <a:spLocks noGrp="1"/>
          </p:cNvSpPr>
          <p:nvPr>
            <p:ph type="sldNum" sz="quarter" idx="10"/>
          </p:nvPr>
        </p:nvSpPr>
        <p:spPr/>
        <p:txBody>
          <a:bodyPr/>
          <a:lstStyle/>
          <a:p>
            <a:fld id="{6FF59741-7650-A046-95B5-8D31235C520E}" type="slidenum">
              <a:rPr lang="en-US" smtClean="0"/>
              <a:pPr/>
              <a:t>‹#›</a:t>
            </a:fld>
            <a:endParaRPr lang="en-US" dirty="0"/>
          </a:p>
        </p:txBody>
      </p:sp>
      <p:sp>
        <p:nvSpPr>
          <p:cNvPr id="7" name="Rectangle 6"/>
          <p:cNvSpPr/>
          <p:nvPr userDrawn="1"/>
        </p:nvSpPr>
        <p:spPr>
          <a:xfrm rot="10800000" flipV="1">
            <a:off x="-10160" y="3473235"/>
            <a:ext cx="9174480" cy="1613888"/>
          </a:xfrm>
          <a:prstGeom prst="rect">
            <a:avLst/>
          </a:prstGeom>
          <a:solidFill>
            <a:schemeClr val="tx2"/>
          </a:solidFill>
          <a:ln>
            <a:noFill/>
          </a:ln>
          <a:effectLst>
            <a:outerShdw blurRad="50800" dist="38100" dir="5400000" algn="t"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latin typeface="Roboto Light"/>
            </a:endParaRPr>
          </a:p>
        </p:txBody>
      </p:sp>
      <p:pic>
        <p:nvPicPr>
          <p:cNvPr id="8" name="Picture 7" descr="Untitled-1.png"/>
          <p:cNvPicPr>
            <a:picLocks noChangeAspect="1"/>
          </p:cNvPicPr>
          <p:nvPr userDrawn="1"/>
        </p:nvPicPr>
        <p:blipFill>
          <a:blip r:embed="rId3">
            <a:extLst>
              <a:ext uri="{28A0092B-C50C-407E-A947-70E740481C1C}">
                <a14:useLocalDpi xmlns:a14="http://schemas.microsoft.com/office/drawing/2010/main" xmlns="" val="0"/>
              </a:ext>
            </a:extLst>
          </a:blip>
          <a:stretch>
            <a:fillRect/>
          </a:stretch>
        </p:blipFill>
        <p:spPr>
          <a:xfrm>
            <a:off x="324788" y="287861"/>
            <a:ext cx="1870948" cy="153826"/>
          </a:xfrm>
          <a:prstGeom prst="rect">
            <a:avLst/>
          </a:prstGeom>
        </p:spPr>
      </p:pic>
      <p:sp>
        <p:nvSpPr>
          <p:cNvPr id="9" name="Text Placeholder 11"/>
          <p:cNvSpPr>
            <a:spLocks noGrp="1"/>
          </p:cNvSpPr>
          <p:nvPr>
            <p:ph type="body" sz="quarter" idx="11" hasCustomPrompt="1"/>
          </p:nvPr>
        </p:nvSpPr>
        <p:spPr>
          <a:xfrm>
            <a:off x="333411" y="3726103"/>
            <a:ext cx="8535370" cy="720080"/>
          </a:xfrm>
          <a:prstGeom prst="rect">
            <a:avLst/>
          </a:prstGeom>
        </p:spPr>
        <p:txBody>
          <a:bodyPr vert="horz"/>
          <a:lstStyle>
            <a:lvl1pPr marL="0" indent="0" algn="ctr">
              <a:buNone/>
              <a:defRPr sz="3600" baseline="0">
                <a:solidFill>
                  <a:schemeClr val="tx1">
                    <a:lumMod val="10000"/>
                    <a:lumOff val="90000"/>
                  </a:schemeClr>
                </a:solidFill>
                <a:latin typeface="Roboto Light"/>
                <a:cs typeface="Roboto Light"/>
              </a:defRPr>
            </a:lvl1pPr>
          </a:lstStyle>
          <a:p>
            <a:pPr lvl="0"/>
            <a:r>
              <a:rPr lang="en-US" dirty="0" smtClean="0"/>
              <a:t>Section Cover Title</a:t>
            </a:r>
            <a:endParaRPr lang="en-US" dirty="0"/>
          </a:p>
        </p:txBody>
      </p:sp>
      <p:sp>
        <p:nvSpPr>
          <p:cNvPr id="10" name="Text Placeholder 13"/>
          <p:cNvSpPr>
            <a:spLocks noGrp="1"/>
          </p:cNvSpPr>
          <p:nvPr>
            <p:ph type="body" sz="quarter" idx="12" hasCustomPrompt="1"/>
          </p:nvPr>
        </p:nvSpPr>
        <p:spPr>
          <a:xfrm>
            <a:off x="332599" y="4451992"/>
            <a:ext cx="8535370" cy="461963"/>
          </a:xfrm>
          <a:prstGeom prst="rect">
            <a:avLst/>
          </a:prstGeom>
        </p:spPr>
        <p:txBody>
          <a:bodyPr vert="horz"/>
          <a:lstStyle>
            <a:lvl1pPr marL="0" indent="0" algn="ctr">
              <a:buNone/>
              <a:defRPr sz="1800" baseline="0">
                <a:solidFill>
                  <a:schemeClr val="tx2">
                    <a:lumMod val="50000"/>
                    <a:lumOff val="50000"/>
                  </a:schemeClr>
                </a:solidFill>
                <a:latin typeface="Roboto Light"/>
                <a:cs typeface="Roboto Light"/>
              </a:defRPr>
            </a:lvl1pPr>
          </a:lstStyle>
          <a:p>
            <a:pPr lvl="0"/>
            <a:r>
              <a:rPr lang="en-US" dirty="0" smtClean="0"/>
              <a:t>Section Cover Subtitle</a:t>
            </a:r>
            <a:endParaRPr lang="en-US" dirty="0"/>
          </a:p>
        </p:txBody>
      </p:sp>
    </p:spTree>
    <p:extLst>
      <p:ext uri="{BB962C8B-B14F-4D97-AF65-F5344CB8AC3E}">
        <p14:creationId xmlns:p14="http://schemas.microsoft.com/office/powerpoint/2010/main" xmlns="" val="28131902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Cover - Picture 3">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xmlns="" val="0"/>
              </a:ext>
            </a:extLst>
          </a:blip>
          <a:srcRect l="5155" t="6793" r="12357" b="124"/>
          <a:stretch/>
        </p:blipFill>
        <p:spPr>
          <a:xfrm>
            <a:off x="0" y="0"/>
            <a:ext cx="9144000" cy="6885384"/>
          </a:xfrm>
          <a:prstGeom prst="rect">
            <a:avLst/>
          </a:prstGeom>
        </p:spPr>
      </p:pic>
      <p:sp>
        <p:nvSpPr>
          <p:cNvPr id="3" name="Slide Number Placeholder 2"/>
          <p:cNvSpPr>
            <a:spLocks noGrp="1"/>
          </p:cNvSpPr>
          <p:nvPr>
            <p:ph type="sldNum" sz="quarter" idx="10"/>
          </p:nvPr>
        </p:nvSpPr>
        <p:spPr/>
        <p:txBody>
          <a:bodyPr/>
          <a:lstStyle/>
          <a:p>
            <a:fld id="{6FF59741-7650-A046-95B5-8D31235C520E}" type="slidenum">
              <a:rPr lang="en-US" smtClean="0"/>
              <a:pPr/>
              <a:t>‹#›</a:t>
            </a:fld>
            <a:endParaRPr lang="en-US" dirty="0"/>
          </a:p>
        </p:txBody>
      </p:sp>
      <p:pic>
        <p:nvPicPr>
          <p:cNvPr id="6" name="Picture 5" descr="Untitled-1.png"/>
          <p:cNvPicPr>
            <a:picLocks noChangeAspect="1"/>
          </p:cNvPicPr>
          <p:nvPr userDrawn="1"/>
        </p:nvPicPr>
        <p:blipFill>
          <a:blip r:embed="rId3">
            <a:extLst>
              <a:ext uri="{28A0092B-C50C-407E-A947-70E740481C1C}">
                <a14:useLocalDpi xmlns:a14="http://schemas.microsoft.com/office/drawing/2010/main" xmlns="" val="0"/>
              </a:ext>
            </a:extLst>
          </a:blip>
          <a:stretch>
            <a:fillRect/>
          </a:stretch>
        </p:blipFill>
        <p:spPr>
          <a:xfrm>
            <a:off x="324788" y="287861"/>
            <a:ext cx="1870948" cy="153826"/>
          </a:xfrm>
          <a:prstGeom prst="rect">
            <a:avLst/>
          </a:prstGeom>
        </p:spPr>
      </p:pic>
      <p:sp>
        <p:nvSpPr>
          <p:cNvPr id="7" name="Rectangle 6"/>
          <p:cNvSpPr/>
          <p:nvPr userDrawn="1"/>
        </p:nvSpPr>
        <p:spPr>
          <a:xfrm rot="10800000" flipV="1">
            <a:off x="-10160" y="3473235"/>
            <a:ext cx="9174480" cy="1613888"/>
          </a:xfrm>
          <a:prstGeom prst="rect">
            <a:avLst/>
          </a:prstGeom>
          <a:solidFill>
            <a:schemeClr val="tx2"/>
          </a:solidFill>
          <a:ln>
            <a:noFill/>
          </a:ln>
          <a:effectLst>
            <a:outerShdw blurRad="50800" dist="38100" dir="5400000" algn="t"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latin typeface="Roboto Light"/>
            </a:endParaRPr>
          </a:p>
        </p:txBody>
      </p:sp>
      <p:sp>
        <p:nvSpPr>
          <p:cNvPr id="8" name="Text Placeholder 11"/>
          <p:cNvSpPr>
            <a:spLocks noGrp="1"/>
          </p:cNvSpPr>
          <p:nvPr>
            <p:ph type="body" sz="quarter" idx="11" hasCustomPrompt="1"/>
          </p:nvPr>
        </p:nvSpPr>
        <p:spPr>
          <a:xfrm>
            <a:off x="333411" y="3726103"/>
            <a:ext cx="8535370" cy="720080"/>
          </a:xfrm>
          <a:prstGeom prst="rect">
            <a:avLst/>
          </a:prstGeom>
        </p:spPr>
        <p:txBody>
          <a:bodyPr vert="horz"/>
          <a:lstStyle>
            <a:lvl1pPr marL="0" indent="0" algn="ctr">
              <a:buNone/>
              <a:defRPr sz="3600" baseline="0">
                <a:solidFill>
                  <a:schemeClr val="tx1">
                    <a:lumMod val="10000"/>
                    <a:lumOff val="90000"/>
                  </a:schemeClr>
                </a:solidFill>
                <a:latin typeface="Roboto Light"/>
                <a:cs typeface="Roboto Light"/>
              </a:defRPr>
            </a:lvl1pPr>
          </a:lstStyle>
          <a:p>
            <a:pPr lvl="0"/>
            <a:r>
              <a:rPr lang="en-US" dirty="0" smtClean="0"/>
              <a:t>Section Cover Title</a:t>
            </a:r>
            <a:endParaRPr lang="en-US" dirty="0"/>
          </a:p>
        </p:txBody>
      </p:sp>
      <p:sp>
        <p:nvSpPr>
          <p:cNvPr id="9" name="Text Placeholder 13"/>
          <p:cNvSpPr>
            <a:spLocks noGrp="1"/>
          </p:cNvSpPr>
          <p:nvPr>
            <p:ph type="body" sz="quarter" idx="12" hasCustomPrompt="1"/>
          </p:nvPr>
        </p:nvSpPr>
        <p:spPr>
          <a:xfrm>
            <a:off x="332599" y="4451992"/>
            <a:ext cx="8535370" cy="461963"/>
          </a:xfrm>
          <a:prstGeom prst="rect">
            <a:avLst/>
          </a:prstGeom>
        </p:spPr>
        <p:txBody>
          <a:bodyPr vert="horz"/>
          <a:lstStyle>
            <a:lvl1pPr marL="0" indent="0" algn="ctr">
              <a:buNone/>
              <a:defRPr sz="1800" baseline="0">
                <a:solidFill>
                  <a:schemeClr val="tx2">
                    <a:lumMod val="50000"/>
                    <a:lumOff val="50000"/>
                  </a:schemeClr>
                </a:solidFill>
                <a:latin typeface="Roboto Light"/>
                <a:cs typeface="Roboto Light"/>
              </a:defRPr>
            </a:lvl1pPr>
          </a:lstStyle>
          <a:p>
            <a:pPr lvl="0"/>
            <a:r>
              <a:rPr lang="en-US" dirty="0" smtClean="0"/>
              <a:t>Section Cover Subtitle</a:t>
            </a:r>
            <a:endParaRPr lang="en-US" dirty="0"/>
          </a:p>
        </p:txBody>
      </p:sp>
    </p:spTree>
    <p:extLst>
      <p:ext uri="{BB962C8B-B14F-4D97-AF65-F5344CB8AC3E}">
        <p14:creationId xmlns:p14="http://schemas.microsoft.com/office/powerpoint/2010/main" xmlns="" val="9955809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Cover - Custom Picture">
    <p:spTree>
      <p:nvGrpSpPr>
        <p:cNvPr id="1" name=""/>
        <p:cNvGrpSpPr/>
        <p:nvPr/>
      </p:nvGrpSpPr>
      <p:grpSpPr>
        <a:xfrm>
          <a:off x="0" y="0"/>
          <a:ext cx="0" cy="0"/>
          <a:chOff x="0" y="0"/>
          <a:chExt cx="0" cy="0"/>
        </a:xfrm>
      </p:grpSpPr>
      <p:sp>
        <p:nvSpPr>
          <p:cNvPr id="11" name="Picture Placeholder 10"/>
          <p:cNvSpPr>
            <a:spLocks noGrp="1"/>
          </p:cNvSpPr>
          <p:nvPr>
            <p:ph type="pic" sz="quarter" idx="11"/>
          </p:nvPr>
        </p:nvSpPr>
        <p:spPr>
          <a:xfrm>
            <a:off x="0" y="0"/>
            <a:ext cx="9150350" cy="6858000"/>
          </a:xfrm>
          <a:prstGeom prst="rect">
            <a:avLst/>
          </a:prstGeom>
        </p:spPr>
        <p:txBody>
          <a:bodyPr vert="horz"/>
          <a:lstStyle>
            <a:lvl1pPr marL="0" indent="0" algn="ctr">
              <a:lnSpc>
                <a:spcPct val="100000"/>
              </a:lnSpc>
              <a:buNone/>
              <a:defRPr sz="2000" baseline="0">
                <a:solidFill>
                  <a:srgbClr val="9E9088"/>
                </a:solidFill>
                <a:latin typeface="Roboto Light"/>
                <a:cs typeface="Roboto Light"/>
              </a:defRPr>
            </a:lvl1pPr>
          </a:lstStyle>
          <a:p>
            <a:endParaRPr lang="en-US" dirty="0" smtClean="0"/>
          </a:p>
          <a:p>
            <a:endParaRPr lang="en-US" dirty="0" smtClean="0"/>
          </a:p>
          <a:p>
            <a:endParaRPr lang="en-US" dirty="0" smtClean="0"/>
          </a:p>
          <a:p>
            <a:endParaRPr lang="en-US" dirty="0" smtClean="0"/>
          </a:p>
          <a:p>
            <a:endParaRPr lang="en-US" dirty="0" smtClean="0"/>
          </a:p>
          <a:p>
            <a:endParaRPr lang="en-US" dirty="0" smtClean="0"/>
          </a:p>
          <a:p>
            <a:r>
              <a:rPr lang="en-US" dirty="0" smtClean="0"/>
              <a:t>Click to insert an image</a:t>
            </a:r>
            <a:endParaRPr lang="en-US" dirty="0"/>
          </a:p>
        </p:txBody>
      </p:sp>
      <p:sp>
        <p:nvSpPr>
          <p:cNvPr id="12" name="Slide Number Placeholder 5"/>
          <p:cNvSpPr>
            <a:spLocks noGrp="1"/>
          </p:cNvSpPr>
          <p:nvPr>
            <p:ph type="sldNum" sz="quarter" idx="4"/>
          </p:nvPr>
        </p:nvSpPr>
        <p:spPr>
          <a:xfrm>
            <a:off x="7447733" y="6560640"/>
            <a:ext cx="1669467" cy="254512"/>
          </a:xfrm>
          <a:prstGeom prst="rect">
            <a:avLst/>
          </a:prstGeom>
        </p:spPr>
        <p:txBody>
          <a:bodyPr vert="horz" lIns="91440" tIns="45720" rIns="91440" bIns="45720" rtlCol="0" anchor="ctr"/>
          <a:lstStyle>
            <a:lvl1pPr algn="r">
              <a:defRPr sz="1200">
                <a:solidFill>
                  <a:schemeClr val="tx1">
                    <a:lumMod val="25000"/>
                    <a:lumOff val="75000"/>
                  </a:schemeClr>
                </a:solidFill>
                <a:latin typeface="Helvetica Neue Light"/>
                <a:cs typeface="Helvetica Neue Light"/>
              </a:defRPr>
            </a:lvl1pPr>
          </a:lstStyle>
          <a:p>
            <a:fld id="{6FF59741-7650-A046-95B5-8D31235C520E}" type="slidenum">
              <a:rPr lang="en-US" smtClean="0"/>
              <a:pPr/>
              <a:t>‹#›</a:t>
            </a:fld>
            <a:endParaRPr lang="en-US" dirty="0"/>
          </a:p>
        </p:txBody>
      </p:sp>
    </p:spTree>
    <p:extLst>
      <p:ext uri="{BB962C8B-B14F-4D97-AF65-F5344CB8AC3E}">
        <p14:creationId xmlns:p14="http://schemas.microsoft.com/office/powerpoint/2010/main" xmlns="" val="11836427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8"/>
          <a:stretch>
            <a:fillRect/>
          </a:stretch>
        </p:blipFill>
        <p:spPr>
          <a:xfrm>
            <a:off x="3797300" y="3340100"/>
            <a:ext cx="1536700" cy="177800"/>
          </a:xfrm>
          <a:prstGeom prst="rect">
            <a:avLst/>
          </a:prstGeom>
        </p:spPr>
      </p:pic>
      <p:sp>
        <p:nvSpPr>
          <p:cNvPr id="5" name="Slide Number Placeholder 5"/>
          <p:cNvSpPr>
            <a:spLocks noGrp="1"/>
          </p:cNvSpPr>
          <p:nvPr>
            <p:ph type="sldNum" sz="quarter" idx="4"/>
          </p:nvPr>
        </p:nvSpPr>
        <p:spPr>
          <a:xfrm>
            <a:off x="7447733" y="6560640"/>
            <a:ext cx="1669467" cy="254512"/>
          </a:xfrm>
          <a:prstGeom prst="rect">
            <a:avLst/>
          </a:prstGeom>
        </p:spPr>
        <p:txBody>
          <a:bodyPr vert="horz" lIns="91440" tIns="45720" rIns="91440" bIns="45720" rtlCol="0" anchor="ctr"/>
          <a:lstStyle>
            <a:lvl1pPr algn="r">
              <a:defRPr sz="1200">
                <a:solidFill>
                  <a:schemeClr val="tx1">
                    <a:lumMod val="50000"/>
                    <a:lumOff val="50000"/>
                  </a:schemeClr>
                </a:solidFill>
                <a:latin typeface="Helvetica Neue Light"/>
                <a:cs typeface="Helvetica Neue Light"/>
              </a:defRPr>
            </a:lvl1pPr>
          </a:lstStyle>
          <a:p>
            <a:fld id="{6FF59741-7650-A046-95B5-8D31235C520E}" type="slidenum">
              <a:rPr lang="en-US" smtClean="0"/>
              <a:pPr/>
              <a:t>‹#›</a:t>
            </a:fld>
            <a:endParaRPr lang="en-US" dirty="0"/>
          </a:p>
        </p:txBody>
      </p:sp>
    </p:spTree>
    <p:extLst>
      <p:ext uri="{BB962C8B-B14F-4D97-AF65-F5344CB8AC3E}">
        <p14:creationId xmlns:p14="http://schemas.microsoft.com/office/powerpoint/2010/main" xmlns="" val="967417408"/>
      </p:ext>
    </p:extLst>
  </p:cSld>
  <p:clrMap bg1="lt1" tx1="dk1" bg2="lt2" tx2="dk2" accent1="accent1" accent2="accent2" accent3="accent3" accent4="accent4" accent5="accent5" accent6="accent6" hlink="hlink" folHlink="folHlink"/>
  <p:sldLayoutIdLst>
    <p:sldLayoutId id="2147483701" r:id="rId1"/>
    <p:sldLayoutId id="2147483710" r:id="rId2"/>
    <p:sldLayoutId id="2147483711" r:id="rId3"/>
    <p:sldLayoutId id="2147483722" r:id="rId4"/>
    <p:sldLayoutId id="2147483702" r:id="rId5"/>
    <p:sldLayoutId id="2147483724" r:id="rId6"/>
    <p:sldLayoutId id="2147483723" r:id="rId7"/>
    <p:sldLayoutId id="2147483725" r:id="rId8"/>
    <p:sldLayoutId id="2147483703" r:id="rId9"/>
    <p:sldLayoutId id="2147483676" r:id="rId10"/>
    <p:sldLayoutId id="2147483652" r:id="rId11"/>
    <p:sldLayoutId id="2147483726" r:id="rId12"/>
    <p:sldLayoutId id="2147483727" r:id="rId13"/>
    <p:sldLayoutId id="2147483700" r:id="rId14"/>
    <p:sldLayoutId id="2147483705" r:id="rId15"/>
    <p:sldLayoutId id="2147483708" r:id="rId16"/>
    <p:sldLayoutId id="2147483714" r:id="rId17"/>
    <p:sldLayoutId id="2147483712" r:id="rId18"/>
    <p:sldLayoutId id="2147483713" r:id="rId19"/>
    <p:sldLayoutId id="2147483707" r:id="rId20"/>
    <p:sldLayoutId id="2147483719" r:id="rId21"/>
    <p:sldLayoutId id="2147483721" r:id="rId22"/>
    <p:sldLayoutId id="2147483720" r:id="rId23"/>
    <p:sldLayoutId id="2147483715" r:id="rId24"/>
    <p:sldLayoutId id="2147483716" r:id="rId25"/>
    <p:sldLayoutId id="2147483717" r:id="rId26"/>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11.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2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3" Type="http://schemas.openxmlformats.org/officeDocument/2006/relationships/hyperlink" Target="http://camel.apache.org/content-enricher.html" TargetMode="External"/><Relationship Id="rId2" Type="http://schemas.openxmlformats.org/officeDocument/2006/relationships/hyperlink" Target="http://camel.apache.org/bean-binding.html" TargetMode="External"/><Relationship Id="rId1" Type="http://schemas.openxmlformats.org/officeDocument/2006/relationships/slideLayout" Target="../slideLayouts/slideLayout2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0.png"/><Relationship Id="rId1" Type="http://schemas.openxmlformats.org/officeDocument/2006/relationships/slideLayout" Target="../slideLayouts/slideLayout11.xml"/><Relationship Id="rId5" Type="http://schemas.microsoft.com/office/2007/relationships/hdphoto" Target="../media/hdphoto2.wdp"/><Relationship Id="rId4" Type="http://schemas.openxmlformats.org/officeDocument/2006/relationships/image" Target="../media/image21.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p:txBody>
          <a:bodyPr/>
          <a:lstStyle/>
          <a:p>
            <a:r>
              <a:rPr lang="en-US" dirty="0" smtClean="0"/>
              <a:t>Focus Area: Back-end</a:t>
            </a:r>
            <a:endParaRPr lang="en-US" dirty="0"/>
          </a:p>
        </p:txBody>
      </p:sp>
      <p:sp>
        <p:nvSpPr>
          <p:cNvPr id="4" name="Text Placeholder 3"/>
          <p:cNvSpPr>
            <a:spLocks noGrp="1"/>
          </p:cNvSpPr>
          <p:nvPr>
            <p:ph type="body" sz="quarter" idx="10"/>
          </p:nvPr>
        </p:nvSpPr>
        <p:spPr/>
        <p:txBody>
          <a:bodyPr/>
          <a:lstStyle/>
          <a:p>
            <a:r>
              <a:rPr lang="en-US" dirty="0" smtClean="0"/>
              <a:t>Content Services</a:t>
            </a:r>
            <a:endParaRPr lang="en-US" dirty="0"/>
          </a:p>
        </p:txBody>
      </p:sp>
    </p:spTree>
    <p:extLst>
      <p:ext uri="{BB962C8B-B14F-4D97-AF65-F5344CB8AC3E}">
        <p14:creationId xmlns:p14="http://schemas.microsoft.com/office/powerpoint/2010/main" xmlns="" val="119536681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smtClean="0"/>
              <a:t>In Content Editing (I.C.E.)</a:t>
            </a:r>
            <a:endParaRPr lang="en-US" dirty="0"/>
          </a:p>
        </p:txBody>
      </p:sp>
      <p:sp>
        <p:nvSpPr>
          <p:cNvPr id="3" name="Content Placeholder 2"/>
          <p:cNvSpPr>
            <a:spLocks noGrp="1"/>
          </p:cNvSpPr>
          <p:nvPr>
            <p:ph sz="quarter" idx="14"/>
          </p:nvPr>
        </p:nvSpPr>
        <p:spPr/>
        <p:txBody>
          <a:bodyPr/>
          <a:lstStyle/>
          <a:p>
            <a:r>
              <a:rPr lang="en-US" altLang="nl-NL" dirty="0"/>
              <a:t>Stores “In Context Editing” (a.k.a. ICE) content from portal manager</a:t>
            </a:r>
            <a:r>
              <a:rPr lang="en-US" altLang="nl-NL" dirty="0" smtClean="0"/>
              <a:t>.</a:t>
            </a:r>
            <a:endParaRPr lang="en-US" altLang="nl-NL" dirty="0"/>
          </a:p>
        </p:txBody>
      </p:sp>
      <p:sp>
        <p:nvSpPr>
          <p:cNvPr id="4" name="Slide Number Placeholder 3"/>
          <p:cNvSpPr>
            <a:spLocks noGrp="1"/>
          </p:cNvSpPr>
          <p:nvPr>
            <p:ph type="sldNum" sz="quarter" idx="4"/>
          </p:nvPr>
        </p:nvSpPr>
        <p:spPr/>
        <p:txBody>
          <a:bodyPr/>
          <a:lstStyle/>
          <a:p>
            <a:fld id="{6FF59741-7650-A046-95B5-8D31235C520E}" type="slidenum">
              <a:rPr lang="en-US" smtClean="0"/>
              <a:pPr/>
              <a:t>10</a:t>
            </a:fld>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814599" y="1991173"/>
            <a:ext cx="7524328" cy="4569467"/>
          </a:xfrm>
          <a:prstGeom prst="rect">
            <a:avLst/>
          </a:prstGeom>
        </p:spPr>
      </p:pic>
    </p:spTree>
    <p:extLst>
      <p:ext uri="{BB962C8B-B14F-4D97-AF65-F5344CB8AC3E}">
        <p14:creationId xmlns:p14="http://schemas.microsoft.com/office/powerpoint/2010/main" xmlns="" val="14770538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nl-NL" dirty="0"/>
              <a:t>Scope of Reusable Content</a:t>
            </a:r>
          </a:p>
          <a:p>
            <a:endParaRPr lang="en-US" dirty="0"/>
          </a:p>
        </p:txBody>
      </p:sp>
      <p:sp>
        <p:nvSpPr>
          <p:cNvPr id="3" name="Content Placeholder 2"/>
          <p:cNvSpPr>
            <a:spLocks noGrp="1"/>
          </p:cNvSpPr>
          <p:nvPr>
            <p:ph sz="quarter" idx="14"/>
          </p:nvPr>
        </p:nvSpPr>
        <p:spPr/>
        <p:txBody>
          <a:bodyPr/>
          <a:lstStyle/>
          <a:p>
            <a:r>
              <a:rPr lang="en-US" dirty="0"/>
              <a:t>Regarding scope, </a:t>
            </a:r>
            <a:r>
              <a:rPr lang="en-US" dirty="0" smtClean="0"/>
              <a:t>reusable content </a:t>
            </a:r>
            <a:r>
              <a:rPr lang="en-US" dirty="0"/>
              <a:t>can be</a:t>
            </a:r>
            <a:r>
              <a:rPr lang="en-US" dirty="0" smtClean="0"/>
              <a:t>:</a:t>
            </a:r>
          </a:p>
          <a:p>
            <a:pPr lvl="1"/>
            <a:r>
              <a:rPr lang="en-US" dirty="0" smtClean="0"/>
              <a:t>Shared </a:t>
            </a:r>
            <a:r>
              <a:rPr lang="en-US" dirty="0"/>
              <a:t>(or </a:t>
            </a:r>
            <a:r>
              <a:rPr lang="en-US" dirty="0" smtClean="0"/>
              <a:t>global</a:t>
            </a:r>
            <a:r>
              <a:rPr lang="en-US" dirty="0"/>
              <a:t>) </a:t>
            </a:r>
            <a:endParaRPr lang="en-US" dirty="0" smtClean="0"/>
          </a:p>
          <a:p>
            <a:pPr lvl="1"/>
            <a:r>
              <a:rPr lang="en-US" dirty="0" smtClean="0"/>
              <a:t>Portal-specific</a:t>
            </a:r>
            <a:endParaRPr lang="en-US" dirty="0"/>
          </a:p>
        </p:txBody>
      </p:sp>
      <p:sp>
        <p:nvSpPr>
          <p:cNvPr id="4" name="Slide Number Placeholder 3"/>
          <p:cNvSpPr>
            <a:spLocks noGrp="1"/>
          </p:cNvSpPr>
          <p:nvPr>
            <p:ph type="sldNum" sz="quarter" idx="4"/>
          </p:nvPr>
        </p:nvSpPr>
        <p:spPr/>
        <p:txBody>
          <a:bodyPr/>
          <a:lstStyle/>
          <a:p>
            <a:fld id="{6FF59741-7650-A046-95B5-8D31235C520E}" type="slidenum">
              <a:rPr lang="en-US" smtClean="0"/>
              <a:pPr/>
              <a:t>11</a:t>
            </a:fld>
            <a:endParaRPr lang="en-US" dirty="0"/>
          </a:p>
        </p:txBody>
      </p:sp>
      <p:pic>
        <p:nvPicPr>
          <p:cNvPr id="2050" name="Picture 2" descr="C:\Users\dragoslav\Documents\content_repo.png"/>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1519423" y="3140968"/>
            <a:ext cx="5928311" cy="3096344"/>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420634731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smtClean="0"/>
              <a:t>Content Harvest</a:t>
            </a:r>
            <a:endParaRPr lang="en-US" dirty="0"/>
          </a:p>
        </p:txBody>
      </p:sp>
      <p:sp>
        <p:nvSpPr>
          <p:cNvPr id="4" name="Slide Number Placeholder 3"/>
          <p:cNvSpPr>
            <a:spLocks noGrp="1"/>
          </p:cNvSpPr>
          <p:nvPr>
            <p:ph type="sldNum" sz="quarter" idx="4"/>
          </p:nvPr>
        </p:nvSpPr>
        <p:spPr/>
        <p:txBody>
          <a:bodyPr/>
          <a:lstStyle/>
          <a:p>
            <a:fld id="{6FF59741-7650-A046-95B5-8D31235C520E}" type="slidenum">
              <a:rPr lang="en-US" smtClean="0"/>
              <a:pPr/>
              <a:t>12</a:t>
            </a:fld>
            <a:endParaRPr lang="en-US" dirty="0"/>
          </a:p>
        </p:txBody>
      </p:sp>
      <p:sp>
        <p:nvSpPr>
          <p:cNvPr id="29" name="Rounded Rectangle 73"/>
          <p:cNvSpPr>
            <a:spLocks noChangeArrowheads="1"/>
          </p:cNvSpPr>
          <p:nvPr/>
        </p:nvSpPr>
        <p:spPr bwMode="auto">
          <a:xfrm>
            <a:off x="5991835" y="3285684"/>
            <a:ext cx="2426181" cy="956732"/>
          </a:xfrm>
          <a:custGeom>
            <a:avLst/>
            <a:gdLst>
              <a:gd name="connsiteX0" fmla="*/ 0 w 2324581"/>
              <a:gd name="connsiteY0" fmla="*/ 0 h 918632"/>
              <a:gd name="connsiteX1" fmla="*/ 2324581 w 2324581"/>
              <a:gd name="connsiteY1" fmla="*/ 0 h 918632"/>
              <a:gd name="connsiteX2" fmla="*/ 2324581 w 2324581"/>
              <a:gd name="connsiteY2" fmla="*/ 918632 h 918632"/>
              <a:gd name="connsiteX3" fmla="*/ 0 w 2324581"/>
              <a:gd name="connsiteY3" fmla="*/ 918632 h 918632"/>
              <a:gd name="connsiteX4" fmla="*/ 0 w 2324581"/>
              <a:gd name="connsiteY4" fmla="*/ 0 h 918632"/>
              <a:gd name="connsiteX0" fmla="*/ 0 w 2426181"/>
              <a:gd name="connsiteY0" fmla="*/ 38100 h 956732"/>
              <a:gd name="connsiteX1" fmla="*/ 2426181 w 2426181"/>
              <a:gd name="connsiteY1" fmla="*/ 0 h 956732"/>
              <a:gd name="connsiteX2" fmla="*/ 2324581 w 2426181"/>
              <a:gd name="connsiteY2" fmla="*/ 956732 h 956732"/>
              <a:gd name="connsiteX3" fmla="*/ 0 w 2426181"/>
              <a:gd name="connsiteY3" fmla="*/ 956732 h 956732"/>
              <a:gd name="connsiteX4" fmla="*/ 0 w 2426181"/>
              <a:gd name="connsiteY4" fmla="*/ 38100 h 9567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6181" h="956732">
                <a:moveTo>
                  <a:pt x="0" y="38100"/>
                </a:moveTo>
                <a:lnTo>
                  <a:pt x="2426181" y="0"/>
                </a:lnTo>
                <a:lnTo>
                  <a:pt x="2324581" y="956732"/>
                </a:lnTo>
                <a:lnTo>
                  <a:pt x="0" y="956732"/>
                </a:lnTo>
                <a:lnTo>
                  <a:pt x="0" y="38100"/>
                </a:lnTo>
                <a:close/>
              </a:path>
            </a:pathLst>
          </a:custGeom>
          <a:solidFill>
            <a:schemeClr val="tx2">
              <a:lumMod val="25000"/>
              <a:lumOff val="75000"/>
            </a:schemeClr>
          </a:solidFill>
          <a:ln w="9525">
            <a:noFill/>
            <a:prstDash val="dash"/>
            <a:miter lim="800000"/>
            <a:headEnd/>
            <a:tailEnd/>
          </a:ln>
          <a:effectLst/>
          <a:scene3d>
            <a:camera prst="orthographicFront">
              <a:rot lat="0" lon="0" rev="0"/>
            </a:camera>
            <a:lightRig rig="brightRoom" dir="t">
              <a:rot lat="0" lon="0" rev="600000"/>
            </a:lightRig>
          </a:scene3d>
          <a:sp3d prstMaterial="metal">
            <a:bevelT w="0" h="57150" prst="angle"/>
          </a:sp3d>
        </p:spPr>
        <p:txBody>
          <a:bodyPr wrap="none" anchor="ctr" anchorCtr="1"/>
          <a:lstStyle/>
          <a:p>
            <a:pPr algn="ctr" defTabSz="449263" fontAlgn="base">
              <a:spcBef>
                <a:spcPct val="0"/>
              </a:spcBef>
              <a:spcAft>
                <a:spcPct val="0"/>
              </a:spcAft>
              <a:buClr>
                <a:srgbClr val="000000"/>
              </a:buClr>
              <a:buSzPct val="100000"/>
              <a:buFont typeface="Times New Roman" pitchFamily="18" charset="0"/>
              <a:buNone/>
            </a:pPr>
            <a:r>
              <a:rPr lang="en-US" sz="2000" kern="0" dirty="0">
                <a:solidFill>
                  <a:srgbClr val="000000">
                    <a:lumMod val="75000"/>
                    <a:lumOff val="25000"/>
                  </a:srgbClr>
                </a:solidFill>
                <a:latin typeface="Roboto Light" pitchFamily="2" charset="0"/>
                <a:ea typeface="Roboto Light" pitchFamily="2" charset="0"/>
                <a:cs typeface="Lucida Sans Unicode" pitchFamily="34" charset="0"/>
              </a:rPr>
              <a:t>RSS Feeds</a:t>
            </a:r>
          </a:p>
        </p:txBody>
      </p:sp>
      <p:sp>
        <p:nvSpPr>
          <p:cNvPr id="30" name="Rounded Rectangle 73"/>
          <p:cNvSpPr>
            <a:spLocks noChangeArrowheads="1"/>
          </p:cNvSpPr>
          <p:nvPr/>
        </p:nvSpPr>
        <p:spPr bwMode="auto">
          <a:xfrm>
            <a:off x="882787" y="1905881"/>
            <a:ext cx="1776991" cy="3539343"/>
          </a:xfrm>
          <a:custGeom>
            <a:avLst/>
            <a:gdLst>
              <a:gd name="connsiteX0" fmla="*/ 0 w 1675391"/>
              <a:gd name="connsiteY0" fmla="*/ 0 h 3242693"/>
              <a:gd name="connsiteX1" fmla="*/ 1675391 w 1675391"/>
              <a:gd name="connsiteY1" fmla="*/ 0 h 3242693"/>
              <a:gd name="connsiteX2" fmla="*/ 1675391 w 1675391"/>
              <a:gd name="connsiteY2" fmla="*/ 3242693 h 3242693"/>
              <a:gd name="connsiteX3" fmla="*/ 0 w 1675391"/>
              <a:gd name="connsiteY3" fmla="*/ 3242693 h 3242693"/>
              <a:gd name="connsiteX4" fmla="*/ 0 w 1675391"/>
              <a:gd name="connsiteY4" fmla="*/ 0 h 3242693"/>
              <a:gd name="connsiteX0" fmla="*/ 0 w 1776991"/>
              <a:gd name="connsiteY0" fmla="*/ 63500 h 3306193"/>
              <a:gd name="connsiteX1" fmla="*/ 1776991 w 1776991"/>
              <a:gd name="connsiteY1" fmla="*/ 0 h 3306193"/>
              <a:gd name="connsiteX2" fmla="*/ 1675391 w 1776991"/>
              <a:gd name="connsiteY2" fmla="*/ 3306193 h 3306193"/>
              <a:gd name="connsiteX3" fmla="*/ 0 w 1776991"/>
              <a:gd name="connsiteY3" fmla="*/ 3306193 h 3306193"/>
              <a:gd name="connsiteX4" fmla="*/ 0 w 1776991"/>
              <a:gd name="connsiteY4" fmla="*/ 63500 h 33061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6991" h="3306193">
                <a:moveTo>
                  <a:pt x="0" y="63500"/>
                </a:moveTo>
                <a:lnTo>
                  <a:pt x="1776991" y="0"/>
                </a:lnTo>
                <a:lnTo>
                  <a:pt x="1675391" y="3306193"/>
                </a:lnTo>
                <a:lnTo>
                  <a:pt x="0" y="3306193"/>
                </a:lnTo>
                <a:lnTo>
                  <a:pt x="0" y="63500"/>
                </a:lnTo>
                <a:close/>
              </a:path>
            </a:pathLst>
          </a:custGeom>
          <a:solidFill>
            <a:schemeClr val="tx2">
              <a:lumMod val="25000"/>
              <a:lumOff val="75000"/>
            </a:schemeClr>
          </a:solidFill>
          <a:ln w="9525">
            <a:noFill/>
            <a:prstDash val="dash"/>
            <a:miter lim="800000"/>
            <a:headEnd/>
            <a:tailEnd/>
          </a:ln>
          <a:effectLst/>
          <a:scene3d>
            <a:camera prst="orthographicFront">
              <a:rot lat="0" lon="0" rev="0"/>
            </a:camera>
            <a:lightRig rig="brightRoom" dir="t">
              <a:rot lat="0" lon="0" rev="600000"/>
            </a:lightRig>
          </a:scene3d>
          <a:sp3d prstMaterial="metal">
            <a:bevelT w="0" h="57150" prst="angle"/>
          </a:sp3d>
        </p:spPr>
        <p:txBody>
          <a:bodyPr wrap="none" anchor="ctr" anchorCtr="1"/>
          <a:lstStyle/>
          <a:p>
            <a:pPr marL="0" marR="0" lvl="0" indent="0" algn="ctr" defTabSz="449263" eaLnBrk="1" fontAlgn="base" latinLnBrk="0" hangingPunct="1">
              <a:lnSpc>
                <a:spcPct val="100000"/>
              </a:lnSpc>
              <a:spcBef>
                <a:spcPct val="0"/>
              </a:spcBef>
              <a:spcAft>
                <a:spcPct val="0"/>
              </a:spcAft>
              <a:buClr>
                <a:srgbClr val="000000"/>
              </a:buClr>
              <a:buSzPct val="100000"/>
              <a:buFont typeface="Times New Roman" pitchFamily="18" charset="0"/>
              <a:buNone/>
              <a:tabLst/>
              <a:defRPr/>
            </a:pPr>
            <a:r>
              <a:rPr kumimoji="0" lang="en-US" sz="2000" b="0" i="0" u="none" strike="noStrike" kern="0" cap="none" spc="0" normalizeH="0" baseline="0" noProof="0" dirty="0">
                <a:ln>
                  <a:noFill/>
                </a:ln>
                <a:solidFill>
                  <a:srgbClr val="000000">
                    <a:lumMod val="75000"/>
                    <a:lumOff val="25000"/>
                  </a:srgbClr>
                </a:solidFill>
                <a:effectLst/>
                <a:uLnTx/>
                <a:uFillTx/>
                <a:latin typeface="Roboto Light" pitchFamily="2" charset="0"/>
                <a:ea typeface="Roboto Light" pitchFamily="2" charset="0"/>
                <a:cs typeface="Lucida Sans Unicode" pitchFamily="34" charset="0"/>
              </a:rPr>
              <a:t>Content </a:t>
            </a:r>
            <a:endParaRPr kumimoji="0" lang="en-US" sz="2000" b="0" i="0" u="none" strike="noStrike" kern="0" cap="none" spc="0" normalizeH="0" baseline="0" noProof="0" dirty="0" smtClean="0">
              <a:ln>
                <a:noFill/>
              </a:ln>
              <a:solidFill>
                <a:srgbClr val="000000">
                  <a:lumMod val="75000"/>
                  <a:lumOff val="25000"/>
                </a:srgbClr>
              </a:solidFill>
              <a:effectLst/>
              <a:uLnTx/>
              <a:uFillTx/>
              <a:latin typeface="Roboto Light" pitchFamily="2" charset="0"/>
              <a:ea typeface="Roboto Light" pitchFamily="2" charset="0"/>
              <a:cs typeface="Lucida Sans Unicode" pitchFamily="34" charset="0"/>
            </a:endParaRPr>
          </a:p>
          <a:p>
            <a:pPr marL="0" marR="0" lvl="0" indent="0" algn="ctr" defTabSz="449263" eaLnBrk="1" fontAlgn="base" latinLnBrk="0" hangingPunct="1">
              <a:lnSpc>
                <a:spcPct val="100000"/>
              </a:lnSpc>
              <a:spcBef>
                <a:spcPct val="0"/>
              </a:spcBef>
              <a:spcAft>
                <a:spcPct val="0"/>
              </a:spcAft>
              <a:buClr>
                <a:srgbClr val="000000"/>
              </a:buClr>
              <a:buSzPct val="100000"/>
              <a:buFont typeface="Times New Roman" pitchFamily="18" charset="0"/>
              <a:buNone/>
              <a:tabLst/>
              <a:defRPr/>
            </a:pPr>
            <a:r>
              <a:rPr kumimoji="0" lang="en-US" sz="2000" b="0" i="0" u="none" strike="noStrike" kern="0" cap="none" spc="0" normalizeH="0" baseline="0" noProof="0" dirty="0" smtClean="0">
                <a:ln>
                  <a:noFill/>
                </a:ln>
                <a:solidFill>
                  <a:srgbClr val="000000">
                    <a:lumMod val="75000"/>
                    <a:lumOff val="25000"/>
                  </a:srgbClr>
                </a:solidFill>
                <a:effectLst/>
                <a:uLnTx/>
                <a:uFillTx/>
                <a:latin typeface="Roboto Light" pitchFamily="2" charset="0"/>
                <a:ea typeface="Roboto Light" pitchFamily="2" charset="0"/>
                <a:cs typeface="Lucida Sans Unicode" pitchFamily="34" charset="0"/>
              </a:rPr>
              <a:t>Services</a:t>
            </a:r>
            <a:endParaRPr kumimoji="0" lang="en-US" sz="2000" b="0" i="0" u="none" strike="noStrike" kern="0" cap="none" spc="0" normalizeH="0" baseline="0" noProof="0" dirty="0">
              <a:ln>
                <a:noFill/>
              </a:ln>
              <a:solidFill>
                <a:srgbClr val="000000">
                  <a:lumMod val="75000"/>
                  <a:lumOff val="25000"/>
                </a:srgbClr>
              </a:solidFill>
              <a:effectLst/>
              <a:uLnTx/>
              <a:uFillTx/>
              <a:latin typeface="Roboto Light" pitchFamily="2" charset="0"/>
              <a:ea typeface="Roboto Light" pitchFamily="2" charset="0"/>
              <a:cs typeface="Lucida Sans Unicode" pitchFamily="34" charset="0"/>
            </a:endParaRPr>
          </a:p>
        </p:txBody>
      </p:sp>
      <p:sp>
        <p:nvSpPr>
          <p:cNvPr id="31" name="Rounded Rectangle 73"/>
          <p:cNvSpPr>
            <a:spLocks noChangeArrowheads="1"/>
          </p:cNvSpPr>
          <p:nvPr/>
        </p:nvSpPr>
        <p:spPr bwMode="auto">
          <a:xfrm>
            <a:off x="5991835" y="1918539"/>
            <a:ext cx="2438881" cy="969432"/>
          </a:xfrm>
          <a:custGeom>
            <a:avLst/>
            <a:gdLst>
              <a:gd name="connsiteX0" fmla="*/ 0 w 2324581"/>
              <a:gd name="connsiteY0" fmla="*/ 0 h 918632"/>
              <a:gd name="connsiteX1" fmla="*/ 2324581 w 2324581"/>
              <a:gd name="connsiteY1" fmla="*/ 0 h 918632"/>
              <a:gd name="connsiteX2" fmla="*/ 2324581 w 2324581"/>
              <a:gd name="connsiteY2" fmla="*/ 918632 h 918632"/>
              <a:gd name="connsiteX3" fmla="*/ 0 w 2324581"/>
              <a:gd name="connsiteY3" fmla="*/ 918632 h 918632"/>
              <a:gd name="connsiteX4" fmla="*/ 0 w 2324581"/>
              <a:gd name="connsiteY4" fmla="*/ 0 h 918632"/>
              <a:gd name="connsiteX0" fmla="*/ 0 w 2438881"/>
              <a:gd name="connsiteY0" fmla="*/ 50800 h 969432"/>
              <a:gd name="connsiteX1" fmla="*/ 2438881 w 2438881"/>
              <a:gd name="connsiteY1" fmla="*/ 0 h 969432"/>
              <a:gd name="connsiteX2" fmla="*/ 2324581 w 2438881"/>
              <a:gd name="connsiteY2" fmla="*/ 969432 h 969432"/>
              <a:gd name="connsiteX3" fmla="*/ 0 w 2438881"/>
              <a:gd name="connsiteY3" fmla="*/ 969432 h 969432"/>
              <a:gd name="connsiteX4" fmla="*/ 0 w 2438881"/>
              <a:gd name="connsiteY4" fmla="*/ 50800 h 969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8881" h="969432">
                <a:moveTo>
                  <a:pt x="0" y="50800"/>
                </a:moveTo>
                <a:lnTo>
                  <a:pt x="2438881" y="0"/>
                </a:lnTo>
                <a:lnTo>
                  <a:pt x="2324581" y="969432"/>
                </a:lnTo>
                <a:lnTo>
                  <a:pt x="0" y="969432"/>
                </a:lnTo>
                <a:lnTo>
                  <a:pt x="0" y="50800"/>
                </a:lnTo>
                <a:close/>
              </a:path>
            </a:pathLst>
          </a:custGeom>
          <a:solidFill>
            <a:schemeClr val="tx2">
              <a:lumMod val="25000"/>
              <a:lumOff val="75000"/>
            </a:schemeClr>
          </a:solidFill>
          <a:ln w="9525">
            <a:noFill/>
            <a:prstDash val="dash"/>
            <a:miter lim="800000"/>
            <a:headEnd/>
            <a:tailEnd/>
          </a:ln>
          <a:effectLst/>
          <a:scene3d>
            <a:camera prst="orthographicFront">
              <a:rot lat="0" lon="0" rev="0"/>
            </a:camera>
            <a:lightRig rig="brightRoom" dir="t">
              <a:rot lat="0" lon="0" rev="600000"/>
            </a:lightRig>
          </a:scene3d>
          <a:sp3d prstMaterial="metal">
            <a:bevelT w="0" h="57150" prst="angle"/>
          </a:sp3d>
        </p:spPr>
        <p:txBody>
          <a:bodyPr wrap="none" anchor="ctr" anchorCtr="1"/>
          <a:lstStyle/>
          <a:p>
            <a:pPr algn="ctr" defTabSz="449263" fontAlgn="base">
              <a:spcBef>
                <a:spcPct val="0"/>
              </a:spcBef>
              <a:spcAft>
                <a:spcPct val="0"/>
              </a:spcAft>
              <a:buClr>
                <a:srgbClr val="000000"/>
              </a:buClr>
              <a:buSzPct val="100000"/>
              <a:buFont typeface="Times New Roman" pitchFamily="18" charset="0"/>
              <a:buNone/>
            </a:pPr>
            <a:r>
              <a:rPr lang="en-US" sz="2000" kern="0" dirty="0">
                <a:solidFill>
                  <a:srgbClr val="000000">
                    <a:lumMod val="75000"/>
                    <a:lumOff val="25000"/>
                  </a:srgbClr>
                </a:solidFill>
                <a:latin typeface="Roboto Light" pitchFamily="2" charset="0"/>
                <a:ea typeface="Roboto Light" pitchFamily="2" charset="0"/>
                <a:cs typeface="Lucida Sans Unicode" pitchFamily="34" charset="0"/>
              </a:rPr>
              <a:t>CMS </a:t>
            </a:r>
          </a:p>
          <a:p>
            <a:pPr algn="ctr" defTabSz="449263" fontAlgn="base">
              <a:spcBef>
                <a:spcPct val="0"/>
              </a:spcBef>
              <a:spcAft>
                <a:spcPct val="0"/>
              </a:spcAft>
              <a:buClr>
                <a:srgbClr val="000000"/>
              </a:buClr>
              <a:buSzPct val="100000"/>
              <a:buFont typeface="Times New Roman" pitchFamily="18" charset="0"/>
              <a:buNone/>
            </a:pPr>
            <a:r>
              <a:rPr lang="en-US" sz="2000" kern="0" dirty="0">
                <a:solidFill>
                  <a:srgbClr val="000000">
                    <a:lumMod val="75000"/>
                    <a:lumOff val="25000"/>
                  </a:srgbClr>
                </a:solidFill>
                <a:latin typeface="Roboto Light" pitchFamily="2" charset="0"/>
                <a:ea typeface="Roboto Light" pitchFamily="2" charset="0"/>
                <a:cs typeface="Lucida Sans Unicode" pitchFamily="34" charset="0"/>
              </a:rPr>
              <a:t>(CMIS compatible)</a:t>
            </a:r>
          </a:p>
        </p:txBody>
      </p:sp>
      <p:sp>
        <p:nvSpPr>
          <p:cNvPr id="32" name="Wolk 2"/>
          <p:cNvSpPr/>
          <p:nvPr/>
        </p:nvSpPr>
        <p:spPr bwMode="auto">
          <a:xfrm>
            <a:off x="5991835" y="4509120"/>
            <a:ext cx="2216156" cy="1080120"/>
          </a:xfrm>
          <a:prstGeom prst="cloud">
            <a:avLst/>
          </a:prstGeom>
          <a:solidFill>
            <a:srgbClr val="FFFFFF"/>
          </a:solidFill>
          <a:ln w="25400" cap="flat" cmpd="sng" algn="ctr">
            <a:solidFill>
              <a:srgbClr val="000000">
                <a:lumMod val="95000"/>
                <a:lumOff val="5000"/>
              </a:srgbClr>
            </a:solidFill>
            <a:prstDash val="solid"/>
            <a:headEnd type="none" w="med" len="med"/>
            <a:tailEnd type="none" w="med" len="med"/>
          </a:ln>
          <a:effectLst/>
          <a:scene3d>
            <a:camera prst="orthographicFront"/>
            <a:lightRig rig="threePt" dir="t"/>
          </a:scene3d>
          <a:sp3d>
            <a:bevelT w="0"/>
          </a:sp3d>
          <a:extLst/>
        </p:spPr>
        <p:txBody>
          <a:bodyPr anchor="ctr" anchorCtr="0"/>
          <a:lstStyle/>
          <a:p>
            <a:pPr marL="0" marR="0" lvl="0" indent="0" algn="ctr" defTabSz="449263" eaLnBrk="1" fontAlgn="base" latinLnBrk="0" hangingPunct="1">
              <a:lnSpc>
                <a:spcPct val="80000"/>
              </a:lnSpc>
              <a:spcBef>
                <a:spcPct val="0"/>
              </a:spcBef>
              <a:spcAft>
                <a:spcPct val="0"/>
              </a:spcAft>
              <a:buClr>
                <a:srgbClr val="000000"/>
              </a:buClr>
              <a:buSzPct val="100000"/>
              <a:buFont typeface="Times New Roman" pitchFamily="18" charset="0"/>
              <a:buNone/>
              <a:tabLst/>
              <a:defRPr/>
            </a:pPr>
            <a:r>
              <a:rPr kumimoji="0" lang="nl-NL" sz="2000" b="0" i="0" u="none" strike="noStrike" kern="0" cap="none" spc="0" normalizeH="0" baseline="0" noProof="0" dirty="0">
                <a:ln>
                  <a:noFill/>
                </a:ln>
                <a:solidFill>
                  <a:srgbClr val="000000">
                    <a:lumMod val="95000"/>
                    <a:lumOff val="5000"/>
                  </a:srgbClr>
                </a:solidFill>
                <a:effectLst/>
                <a:uLnTx/>
                <a:uFillTx/>
                <a:latin typeface="Roboto Light" pitchFamily="2" charset="0"/>
                <a:ea typeface="Roboto Light" pitchFamily="2" charset="0"/>
                <a:cs typeface="Arial"/>
              </a:rPr>
              <a:t>Cloud Service</a:t>
            </a:r>
          </a:p>
        </p:txBody>
      </p:sp>
      <p:cxnSp>
        <p:nvCxnSpPr>
          <p:cNvPr id="33" name="Rechte verbindingslijn met pijl 17"/>
          <p:cNvCxnSpPr>
            <a:cxnSpLocks noChangeShapeType="1"/>
          </p:cNvCxnSpPr>
          <p:nvPr/>
        </p:nvCxnSpPr>
        <p:spPr bwMode="auto">
          <a:xfrm>
            <a:off x="2790296" y="5006277"/>
            <a:ext cx="2810705" cy="27404"/>
          </a:xfrm>
          <a:prstGeom prst="straightConnector1">
            <a:avLst/>
          </a:prstGeom>
          <a:noFill/>
          <a:ln w="28575">
            <a:solidFill>
              <a:srgbClr val="0D0D0D"/>
            </a:solidFill>
            <a:round/>
            <a:headEnd type="arrow" w="med" len="med"/>
            <a:tailEnd type="non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34" name="Rechte verbindingslijn met pijl 20"/>
          <p:cNvCxnSpPr>
            <a:cxnSpLocks noChangeShapeType="1"/>
          </p:cNvCxnSpPr>
          <p:nvPr/>
        </p:nvCxnSpPr>
        <p:spPr bwMode="auto">
          <a:xfrm>
            <a:off x="2790296" y="3775334"/>
            <a:ext cx="2810705" cy="26212"/>
          </a:xfrm>
          <a:prstGeom prst="straightConnector1">
            <a:avLst/>
          </a:prstGeom>
          <a:noFill/>
          <a:ln w="28575">
            <a:solidFill>
              <a:srgbClr val="0D0D0D"/>
            </a:solidFill>
            <a:round/>
            <a:headEnd type="arrow" w="med" len="med"/>
            <a:tailEnd type="non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35" name="Rechte verbindingslijn met pijl 21"/>
          <p:cNvCxnSpPr>
            <a:cxnSpLocks noChangeShapeType="1"/>
          </p:cNvCxnSpPr>
          <p:nvPr/>
        </p:nvCxnSpPr>
        <p:spPr bwMode="auto">
          <a:xfrm>
            <a:off x="2790296" y="2420888"/>
            <a:ext cx="2810705" cy="27405"/>
          </a:xfrm>
          <a:prstGeom prst="straightConnector1">
            <a:avLst/>
          </a:prstGeom>
          <a:noFill/>
          <a:ln w="28575">
            <a:solidFill>
              <a:srgbClr val="0D0D0D"/>
            </a:solidFill>
            <a:round/>
            <a:headEnd type="arrow" w="med" len="med"/>
            <a:tailEnd type="non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Tree>
    <p:extLst>
      <p:ext uri="{BB962C8B-B14F-4D97-AF65-F5344CB8AC3E}">
        <p14:creationId xmlns:p14="http://schemas.microsoft.com/office/powerpoint/2010/main" xmlns="" val="763865686"/>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smtClean="0"/>
              <a:t>Content Services - Architecture</a:t>
            </a:r>
            <a:endParaRPr lang="en-US" dirty="0"/>
          </a:p>
        </p:txBody>
      </p:sp>
      <p:sp>
        <p:nvSpPr>
          <p:cNvPr id="4" name="Slide Number Placeholder 3"/>
          <p:cNvSpPr>
            <a:spLocks noGrp="1"/>
          </p:cNvSpPr>
          <p:nvPr>
            <p:ph type="sldNum" sz="quarter" idx="4"/>
          </p:nvPr>
        </p:nvSpPr>
        <p:spPr/>
        <p:txBody>
          <a:bodyPr/>
          <a:lstStyle/>
          <a:p>
            <a:fld id="{6FF59741-7650-A046-95B5-8D31235C520E}" type="slidenum">
              <a:rPr lang="en-US" smtClean="0"/>
              <a:pPr/>
              <a:t>13</a:t>
            </a:fld>
            <a:endParaRPr lang="en-US" dirty="0"/>
          </a:p>
        </p:txBody>
      </p:sp>
      <p:sp>
        <p:nvSpPr>
          <p:cNvPr id="27" name="Rectangle 5"/>
          <p:cNvSpPr/>
          <p:nvPr/>
        </p:nvSpPr>
        <p:spPr bwMode="auto">
          <a:xfrm>
            <a:off x="873457" y="1378152"/>
            <a:ext cx="3798040" cy="4139080"/>
          </a:xfrm>
          <a:custGeom>
            <a:avLst/>
            <a:gdLst>
              <a:gd name="connsiteX0" fmla="*/ 0 w 3613474"/>
              <a:gd name="connsiteY0" fmla="*/ 0 h 3667251"/>
              <a:gd name="connsiteX1" fmla="*/ 3613474 w 3613474"/>
              <a:gd name="connsiteY1" fmla="*/ 0 h 3667251"/>
              <a:gd name="connsiteX2" fmla="*/ 3613474 w 3613474"/>
              <a:gd name="connsiteY2" fmla="*/ 3667251 h 3667251"/>
              <a:gd name="connsiteX3" fmla="*/ 0 w 3613474"/>
              <a:gd name="connsiteY3" fmla="*/ 3667251 h 3667251"/>
              <a:gd name="connsiteX4" fmla="*/ 0 w 3613474"/>
              <a:gd name="connsiteY4" fmla="*/ 0 h 3667251"/>
              <a:gd name="connsiteX0" fmla="*/ 0 w 3702374"/>
              <a:gd name="connsiteY0" fmla="*/ 88900 h 3756151"/>
              <a:gd name="connsiteX1" fmla="*/ 3702374 w 3702374"/>
              <a:gd name="connsiteY1" fmla="*/ 0 h 3756151"/>
              <a:gd name="connsiteX2" fmla="*/ 3613474 w 3702374"/>
              <a:gd name="connsiteY2" fmla="*/ 3756151 h 3756151"/>
              <a:gd name="connsiteX3" fmla="*/ 0 w 3702374"/>
              <a:gd name="connsiteY3" fmla="*/ 3756151 h 3756151"/>
              <a:gd name="connsiteX4" fmla="*/ 0 w 3702374"/>
              <a:gd name="connsiteY4" fmla="*/ 88900 h 37561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02374" h="3756151">
                <a:moveTo>
                  <a:pt x="0" y="88900"/>
                </a:moveTo>
                <a:lnTo>
                  <a:pt x="3702374" y="0"/>
                </a:lnTo>
                <a:lnTo>
                  <a:pt x="3613474" y="3756151"/>
                </a:lnTo>
                <a:lnTo>
                  <a:pt x="0" y="3756151"/>
                </a:lnTo>
                <a:lnTo>
                  <a:pt x="0" y="88900"/>
                </a:lnTo>
                <a:close/>
              </a:path>
            </a:pathLst>
          </a:custGeom>
          <a:solidFill>
            <a:schemeClr val="tx2">
              <a:lumMod val="50000"/>
              <a:lumOff val="50000"/>
            </a:schemeClr>
          </a:solidFill>
          <a:ln w="3175" cap="flat" cmpd="sng" algn="ctr">
            <a:noFill/>
            <a:prstDash val="solid"/>
            <a:round/>
            <a:headEnd type="none" w="med" len="med"/>
            <a:tailEnd type="none" w="med" len="med"/>
          </a:ln>
          <a:effectLst/>
        </p:spPr>
        <p:txBody>
          <a:bodyPr vert="horz" wrap="none" lIns="0" tIns="108000" rIns="0" bIns="0" numCol="1" rtlCol="0" anchor="t" anchorCtr="0" compatLnSpc="1">
            <a:prstTxWarp prst="textNoShape">
              <a:avLst/>
            </a:prstTxWarp>
          </a:bodyPr>
          <a:lstStyle/>
          <a:p>
            <a:pPr algn="ctr"/>
            <a:r>
              <a:rPr lang="en-US" sz="2000" dirty="0" smtClean="0">
                <a:solidFill>
                  <a:schemeClr val="bg1"/>
                </a:solidFill>
                <a:latin typeface="Roboto Light" panose="02000000000000000000" pitchFamily="2" charset="0"/>
                <a:ea typeface="Roboto Light" panose="02000000000000000000" pitchFamily="2" charset="0"/>
              </a:rPr>
              <a:t>Server</a:t>
            </a:r>
            <a:endParaRPr lang="en-US" sz="2000" dirty="0">
              <a:solidFill>
                <a:schemeClr val="bg1"/>
              </a:solidFill>
              <a:latin typeface="Roboto Light" panose="02000000000000000000" pitchFamily="2" charset="0"/>
              <a:ea typeface="Roboto Light" panose="02000000000000000000" pitchFamily="2" charset="0"/>
            </a:endParaRPr>
          </a:p>
        </p:txBody>
      </p:sp>
      <p:sp>
        <p:nvSpPr>
          <p:cNvPr id="32" name="Rectangle 7"/>
          <p:cNvSpPr/>
          <p:nvPr/>
        </p:nvSpPr>
        <p:spPr bwMode="auto">
          <a:xfrm>
            <a:off x="1079060" y="1895134"/>
            <a:ext cx="3279294" cy="3262058"/>
          </a:xfrm>
          <a:custGeom>
            <a:avLst/>
            <a:gdLst>
              <a:gd name="connsiteX0" fmla="*/ 0 w 3241193"/>
              <a:gd name="connsiteY0" fmla="*/ 0 h 2690802"/>
              <a:gd name="connsiteX1" fmla="*/ 3241193 w 3241193"/>
              <a:gd name="connsiteY1" fmla="*/ 0 h 2690802"/>
              <a:gd name="connsiteX2" fmla="*/ 3241193 w 3241193"/>
              <a:gd name="connsiteY2" fmla="*/ 2690802 h 2690802"/>
              <a:gd name="connsiteX3" fmla="*/ 0 w 3241193"/>
              <a:gd name="connsiteY3" fmla="*/ 2690802 h 2690802"/>
              <a:gd name="connsiteX4" fmla="*/ 0 w 3241193"/>
              <a:gd name="connsiteY4" fmla="*/ 0 h 2690802"/>
              <a:gd name="connsiteX0" fmla="*/ 0 w 3279293"/>
              <a:gd name="connsiteY0" fmla="*/ 0 h 2792402"/>
              <a:gd name="connsiteX1" fmla="*/ 3241193 w 3279293"/>
              <a:gd name="connsiteY1" fmla="*/ 0 h 2792402"/>
              <a:gd name="connsiteX2" fmla="*/ 3279293 w 3279293"/>
              <a:gd name="connsiteY2" fmla="*/ 2792402 h 2792402"/>
              <a:gd name="connsiteX3" fmla="*/ 0 w 3279293"/>
              <a:gd name="connsiteY3" fmla="*/ 2690802 h 2792402"/>
              <a:gd name="connsiteX4" fmla="*/ 0 w 3279293"/>
              <a:gd name="connsiteY4" fmla="*/ 0 h 2792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79293" h="2792402">
                <a:moveTo>
                  <a:pt x="0" y="0"/>
                </a:moveTo>
                <a:lnTo>
                  <a:pt x="3241193" y="0"/>
                </a:lnTo>
                <a:lnTo>
                  <a:pt x="3279293" y="2792402"/>
                </a:lnTo>
                <a:lnTo>
                  <a:pt x="0" y="2690802"/>
                </a:lnTo>
                <a:lnTo>
                  <a:pt x="0" y="0"/>
                </a:lnTo>
                <a:close/>
              </a:path>
            </a:pathLst>
          </a:custGeom>
          <a:solidFill>
            <a:schemeClr val="tx2">
              <a:lumMod val="25000"/>
              <a:lumOff val="75000"/>
            </a:schemeClr>
          </a:solidFill>
          <a:ln w="3175" cap="flat" cmpd="sng" algn="ctr">
            <a:noFill/>
            <a:prstDash val="solid"/>
            <a:round/>
            <a:headEnd type="none" w="med" len="med"/>
            <a:tailEnd type="none" w="med" len="med"/>
          </a:ln>
          <a:effectLst/>
        </p:spPr>
        <p:txBody>
          <a:bodyPr vert="horz" wrap="none" lIns="0" tIns="108000" rIns="0" bIns="0" numCol="1" rtlCol="0" anchor="t" anchorCtr="0" compatLnSpc="1">
            <a:prstTxWarp prst="textNoShape">
              <a:avLst/>
            </a:prstTxWarp>
          </a:bodyPr>
          <a:lstStyle/>
          <a:p>
            <a:pPr algn="ctr"/>
            <a:r>
              <a:rPr lang="en-US" sz="1600" dirty="0" err="1" smtClean="0">
                <a:latin typeface="Roboto Light" panose="02000000000000000000" pitchFamily="2" charset="0"/>
                <a:ea typeface="Roboto Light" panose="02000000000000000000" pitchFamily="2" charset="0"/>
              </a:rPr>
              <a:t>Backbase</a:t>
            </a:r>
            <a:r>
              <a:rPr lang="en-US" sz="1600" dirty="0" smtClean="0">
                <a:latin typeface="Roboto Light" panose="02000000000000000000" pitchFamily="2" charset="0"/>
                <a:ea typeface="Roboto Light" panose="02000000000000000000" pitchFamily="2" charset="0"/>
              </a:rPr>
              <a:t> CXP Foundation</a:t>
            </a:r>
            <a:endParaRPr lang="en-US" sz="1600" dirty="0">
              <a:latin typeface="Roboto Light" panose="02000000000000000000" pitchFamily="2" charset="0"/>
              <a:ea typeface="Roboto Light" panose="02000000000000000000" pitchFamily="2" charset="0"/>
            </a:endParaRPr>
          </a:p>
        </p:txBody>
      </p:sp>
      <p:sp>
        <p:nvSpPr>
          <p:cNvPr id="36" name="Rectangle 8"/>
          <p:cNvSpPr/>
          <p:nvPr/>
        </p:nvSpPr>
        <p:spPr bwMode="auto">
          <a:xfrm>
            <a:off x="2329426" y="2468580"/>
            <a:ext cx="1813526" cy="2400580"/>
          </a:xfrm>
          <a:custGeom>
            <a:avLst/>
            <a:gdLst>
              <a:gd name="connsiteX0" fmla="*/ 0 w 1750026"/>
              <a:gd name="connsiteY0" fmla="*/ 0 h 2018101"/>
              <a:gd name="connsiteX1" fmla="*/ 1750026 w 1750026"/>
              <a:gd name="connsiteY1" fmla="*/ 0 h 2018101"/>
              <a:gd name="connsiteX2" fmla="*/ 1750026 w 1750026"/>
              <a:gd name="connsiteY2" fmla="*/ 2018101 h 2018101"/>
              <a:gd name="connsiteX3" fmla="*/ 0 w 1750026"/>
              <a:gd name="connsiteY3" fmla="*/ 2018101 h 2018101"/>
              <a:gd name="connsiteX4" fmla="*/ 0 w 1750026"/>
              <a:gd name="connsiteY4" fmla="*/ 0 h 2018101"/>
              <a:gd name="connsiteX0" fmla="*/ 0 w 1813526"/>
              <a:gd name="connsiteY0" fmla="*/ 0 h 2056201"/>
              <a:gd name="connsiteX1" fmla="*/ 1813526 w 1813526"/>
              <a:gd name="connsiteY1" fmla="*/ 38100 h 2056201"/>
              <a:gd name="connsiteX2" fmla="*/ 1813526 w 1813526"/>
              <a:gd name="connsiteY2" fmla="*/ 2056201 h 2056201"/>
              <a:gd name="connsiteX3" fmla="*/ 63500 w 1813526"/>
              <a:gd name="connsiteY3" fmla="*/ 2056201 h 2056201"/>
              <a:gd name="connsiteX4" fmla="*/ 0 w 1813526"/>
              <a:gd name="connsiteY4" fmla="*/ 0 h 20562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3526" h="2056201">
                <a:moveTo>
                  <a:pt x="0" y="0"/>
                </a:moveTo>
                <a:lnTo>
                  <a:pt x="1813526" y="38100"/>
                </a:lnTo>
                <a:lnTo>
                  <a:pt x="1813526" y="2056201"/>
                </a:lnTo>
                <a:lnTo>
                  <a:pt x="63500" y="2056201"/>
                </a:lnTo>
                <a:lnTo>
                  <a:pt x="0" y="0"/>
                </a:lnTo>
                <a:close/>
              </a:path>
            </a:pathLst>
          </a:custGeom>
          <a:solidFill>
            <a:schemeClr val="tx2">
              <a:lumMod val="10000"/>
              <a:lumOff val="90000"/>
            </a:schemeClr>
          </a:solidFill>
          <a:ln w="3175" cap="flat" cmpd="sng" algn="ctr">
            <a:noFill/>
            <a:prstDash val="solid"/>
            <a:round/>
            <a:headEnd type="none" w="med" len="med"/>
            <a:tailEnd type="none" w="med" len="med"/>
          </a:ln>
          <a:effectLst/>
        </p:spPr>
        <p:txBody>
          <a:bodyPr vert="horz" wrap="none" lIns="0" tIns="72000" rIns="0" bIns="0" numCol="1" rtlCol="0" anchor="t" anchorCtr="0" compatLnSpc="1">
            <a:prstTxWarp prst="textNoShape">
              <a:avLst/>
            </a:prstTxWarp>
          </a:bodyPr>
          <a:lstStyle/>
          <a:p>
            <a:pPr algn="ctr"/>
            <a:r>
              <a:rPr lang="en-US" sz="1600" dirty="0" smtClean="0">
                <a:latin typeface="Roboto Light" panose="02000000000000000000" pitchFamily="2" charset="0"/>
                <a:ea typeface="Roboto Light" panose="02000000000000000000" pitchFamily="2" charset="0"/>
              </a:rPr>
              <a:t>Content Services</a:t>
            </a:r>
            <a:endParaRPr lang="en-US" sz="1600" dirty="0">
              <a:latin typeface="Roboto Light" panose="02000000000000000000" pitchFamily="2" charset="0"/>
              <a:ea typeface="Roboto Light" panose="02000000000000000000" pitchFamily="2" charset="0"/>
            </a:endParaRPr>
          </a:p>
        </p:txBody>
      </p:sp>
      <p:sp>
        <p:nvSpPr>
          <p:cNvPr id="39" name="Can 38"/>
          <p:cNvSpPr/>
          <p:nvPr/>
        </p:nvSpPr>
        <p:spPr bwMode="auto">
          <a:xfrm>
            <a:off x="2516770" y="2865151"/>
            <a:ext cx="1502338" cy="1932001"/>
          </a:xfrm>
          <a:prstGeom prst="can">
            <a:avLst>
              <a:gd name="adj" fmla="val 15091"/>
            </a:avLst>
          </a:prstGeom>
          <a:solidFill>
            <a:schemeClr val="tx2">
              <a:lumMod val="50000"/>
              <a:lumOff val="50000"/>
            </a:schemeClr>
          </a:solidFill>
          <a:ln w="3175" cap="flat" cmpd="sng" algn="ctr">
            <a:no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algn="ctr"/>
            <a:r>
              <a:rPr lang="en-US" sz="1400" dirty="0">
                <a:solidFill>
                  <a:schemeClr val="bg1"/>
                </a:solidFill>
                <a:latin typeface="Roboto Light" panose="02000000000000000000" pitchFamily="2" charset="0"/>
                <a:ea typeface="Roboto Light" panose="02000000000000000000" pitchFamily="2" charset="0"/>
              </a:rPr>
              <a:t>R</a:t>
            </a:r>
            <a:r>
              <a:rPr lang="en-US" sz="1400" dirty="0" smtClean="0">
                <a:solidFill>
                  <a:schemeClr val="bg1"/>
                </a:solidFill>
                <a:latin typeface="Roboto Light" panose="02000000000000000000" pitchFamily="2" charset="0"/>
                <a:ea typeface="Roboto Light" panose="02000000000000000000" pitchFamily="2" charset="0"/>
              </a:rPr>
              <a:t>epositories</a:t>
            </a:r>
            <a:endParaRPr lang="en-US" sz="1400" dirty="0">
              <a:solidFill>
                <a:schemeClr val="bg1"/>
              </a:solidFill>
              <a:latin typeface="Roboto Light" panose="02000000000000000000" pitchFamily="2" charset="0"/>
              <a:ea typeface="Roboto Light" panose="02000000000000000000" pitchFamily="2" charset="0"/>
            </a:endParaRPr>
          </a:p>
        </p:txBody>
      </p:sp>
      <p:sp>
        <p:nvSpPr>
          <p:cNvPr id="42" name="Rectangle 41"/>
          <p:cNvSpPr/>
          <p:nvPr/>
        </p:nvSpPr>
        <p:spPr bwMode="auto">
          <a:xfrm>
            <a:off x="2690213" y="3390189"/>
            <a:ext cx="1155450" cy="254835"/>
          </a:xfrm>
          <a:prstGeom prst="rect">
            <a:avLst/>
          </a:prstGeom>
          <a:solidFill>
            <a:schemeClr val="tx2">
              <a:lumMod val="10000"/>
              <a:lumOff val="90000"/>
            </a:schemeClr>
          </a:solidFill>
          <a:ln w="12700" cap="flat" cmpd="sng" algn="ctr">
            <a:solidFill>
              <a:srgbClr val="9E9088"/>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r>
              <a:rPr lang="en-US" sz="1400" dirty="0" smtClean="0">
                <a:latin typeface="Roboto Light" panose="02000000000000000000" pitchFamily="2" charset="0"/>
                <a:ea typeface="Roboto Light" panose="02000000000000000000" pitchFamily="2" charset="0"/>
              </a:rPr>
              <a:t>Content</a:t>
            </a:r>
            <a:endParaRPr lang="en-US" sz="1600" dirty="0">
              <a:latin typeface="Roboto Light" panose="02000000000000000000" pitchFamily="2" charset="0"/>
              <a:ea typeface="Roboto Light" panose="02000000000000000000" pitchFamily="2" charset="0"/>
            </a:endParaRPr>
          </a:p>
        </p:txBody>
      </p:sp>
      <p:sp>
        <p:nvSpPr>
          <p:cNvPr id="43" name="Rectangle 42"/>
          <p:cNvSpPr/>
          <p:nvPr/>
        </p:nvSpPr>
        <p:spPr bwMode="auto">
          <a:xfrm>
            <a:off x="2690213" y="4022747"/>
            <a:ext cx="1155450" cy="254835"/>
          </a:xfrm>
          <a:prstGeom prst="rect">
            <a:avLst/>
          </a:prstGeom>
          <a:solidFill>
            <a:schemeClr val="tx2">
              <a:lumMod val="25000"/>
              <a:lumOff val="75000"/>
            </a:schemeClr>
          </a:solidFill>
          <a:ln w="12700" cap="flat" cmpd="sng" algn="ctr">
            <a:solidFill>
              <a:srgbClr val="9E9088"/>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r>
              <a:rPr lang="en-US" sz="1400" dirty="0" smtClean="0">
                <a:latin typeface="Roboto Light" panose="02000000000000000000" pitchFamily="2" charset="0"/>
                <a:ea typeface="Roboto Light" panose="02000000000000000000" pitchFamily="2" charset="0"/>
              </a:rPr>
              <a:t>Configuration</a:t>
            </a:r>
            <a:endParaRPr lang="en-US" sz="1400" dirty="0">
              <a:latin typeface="Roboto Light" panose="02000000000000000000" pitchFamily="2" charset="0"/>
              <a:ea typeface="Roboto Light" panose="02000000000000000000" pitchFamily="2" charset="0"/>
            </a:endParaRPr>
          </a:p>
        </p:txBody>
      </p:sp>
      <p:sp>
        <p:nvSpPr>
          <p:cNvPr id="56" name="Rectangle 55"/>
          <p:cNvSpPr/>
          <p:nvPr/>
        </p:nvSpPr>
        <p:spPr bwMode="auto">
          <a:xfrm>
            <a:off x="2690213" y="4303026"/>
            <a:ext cx="1155450" cy="254835"/>
          </a:xfrm>
          <a:prstGeom prst="rect">
            <a:avLst/>
          </a:prstGeom>
          <a:solidFill>
            <a:schemeClr val="tx2">
              <a:lumMod val="25000"/>
              <a:lumOff val="75000"/>
            </a:schemeClr>
          </a:solidFill>
          <a:ln w="12700" cap="flat" cmpd="sng" algn="ctr">
            <a:solidFill>
              <a:srgbClr val="9E9088"/>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r>
              <a:rPr lang="en-US" sz="1400" dirty="0" smtClean="0">
                <a:latin typeface="Roboto Light" panose="02000000000000000000" pitchFamily="2" charset="0"/>
                <a:ea typeface="Roboto Light" panose="02000000000000000000" pitchFamily="2" charset="0"/>
              </a:rPr>
              <a:t>Resources</a:t>
            </a:r>
            <a:endParaRPr lang="en-US" sz="1600" dirty="0">
              <a:latin typeface="Roboto Light" panose="02000000000000000000" pitchFamily="2" charset="0"/>
              <a:ea typeface="Roboto Light" panose="02000000000000000000" pitchFamily="2" charset="0"/>
            </a:endParaRPr>
          </a:p>
        </p:txBody>
      </p:sp>
      <p:sp>
        <p:nvSpPr>
          <p:cNvPr id="57" name="Rectangle 56"/>
          <p:cNvSpPr/>
          <p:nvPr/>
        </p:nvSpPr>
        <p:spPr bwMode="auto">
          <a:xfrm>
            <a:off x="4430195" y="2596649"/>
            <a:ext cx="1406555" cy="472311"/>
          </a:xfrm>
          <a:prstGeom prst="rect">
            <a:avLst/>
          </a:prstGeom>
          <a:solidFill>
            <a:schemeClr val="tx2">
              <a:lumMod val="25000"/>
              <a:lumOff val="75000"/>
            </a:schemeClr>
          </a:solidFill>
          <a:ln w="31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r>
              <a:rPr lang="en-US" dirty="0" smtClean="0">
                <a:latin typeface="Roboto Light" panose="02000000000000000000" pitchFamily="2" charset="0"/>
                <a:ea typeface="Roboto Light" panose="02000000000000000000" pitchFamily="2" charset="0"/>
              </a:rPr>
              <a:t>CMIS</a:t>
            </a:r>
            <a:endParaRPr lang="en-US" dirty="0">
              <a:latin typeface="Roboto Light" panose="02000000000000000000" pitchFamily="2" charset="0"/>
              <a:ea typeface="Roboto Light" panose="02000000000000000000" pitchFamily="2" charset="0"/>
            </a:endParaRPr>
          </a:p>
        </p:txBody>
      </p:sp>
      <p:sp>
        <p:nvSpPr>
          <p:cNvPr id="58" name="Rectangle 57"/>
          <p:cNvSpPr/>
          <p:nvPr/>
        </p:nvSpPr>
        <p:spPr bwMode="auto">
          <a:xfrm>
            <a:off x="4430195" y="3100705"/>
            <a:ext cx="1406555" cy="472311"/>
          </a:xfrm>
          <a:prstGeom prst="rect">
            <a:avLst/>
          </a:prstGeom>
          <a:solidFill>
            <a:schemeClr val="tx2">
              <a:lumMod val="25000"/>
              <a:lumOff val="75000"/>
            </a:schemeClr>
          </a:solidFill>
          <a:ln w="31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r>
              <a:rPr lang="en-US" dirty="0" smtClean="0">
                <a:latin typeface="Roboto Light" panose="02000000000000000000" pitchFamily="2" charset="0"/>
                <a:ea typeface="Roboto Light" panose="02000000000000000000" pitchFamily="2" charset="0"/>
              </a:rPr>
              <a:t>WebDAV</a:t>
            </a:r>
            <a:endParaRPr lang="en-US" dirty="0">
              <a:latin typeface="Roboto Light" panose="02000000000000000000" pitchFamily="2" charset="0"/>
              <a:ea typeface="Roboto Light" panose="02000000000000000000" pitchFamily="2" charset="0"/>
            </a:endParaRPr>
          </a:p>
        </p:txBody>
      </p:sp>
      <p:sp>
        <p:nvSpPr>
          <p:cNvPr id="59" name="Rectangle 58"/>
          <p:cNvSpPr/>
          <p:nvPr/>
        </p:nvSpPr>
        <p:spPr bwMode="auto">
          <a:xfrm>
            <a:off x="4430195" y="3604761"/>
            <a:ext cx="1406555" cy="472311"/>
          </a:xfrm>
          <a:prstGeom prst="rect">
            <a:avLst/>
          </a:prstGeom>
          <a:solidFill>
            <a:schemeClr val="tx2">
              <a:lumMod val="25000"/>
              <a:lumOff val="75000"/>
            </a:schemeClr>
          </a:solidFill>
          <a:ln w="31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r>
              <a:rPr lang="en-US" dirty="0">
                <a:latin typeface="Roboto Light" panose="02000000000000000000" pitchFamily="2" charset="0"/>
                <a:ea typeface="Roboto Light" panose="02000000000000000000" pitchFamily="2" charset="0"/>
              </a:rPr>
              <a:t>JMX</a:t>
            </a:r>
          </a:p>
        </p:txBody>
      </p:sp>
      <p:sp>
        <p:nvSpPr>
          <p:cNvPr id="60" name="Rectangle 18"/>
          <p:cNvSpPr/>
          <p:nvPr/>
        </p:nvSpPr>
        <p:spPr bwMode="auto">
          <a:xfrm>
            <a:off x="6607368" y="2277243"/>
            <a:ext cx="1731416" cy="1995769"/>
          </a:xfrm>
          <a:custGeom>
            <a:avLst/>
            <a:gdLst>
              <a:gd name="connsiteX0" fmla="*/ 0 w 1517267"/>
              <a:gd name="connsiteY0" fmla="*/ 0 h 1932269"/>
              <a:gd name="connsiteX1" fmla="*/ 1517267 w 1517267"/>
              <a:gd name="connsiteY1" fmla="*/ 0 h 1932269"/>
              <a:gd name="connsiteX2" fmla="*/ 1517267 w 1517267"/>
              <a:gd name="connsiteY2" fmla="*/ 1932269 h 1932269"/>
              <a:gd name="connsiteX3" fmla="*/ 0 w 1517267"/>
              <a:gd name="connsiteY3" fmla="*/ 1932269 h 1932269"/>
              <a:gd name="connsiteX4" fmla="*/ 0 w 1517267"/>
              <a:gd name="connsiteY4" fmla="*/ 0 h 1932269"/>
              <a:gd name="connsiteX0" fmla="*/ 0 w 1542667"/>
              <a:gd name="connsiteY0" fmla="*/ 0 h 1995769"/>
              <a:gd name="connsiteX1" fmla="*/ 1542667 w 1542667"/>
              <a:gd name="connsiteY1" fmla="*/ 63500 h 1995769"/>
              <a:gd name="connsiteX2" fmla="*/ 1542667 w 1542667"/>
              <a:gd name="connsiteY2" fmla="*/ 1995769 h 1995769"/>
              <a:gd name="connsiteX3" fmla="*/ 25400 w 1542667"/>
              <a:gd name="connsiteY3" fmla="*/ 1995769 h 1995769"/>
              <a:gd name="connsiteX4" fmla="*/ 0 w 1542667"/>
              <a:gd name="connsiteY4" fmla="*/ 0 h 1995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2667" h="1995769">
                <a:moveTo>
                  <a:pt x="0" y="0"/>
                </a:moveTo>
                <a:lnTo>
                  <a:pt x="1542667" y="63500"/>
                </a:lnTo>
                <a:lnTo>
                  <a:pt x="1542667" y="1995769"/>
                </a:lnTo>
                <a:lnTo>
                  <a:pt x="25400" y="1995769"/>
                </a:lnTo>
                <a:lnTo>
                  <a:pt x="0" y="0"/>
                </a:lnTo>
                <a:close/>
              </a:path>
            </a:pathLst>
          </a:custGeom>
          <a:solidFill>
            <a:schemeClr val="tx1">
              <a:lumMod val="25000"/>
              <a:lumOff val="75000"/>
            </a:schemeClr>
          </a:solidFill>
          <a:ln w="3175" cap="flat" cmpd="sng" algn="ctr">
            <a:noFill/>
            <a:prstDash val="solid"/>
            <a:round/>
            <a:headEnd type="none" w="med" len="med"/>
            <a:tailEnd type="none" w="med" len="med"/>
          </a:ln>
          <a:effectLst/>
        </p:spPr>
        <p:txBody>
          <a:bodyPr vert="horz" wrap="none" lIns="0" tIns="180000" rIns="0" bIns="0" numCol="1" rtlCol="0" anchor="t" anchorCtr="0" compatLnSpc="1">
            <a:prstTxWarp prst="textNoShape">
              <a:avLst/>
            </a:prstTxWarp>
          </a:bodyPr>
          <a:lstStyle/>
          <a:p>
            <a:pPr algn="ctr"/>
            <a:r>
              <a:rPr lang="en-US" dirty="0" smtClean="0">
                <a:solidFill>
                  <a:schemeClr val="tx2">
                    <a:lumMod val="90000"/>
                    <a:lumOff val="10000"/>
                  </a:schemeClr>
                </a:solidFill>
                <a:latin typeface="Roboto Light" panose="02000000000000000000" pitchFamily="2" charset="0"/>
                <a:ea typeface="Roboto Light" panose="02000000000000000000" pitchFamily="2" charset="0"/>
              </a:rPr>
              <a:t>Remote </a:t>
            </a:r>
          </a:p>
          <a:p>
            <a:pPr algn="ctr"/>
            <a:r>
              <a:rPr lang="en-US" dirty="0" smtClean="0">
                <a:solidFill>
                  <a:schemeClr val="tx2">
                    <a:lumMod val="90000"/>
                    <a:lumOff val="10000"/>
                  </a:schemeClr>
                </a:solidFill>
                <a:latin typeface="Roboto Light" panose="02000000000000000000" pitchFamily="2" charset="0"/>
                <a:ea typeface="Roboto Light" panose="02000000000000000000" pitchFamily="2" charset="0"/>
              </a:rPr>
              <a:t>Application</a:t>
            </a:r>
            <a:endParaRPr lang="en-US" dirty="0">
              <a:solidFill>
                <a:schemeClr val="tx2">
                  <a:lumMod val="90000"/>
                  <a:lumOff val="10000"/>
                </a:schemeClr>
              </a:solidFill>
              <a:latin typeface="Roboto Light" panose="02000000000000000000" pitchFamily="2" charset="0"/>
              <a:ea typeface="Roboto Light" panose="02000000000000000000" pitchFamily="2" charset="0"/>
            </a:endParaRPr>
          </a:p>
        </p:txBody>
      </p:sp>
      <p:cxnSp>
        <p:nvCxnSpPr>
          <p:cNvPr id="61" name="Straight Connector 60"/>
          <p:cNvCxnSpPr/>
          <p:nvPr/>
        </p:nvCxnSpPr>
        <p:spPr>
          <a:xfrm>
            <a:off x="1947594" y="3350699"/>
            <a:ext cx="612355" cy="0"/>
          </a:xfrm>
          <a:prstGeom prst="line">
            <a:avLst/>
          </a:prstGeom>
          <a:ln w="12700">
            <a:solidFill>
              <a:srgbClr val="474747"/>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62" name="TextBox 61"/>
          <p:cNvSpPr txBox="1"/>
          <p:nvPr/>
        </p:nvSpPr>
        <p:spPr>
          <a:xfrm>
            <a:off x="1181038" y="3734960"/>
            <a:ext cx="1103187" cy="307777"/>
          </a:xfrm>
          <a:prstGeom prst="rect">
            <a:avLst/>
          </a:prstGeom>
          <a:noFill/>
        </p:spPr>
        <p:txBody>
          <a:bodyPr wrap="none" rtlCol="0">
            <a:spAutoFit/>
          </a:bodyPr>
          <a:lstStyle/>
          <a:p>
            <a:r>
              <a:rPr lang="en-US" sz="1400" dirty="0" smtClean="0">
                <a:latin typeface="Roboto Light" panose="02000000000000000000" pitchFamily="2" charset="0"/>
                <a:ea typeface="Roboto Light" panose="02000000000000000000" pitchFamily="2" charset="0"/>
                <a:cs typeface="Courier New" panose="02070309020205020404" pitchFamily="49" charset="0"/>
              </a:rPr>
              <a:t>File System</a:t>
            </a:r>
          </a:p>
        </p:txBody>
      </p:sp>
      <p:cxnSp>
        <p:nvCxnSpPr>
          <p:cNvPr id="63" name="Straight Connector 62"/>
          <p:cNvCxnSpPr>
            <a:endCxn id="69" idx="0"/>
          </p:cNvCxnSpPr>
          <p:nvPr/>
        </p:nvCxnSpPr>
        <p:spPr>
          <a:xfrm>
            <a:off x="3263227" y="4869160"/>
            <a:ext cx="0" cy="391785"/>
          </a:xfrm>
          <a:prstGeom prst="line">
            <a:avLst/>
          </a:prstGeom>
          <a:ln w="12700">
            <a:solidFill>
              <a:srgbClr val="474747"/>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4" name="Straight Connector 63"/>
          <p:cNvCxnSpPr>
            <a:endCxn id="69" idx="2"/>
          </p:cNvCxnSpPr>
          <p:nvPr/>
        </p:nvCxnSpPr>
        <p:spPr>
          <a:xfrm flipV="1">
            <a:off x="3260035" y="5733256"/>
            <a:ext cx="3192" cy="476912"/>
          </a:xfrm>
          <a:prstGeom prst="line">
            <a:avLst/>
          </a:prstGeom>
          <a:ln w="12700">
            <a:solidFill>
              <a:srgbClr val="474747"/>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5" name="Straight Connector 64"/>
          <p:cNvCxnSpPr/>
          <p:nvPr/>
        </p:nvCxnSpPr>
        <p:spPr>
          <a:xfrm flipH="1">
            <a:off x="6228414" y="3355450"/>
            <a:ext cx="398998" cy="5260"/>
          </a:xfrm>
          <a:prstGeom prst="line">
            <a:avLst/>
          </a:prstGeom>
          <a:ln w="12700">
            <a:solidFill>
              <a:srgbClr val="474747"/>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6" name="Straight Connector 65"/>
          <p:cNvCxnSpPr/>
          <p:nvPr/>
        </p:nvCxnSpPr>
        <p:spPr>
          <a:xfrm flipH="1">
            <a:off x="5836750" y="3360709"/>
            <a:ext cx="391663" cy="716363"/>
          </a:xfrm>
          <a:prstGeom prst="line">
            <a:avLst/>
          </a:prstGeom>
          <a:ln w="12700">
            <a:solidFill>
              <a:srgbClr val="474747"/>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7" name="Straight Connector 66"/>
          <p:cNvCxnSpPr/>
          <p:nvPr/>
        </p:nvCxnSpPr>
        <p:spPr>
          <a:xfrm flipH="1" flipV="1">
            <a:off x="5836750" y="2596649"/>
            <a:ext cx="391663" cy="764060"/>
          </a:xfrm>
          <a:prstGeom prst="line">
            <a:avLst/>
          </a:prstGeom>
          <a:ln w="12700">
            <a:solidFill>
              <a:srgbClr val="474747"/>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pic>
        <p:nvPicPr>
          <p:cNvPr id="68" name="Picture 3" descr="C:\Users\davidm\Desktop\Screen-Shot-2013-11-05-at-12.38.20-PM.png"/>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6821365" y="3249645"/>
            <a:ext cx="1328820" cy="827726"/>
          </a:xfrm>
          <a:prstGeom prst="rect">
            <a:avLst/>
          </a:prstGeom>
          <a:noFill/>
          <a:extLst>
            <a:ext uri="{909E8E84-426E-40DD-AFC4-6F175D3DCCD1}">
              <a14:hiddenFill xmlns:a14="http://schemas.microsoft.com/office/drawing/2010/main" xmlns="">
                <a:solidFill>
                  <a:srgbClr val="FFFFFF"/>
                </a:solidFill>
              </a14:hiddenFill>
            </a:ext>
          </a:extLst>
        </p:spPr>
      </p:pic>
      <p:sp>
        <p:nvSpPr>
          <p:cNvPr id="69" name="Rectangle 68"/>
          <p:cNvSpPr/>
          <p:nvPr/>
        </p:nvSpPr>
        <p:spPr bwMode="auto">
          <a:xfrm>
            <a:off x="2559949" y="5260945"/>
            <a:ext cx="1406555" cy="472311"/>
          </a:xfrm>
          <a:prstGeom prst="rect">
            <a:avLst/>
          </a:prstGeom>
          <a:solidFill>
            <a:schemeClr val="tx2">
              <a:lumMod val="25000"/>
              <a:lumOff val="75000"/>
            </a:schemeClr>
          </a:solidFill>
          <a:ln w="31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r>
              <a:rPr lang="en-US" dirty="0" smtClean="0">
                <a:latin typeface="Roboto Light" panose="02000000000000000000" pitchFamily="2" charset="0"/>
                <a:ea typeface="Roboto Light" panose="02000000000000000000" pitchFamily="2" charset="0"/>
              </a:rPr>
              <a:t>Importers</a:t>
            </a:r>
            <a:endParaRPr lang="en-US" dirty="0">
              <a:latin typeface="Roboto Light" panose="02000000000000000000" pitchFamily="2" charset="0"/>
              <a:ea typeface="Roboto Light" panose="02000000000000000000" pitchFamily="2" charset="0"/>
            </a:endParaRPr>
          </a:p>
        </p:txBody>
      </p:sp>
      <p:sp>
        <p:nvSpPr>
          <p:cNvPr id="70" name="Rectangle 14"/>
          <p:cNvSpPr/>
          <p:nvPr/>
        </p:nvSpPr>
        <p:spPr bwMode="auto">
          <a:xfrm>
            <a:off x="2058392" y="5882461"/>
            <a:ext cx="2358870" cy="570875"/>
          </a:xfrm>
          <a:custGeom>
            <a:avLst/>
            <a:gdLst>
              <a:gd name="connsiteX0" fmla="*/ 0 w 2308071"/>
              <a:gd name="connsiteY0" fmla="*/ 0 h 383933"/>
              <a:gd name="connsiteX1" fmla="*/ 2308071 w 2308071"/>
              <a:gd name="connsiteY1" fmla="*/ 0 h 383933"/>
              <a:gd name="connsiteX2" fmla="*/ 2308071 w 2308071"/>
              <a:gd name="connsiteY2" fmla="*/ 383933 h 383933"/>
              <a:gd name="connsiteX3" fmla="*/ 0 w 2308071"/>
              <a:gd name="connsiteY3" fmla="*/ 383933 h 383933"/>
              <a:gd name="connsiteX4" fmla="*/ 0 w 2308071"/>
              <a:gd name="connsiteY4" fmla="*/ 0 h 383933"/>
              <a:gd name="connsiteX0" fmla="*/ 0 w 2358871"/>
              <a:gd name="connsiteY0" fmla="*/ 0 h 434733"/>
              <a:gd name="connsiteX1" fmla="*/ 2358871 w 2358871"/>
              <a:gd name="connsiteY1" fmla="*/ 50800 h 434733"/>
              <a:gd name="connsiteX2" fmla="*/ 2358871 w 2358871"/>
              <a:gd name="connsiteY2" fmla="*/ 434733 h 434733"/>
              <a:gd name="connsiteX3" fmla="*/ 50800 w 2358871"/>
              <a:gd name="connsiteY3" fmla="*/ 434733 h 434733"/>
              <a:gd name="connsiteX4" fmla="*/ 0 w 2358871"/>
              <a:gd name="connsiteY4" fmla="*/ 0 h 4347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58871" h="434733">
                <a:moveTo>
                  <a:pt x="0" y="0"/>
                </a:moveTo>
                <a:lnTo>
                  <a:pt x="2358871" y="50800"/>
                </a:lnTo>
                <a:lnTo>
                  <a:pt x="2358871" y="434733"/>
                </a:lnTo>
                <a:lnTo>
                  <a:pt x="50800" y="434733"/>
                </a:lnTo>
                <a:lnTo>
                  <a:pt x="0" y="0"/>
                </a:lnTo>
                <a:close/>
              </a:path>
            </a:pathLst>
          </a:custGeom>
          <a:solidFill>
            <a:schemeClr val="tx2">
              <a:lumMod val="50000"/>
              <a:lumOff val="50000"/>
            </a:schemeClr>
          </a:solidFill>
          <a:ln w="3175" cap="flat" cmpd="sng" algn="ctr">
            <a:no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a:r>
              <a:rPr lang="en-US" sz="2000" dirty="0" smtClean="0">
                <a:solidFill>
                  <a:schemeClr val="bg1"/>
                </a:solidFill>
                <a:latin typeface="Roboto Light" panose="02000000000000000000" pitchFamily="2" charset="0"/>
                <a:ea typeface="Roboto Light" panose="02000000000000000000" pitchFamily="2" charset="0"/>
              </a:rPr>
              <a:t>Remote Content</a:t>
            </a:r>
            <a:endParaRPr lang="en-US" sz="2000" dirty="0">
              <a:solidFill>
                <a:schemeClr val="bg1"/>
              </a:solidFill>
              <a:latin typeface="Roboto Light" panose="02000000000000000000" pitchFamily="2" charset="0"/>
              <a:ea typeface="Roboto Light" panose="02000000000000000000" pitchFamily="2" charset="0"/>
            </a:endParaRPr>
          </a:p>
        </p:txBody>
      </p:sp>
      <p:pic>
        <p:nvPicPr>
          <p:cNvPr id="71" name="Picture 2" descr="C:\Users\davidm\Desktop\Folders 2.png"/>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1274894" y="2922617"/>
            <a:ext cx="856164" cy="856164"/>
          </a:xfrm>
          <a:prstGeom prst="rect">
            <a:avLst/>
          </a:prstGeom>
          <a:noFill/>
          <a:extLst>
            <a:ext uri="{909E8E84-426E-40DD-AFC4-6F175D3DCCD1}">
              <a14:hiddenFill xmlns:a14="http://schemas.microsoft.com/office/drawing/2010/main" xmlns="">
                <a:solidFill>
                  <a:srgbClr val="FFFFFF"/>
                </a:solidFill>
              </a14:hiddenFill>
            </a:ext>
          </a:extLst>
        </p:spPr>
      </p:pic>
      <p:grpSp>
        <p:nvGrpSpPr>
          <p:cNvPr id="72" name="Group 71"/>
          <p:cNvGrpSpPr/>
          <p:nvPr/>
        </p:nvGrpSpPr>
        <p:grpSpPr>
          <a:xfrm>
            <a:off x="2653200" y="3670468"/>
            <a:ext cx="1227450" cy="326835"/>
            <a:chOff x="2653200" y="3657600"/>
            <a:chExt cx="1227450" cy="326835"/>
          </a:xfrm>
        </p:grpSpPr>
        <p:sp>
          <p:nvSpPr>
            <p:cNvPr id="73" name="Rectangle 72"/>
            <p:cNvSpPr/>
            <p:nvPr/>
          </p:nvSpPr>
          <p:spPr bwMode="auto">
            <a:xfrm>
              <a:off x="2653200" y="3657600"/>
              <a:ext cx="1155450" cy="254835"/>
            </a:xfrm>
            <a:prstGeom prst="rect">
              <a:avLst/>
            </a:prstGeom>
            <a:solidFill>
              <a:schemeClr val="tx2">
                <a:lumMod val="10000"/>
                <a:lumOff val="90000"/>
              </a:schemeClr>
            </a:solidFill>
            <a:ln w="12700" cap="flat" cmpd="sng" algn="ctr">
              <a:solidFill>
                <a:srgbClr val="9E9088"/>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r>
                <a:rPr lang="en-US" sz="1400" dirty="0" smtClean="0">
                  <a:latin typeface="Roboto Light" panose="02000000000000000000" pitchFamily="2" charset="0"/>
                  <a:ea typeface="Roboto Light" panose="02000000000000000000" pitchFamily="2" charset="0"/>
                </a:rPr>
                <a:t>Portal</a:t>
              </a:r>
              <a:endParaRPr lang="en-US" sz="1600" dirty="0">
                <a:latin typeface="Roboto Light" panose="02000000000000000000" pitchFamily="2" charset="0"/>
                <a:ea typeface="Roboto Light" panose="02000000000000000000" pitchFamily="2" charset="0"/>
              </a:endParaRPr>
            </a:p>
          </p:txBody>
        </p:sp>
        <p:sp>
          <p:nvSpPr>
            <p:cNvPr id="74" name="Rectangle 73"/>
            <p:cNvSpPr/>
            <p:nvPr/>
          </p:nvSpPr>
          <p:spPr bwMode="auto">
            <a:xfrm>
              <a:off x="2690213" y="3694468"/>
              <a:ext cx="1155450" cy="254835"/>
            </a:xfrm>
            <a:prstGeom prst="rect">
              <a:avLst/>
            </a:prstGeom>
            <a:solidFill>
              <a:schemeClr val="tx2">
                <a:lumMod val="10000"/>
                <a:lumOff val="90000"/>
              </a:schemeClr>
            </a:solidFill>
            <a:ln w="12700" cap="flat" cmpd="sng" algn="ctr">
              <a:solidFill>
                <a:srgbClr val="9E9088"/>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r>
                <a:rPr lang="en-US" sz="1400" dirty="0" smtClean="0">
                  <a:latin typeface="Roboto Light" panose="02000000000000000000" pitchFamily="2" charset="0"/>
                  <a:ea typeface="Roboto Light" panose="02000000000000000000" pitchFamily="2" charset="0"/>
                </a:rPr>
                <a:t>Portal</a:t>
              </a:r>
              <a:endParaRPr lang="en-US" sz="1600" dirty="0">
                <a:latin typeface="Roboto Light" panose="02000000000000000000" pitchFamily="2" charset="0"/>
                <a:ea typeface="Roboto Light" panose="02000000000000000000" pitchFamily="2" charset="0"/>
              </a:endParaRPr>
            </a:p>
          </p:txBody>
        </p:sp>
        <p:sp>
          <p:nvSpPr>
            <p:cNvPr id="75" name="Rectangle 74"/>
            <p:cNvSpPr/>
            <p:nvPr/>
          </p:nvSpPr>
          <p:spPr bwMode="auto">
            <a:xfrm>
              <a:off x="2725200" y="3729600"/>
              <a:ext cx="1155450" cy="254835"/>
            </a:xfrm>
            <a:prstGeom prst="rect">
              <a:avLst/>
            </a:prstGeom>
            <a:solidFill>
              <a:schemeClr val="tx2">
                <a:lumMod val="10000"/>
                <a:lumOff val="90000"/>
              </a:schemeClr>
            </a:solidFill>
            <a:ln w="12700" cap="flat" cmpd="sng" algn="ctr">
              <a:solidFill>
                <a:srgbClr val="9E9088"/>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r>
                <a:rPr lang="en-US" sz="1400" dirty="0" smtClean="0">
                  <a:latin typeface="Roboto Light" panose="02000000000000000000" pitchFamily="2" charset="0"/>
                  <a:ea typeface="Roboto Light" panose="02000000000000000000" pitchFamily="2" charset="0"/>
                </a:rPr>
                <a:t>Portal</a:t>
              </a:r>
              <a:endParaRPr lang="en-US" sz="1600" dirty="0">
                <a:latin typeface="Roboto Light" panose="02000000000000000000" pitchFamily="2" charset="0"/>
                <a:ea typeface="Roboto Light" panose="02000000000000000000" pitchFamily="2" charset="0"/>
              </a:endParaRPr>
            </a:p>
          </p:txBody>
        </p:sp>
      </p:grpSp>
    </p:spTree>
    <p:extLst>
      <p:ext uri="{BB962C8B-B14F-4D97-AF65-F5344CB8AC3E}">
        <p14:creationId xmlns:p14="http://schemas.microsoft.com/office/powerpoint/2010/main" xmlns="" val="314880641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smtClean="0"/>
              <a:t>Content Services - Repositories</a:t>
            </a:r>
            <a:endParaRPr lang="en-US" dirty="0"/>
          </a:p>
        </p:txBody>
      </p:sp>
      <p:sp>
        <p:nvSpPr>
          <p:cNvPr id="3" name="Content Placeholder 2"/>
          <p:cNvSpPr>
            <a:spLocks noGrp="1"/>
          </p:cNvSpPr>
          <p:nvPr>
            <p:ph sz="quarter" idx="14"/>
          </p:nvPr>
        </p:nvSpPr>
        <p:spPr/>
        <p:txBody>
          <a:bodyPr/>
          <a:lstStyle/>
          <a:p>
            <a:r>
              <a:rPr lang="en-US" dirty="0"/>
              <a:t>Content Services consists of </a:t>
            </a:r>
            <a:r>
              <a:rPr lang="en-US" dirty="0" smtClean="0"/>
              <a:t>the following </a:t>
            </a:r>
            <a:r>
              <a:rPr lang="en-US" dirty="0"/>
              <a:t>repositories:</a:t>
            </a:r>
          </a:p>
          <a:p>
            <a:pPr lvl="1"/>
            <a:r>
              <a:rPr lang="en-US" dirty="0">
                <a:latin typeface="Roboto Black" panose="02000000000000000000" pitchFamily="2" charset="0"/>
                <a:ea typeface="Roboto Black" panose="02000000000000000000" pitchFamily="2" charset="0"/>
              </a:rPr>
              <a:t>Content</a:t>
            </a:r>
            <a:r>
              <a:rPr lang="en-US" dirty="0"/>
              <a:t> - a repository for storing </a:t>
            </a:r>
            <a:r>
              <a:rPr lang="en-US" dirty="0" smtClean="0"/>
              <a:t>reusable (web) content shared between all portal instances</a:t>
            </a:r>
          </a:p>
          <a:p>
            <a:pPr lvl="1"/>
            <a:r>
              <a:rPr lang="en-US" dirty="0" smtClean="0"/>
              <a:t>Each portal instance </a:t>
            </a:r>
            <a:r>
              <a:rPr lang="en-US" dirty="0"/>
              <a:t>has its own </a:t>
            </a:r>
            <a:r>
              <a:rPr lang="en-US" dirty="0" smtClean="0">
                <a:latin typeface="Roboto Black" panose="02000000000000000000" pitchFamily="2" charset="0"/>
                <a:ea typeface="Roboto Black" panose="02000000000000000000" pitchFamily="2" charset="0"/>
              </a:rPr>
              <a:t>Portal</a:t>
            </a:r>
            <a:r>
              <a:rPr lang="en-US" dirty="0" smtClean="0"/>
              <a:t> repository </a:t>
            </a:r>
            <a:r>
              <a:rPr lang="en-US" dirty="0"/>
              <a:t>that stores ICE </a:t>
            </a:r>
            <a:r>
              <a:rPr lang="en-US" dirty="0" smtClean="0"/>
              <a:t>and reusable content specific to that portal</a:t>
            </a:r>
          </a:p>
          <a:p>
            <a:pPr lvl="1"/>
            <a:r>
              <a:rPr lang="en-US" dirty="0" smtClean="0">
                <a:latin typeface="Roboto Black" panose="02000000000000000000" pitchFamily="2" charset="0"/>
                <a:ea typeface="Roboto Black" panose="02000000000000000000" pitchFamily="2" charset="0"/>
              </a:rPr>
              <a:t>Configuration</a:t>
            </a:r>
            <a:r>
              <a:rPr lang="en-US" dirty="0" smtClean="0"/>
              <a:t> </a:t>
            </a:r>
            <a:r>
              <a:rPr lang="en-US" dirty="0"/>
              <a:t>- a repository for storing importer configurations</a:t>
            </a:r>
          </a:p>
          <a:p>
            <a:pPr lvl="1"/>
            <a:r>
              <a:rPr lang="en-US" dirty="0">
                <a:latin typeface="Roboto Black" panose="02000000000000000000" pitchFamily="2" charset="0"/>
                <a:ea typeface="Roboto Black" panose="02000000000000000000" pitchFamily="2" charset="0"/>
              </a:rPr>
              <a:t>Resources</a:t>
            </a:r>
            <a:r>
              <a:rPr lang="en-US" dirty="0"/>
              <a:t> - a repository for storing </a:t>
            </a:r>
            <a:r>
              <a:rPr lang="en-US" dirty="0" err="1" smtClean="0"/>
              <a:t>Backbase</a:t>
            </a:r>
            <a:r>
              <a:rPr lang="en-US" dirty="0" smtClean="0"/>
              <a:t> CXP </a:t>
            </a:r>
            <a:r>
              <a:rPr lang="en-US" dirty="0"/>
              <a:t>resources</a:t>
            </a:r>
          </a:p>
          <a:p>
            <a:endParaRPr lang="en-US" dirty="0"/>
          </a:p>
        </p:txBody>
      </p:sp>
      <p:sp>
        <p:nvSpPr>
          <p:cNvPr id="4" name="Slide Number Placeholder 3"/>
          <p:cNvSpPr>
            <a:spLocks noGrp="1"/>
          </p:cNvSpPr>
          <p:nvPr>
            <p:ph type="sldNum" sz="quarter" idx="4"/>
          </p:nvPr>
        </p:nvSpPr>
        <p:spPr/>
        <p:txBody>
          <a:bodyPr/>
          <a:lstStyle/>
          <a:p>
            <a:fld id="{6FF59741-7650-A046-95B5-8D31235C520E}" type="slidenum">
              <a:rPr lang="en-US" smtClean="0"/>
              <a:pPr/>
              <a:t>14</a:t>
            </a:fld>
            <a:endParaRPr lang="en-US" dirty="0"/>
          </a:p>
        </p:txBody>
      </p:sp>
    </p:spTree>
    <p:extLst>
      <p:ext uri="{BB962C8B-B14F-4D97-AF65-F5344CB8AC3E}">
        <p14:creationId xmlns:p14="http://schemas.microsoft.com/office/powerpoint/2010/main" xmlns="" val="129308406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smtClean="0"/>
              <a:t>Content and Portal Repositories</a:t>
            </a:r>
            <a:endParaRPr lang="en-US" dirty="0"/>
          </a:p>
        </p:txBody>
      </p:sp>
      <p:sp>
        <p:nvSpPr>
          <p:cNvPr id="3" name="Content Placeholder 2"/>
          <p:cNvSpPr>
            <a:spLocks noGrp="1"/>
          </p:cNvSpPr>
          <p:nvPr>
            <p:ph sz="quarter" idx="14"/>
          </p:nvPr>
        </p:nvSpPr>
        <p:spPr/>
        <p:txBody>
          <a:bodyPr/>
          <a:lstStyle/>
          <a:p>
            <a:r>
              <a:rPr lang="en-US" altLang="nl-NL" dirty="0" smtClean="0"/>
              <a:t>Store reusable web content</a:t>
            </a:r>
            <a:endParaRPr lang="en-US" altLang="nl-NL" dirty="0"/>
          </a:p>
          <a:p>
            <a:pPr lvl="1"/>
            <a:r>
              <a:rPr lang="en-US" altLang="nl-NL" dirty="0" smtClean="0"/>
              <a:t>Can be </a:t>
            </a:r>
            <a:r>
              <a:rPr lang="en-US" altLang="nl-NL" dirty="0"/>
              <a:t>imported </a:t>
            </a:r>
            <a:r>
              <a:rPr lang="en-US" altLang="nl-NL" dirty="0" smtClean="0"/>
              <a:t>from remote sources </a:t>
            </a:r>
            <a:r>
              <a:rPr lang="en-US" altLang="nl-NL" dirty="0"/>
              <a:t>(3th party CMIS, Feeds)</a:t>
            </a:r>
          </a:p>
          <a:p>
            <a:r>
              <a:rPr lang="en-US" altLang="nl-NL" dirty="0"/>
              <a:t>Can store user generated content (ICE)</a:t>
            </a:r>
          </a:p>
          <a:p>
            <a:endParaRPr lang="en-US" dirty="0"/>
          </a:p>
        </p:txBody>
      </p:sp>
      <p:sp>
        <p:nvSpPr>
          <p:cNvPr id="4" name="Slide Number Placeholder 3"/>
          <p:cNvSpPr>
            <a:spLocks noGrp="1"/>
          </p:cNvSpPr>
          <p:nvPr>
            <p:ph type="sldNum" sz="quarter" idx="4"/>
          </p:nvPr>
        </p:nvSpPr>
        <p:spPr/>
        <p:txBody>
          <a:bodyPr/>
          <a:lstStyle/>
          <a:p>
            <a:fld id="{6FF59741-7650-A046-95B5-8D31235C520E}" type="slidenum">
              <a:rPr lang="en-US" smtClean="0"/>
              <a:pPr/>
              <a:t>15</a:t>
            </a:fld>
            <a:endParaRPr lang="en-US" dirty="0"/>
          </a:p>
        </p:txBody>
      </p:sp>
    </p:spTree>
    <p:extLst>
      <p:ext uri="{BB962C8B-B14F-4D97-AF65-F5344CB8AC3E}">
        <p14:creationId xmlns:p14="http://schemas.microsoft.com/office/powerpoint/2010/main" xmlns="" val="43799874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smtClean="0"/>
              <a:t>Configuration Repository</a:t>
            </a:r>
            <a:endParaRPr lang="en-US" dirty="0"/>
          </a:p>
        </p:txBody>
      </p:sp>
      <p:sp>
        <p:nvSpPr>
          <p:cNvPr id="3" name="Content Placeholder 2"/>
          <p:cNvSpPr>
            <a:spLocks noGrp="1"/>
          </p:cNvSpPr>
          <p:nvPr>
            <p:ph sz="quarter" idx="14"/>
          </p:nvPr>
        </p:nvSpPr>
        <p:spPr/>
        <p:txBody>
          <a:bodyPr/>
          <a:lstStyle/>
          <a:p>
            <a:r>
              <a:rPr lang="en-US" dirty="0"/>
              <a:t>Stores the relevant Content Services configuration files</a:t>
            </a:r>
          </a:p>
          <a:p>
            <a:pPr lvl="1"/>
            <a:r>
              <a:rPr lang="en-US" dirty="0"/>
              <a:t>RSS and Atom Feed import configuration</a:t>
            </a:r>
          </a:p>
          <a:p>
            <a:pPr lvl="1"/>
            <a:r>
              <a:rPr lang="en-US" dirty="0"/>
              <a:t>CMIS import configuration</a:t>
            </a:r>
          </a:p>
          <a:p>
            <a:r>
              <a:rPr lang="en-US" dirty="0"/>
              <a:t>Create a properties file and import the configuration</a:t>
            </a:r>
          </a:p>
          <a:p>
            <a:r>
              <a:rPr lang="en-US" dirty="0"/>
              <a:t>You can add, edit or remove configurations at runtime</a:t>
            </a:r>
          </a:p>
          <a:p>
            <a:endParaRPr lang="en-US" dirty="0"/>
          </a:p>
        </p:txBody>
      </p:sp>
      <p:sp>
        <p:nvSpPr>
          <p:cNvPr id="4" name="Slide Number Placeholder 3"/>
          <p:cNvSpPr>
            <a:spLocks noGrp="1"/>
          </p:cNvSpPr>
          <p:nvPr>
            <p:ph type="sldNum" sz="quarter" idx="4"/>
          </p:nvPr>
        </p:nvSpPr>
        <p:spPr/>
        <p:txBody>
          <a:bodyPr/>
          <a:lstStyle/>
          <a:p>
            <a:fld id="{6FF59741-7650-A046-95B5-8D31235C520E}" type="slidenum">
              <a:rPr lang="en-US" smtClean="0"/>
              <a:pPr/>
              <a:t>16</a:t>
            </a:fld>
            <a:endParaRPr lang="en-US" dirty="0"/>
          </a:p>
        </p:txBody>
      </p:sp>
    </p:spTree>
    <p:extLst>
      <p:ext uri="{BB962C8B-B14F-4D97-AF65-F5344CB8AC3E}">
        <p14:creationId xmlns:p14="http://schemas.microsoft.com/office/powerpoint/2010/main" xmlns="" val="393003309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smtClean="0"/>
              <a:t>Resources Repository</a:t>
            </a:r>
            <a:endParaRPr lang="en-US" dirty="0"/>
          </a:p>
        </p:txBody>
      </p:sp>
      <p:sp>
        <p:nvSpPr>
          <p:cNvPr id="3" name="Content Placeholder 2"/>
          <p:cNvSpPr>
            <a:spLocks noGrp="1"/>
          </p:cNvSpPr>
          <p:nvPr>
            <p:ph sz="quarter" idx="14"/>
          </p:nvPr>
        </p:nvSpPr>
        <p:spPr/>
        <p:txBody>
          <a:bodyPr/>
          <a:lstStyle/>
          <a:p>
            <a:r>
              <a:rPr lang="en-US" dirty="0"/>
              <a:t>Stores resources needed by </a:t>
            </a:r>
            <a:r>
              <a:rPr lang="en-US" dirty="0" err="1" smtClean="0"/>
              <a:t>Backbase</a:t>
            </a:r>
            <a:r>
              <a:rPr lang="en-US" dirty="0" smtClean="0"/>
              <a:t> CXP:</a:t>
            </a:r>
            <a:endParaRPr lang="en-US" dirty="0"/>
          </a:p>
          <a:p>
            <a:pPr lvl="1"/>
            <a:r>
              <a:rPr lang="en-US" dirty="0" err="1"/>
              <a:t>Javascript</a:t>
            </a:r>
            <a:endParaRPr lang="en-US" dirty="0"/>
          </a:p>
          <a:p>
            <a:pPr lvl="1"/>
            <a:r>
              <a:rPr lang="en-US" dirty="0"/>
              <a:t>CSS</a:t>
            </a:r>
          </a:p>
          <a:p>
            <a:pPr lvl="1"/>
            <a:r>
              <a:rPr lang="en-US" dirty="0"/>
              <a:t>Images</a:t>
            </a:r>
          </a:p>
          <a:p>
            <a:pPr lvl="1"/>
            <a:r>
              <a:rPr lang="en-US" dirty="0"/>
              <a:t>XSLT </a:t>
            </a:r>
            <a:r>
              <a:rPr lang="en-US" dirty="0" smtClean="0"/>
              <a:t>files</a:t>
            </a:r>
          </a:p>
          <a:p>
            <a:pPr lvl="1"/>
            <a:r>
              <a:rPr lang="en-US" dirty="0" smtClean="0"/>
              <a:t>Version history</a:t>
            </a:r>
          </a:p>
          <a:p>
            <a:pPr lvl="1"/>
            <a:r>
              <a:rPr lang="en-US" dirty="0" smtClean="0"/>
              <a:t>…</a:t>
            </a:r>
            <a:endParaRPr lang="en-US" dirty="0"/>
          </a:p>
          <a:p>
            <a:endParaRPr lang="en-US" dirty="0"/>
          </a:p>
        </p:txBody>
      </p:sp>
      <p:sp>
        <p:nvSpPr>
          <p:cNvPr id="4" name="Slide Number Placeholder 3"/>
          <p:cNvSpPr>
            <a:spLocks noGrp="1"/>
          </p:cNvSpPr>
          <p:nvPr>
            <p:ph type="sldNum" sz="quarter" idx="4"/>
          </p:nvPr>
        </p:nvSpPr>
        <p:spPr/>
        <p:txBody>
          <a:bodyPr/>
          <a:lstStyle/>
          <a:p>
            <a:fld id="{6FF59741-7650-A046-95B5-8D31235C520E}" type="slidenum">
              <a:rPr lang="en-US" smtClean="0"/>
              <a:pPr/>
              <a:t>17</a:t>
            </a:fld>
            <a:endParaRPr lang="en-US" dirty="0"/>
          </a:p>
        </p:txBody>
      </p:sp>
    </p:spTree>
    <p:extLst>
      <p:ext uri="{BB962C8B-B14F-4D97-AF65-F5344CB8AC3E}">
        <p14:creationId xmlns:p14="http://schemas.microsoft.com/office/powerpoint/2010/main" xmlns="" val="130982314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6FF59741-7650-A046-95B5-8D31235C520E}" type="slidenum">
              <a:rPr lang="en-US" smtClean="0"/>
              <a:pPr/>
              <a:t>18</a:t>
            </a:fld>
            <a:endParaRPr lang="en-US" dirty="0"/>
          </a:p>
        </p:txBody>
      </p:sp>
      <p:sp>
        <p:nvSpPr>
          <p:cNvPr id="2" name="Text Placeholder 1"/>
          <p:cNvSpPr>
            <a:spLocks noGrp="1"/>
          </p:cNvSpPr>
          <p:nvPr>
            <p:ph type="body" sz="quarter" idx="13"/>
          </p:nvPr>
        </p:nvSpPr>
        <p:spPr/>
        <p:txBody>
          <a:bodyPr/>
          <a:lstStyle/>
          <a:p>
            <a:r>
              <a:rPr lang="en-US" dirty="0" smtClean="0"/>
              <a:t>Exercise: Start Content Services</a:t>
            </a:r>
            <a:endParaRPr lang="en-US" dirty="0"/>
          </a:p>
        </p:txBody>
      </p:sp>
      <p:sp>
        <p:nvSpPr>
          <p:cNvPr id="5" name="Content Placeholder 4"/>
          <p:cNvSpPr>
            <a:spLocks noGrp="1"/>
          </p:cNvSpPr>
          <p:nvPr>
            <p:ph sz="quarter" idx="16"/>
          </p:nvPr>
        </p:nvSpPr>
        <p:spPr/>
        <p:txBody>
          <a:bodyPr/>
          <a:lstStyle/>
          <a:p>
            <a:pPr marL="342900" indent="-342900">
              <a:buClr>
                <a:schemeClr val="tx1">
                  <a:lumMod val="50000"/>
                  <a:lumOff val="50000"/>
                </a:schemeClr>
              </a:buClr>
              <a:buFont typeface="Wingdings" panose="05000000000000000000" pitchFamily="2" charset="2"/>
              <a:buChar char="§"/>
            </a:pPr>
            <a:r>
              <a:rPr lang="en-US" dirty="0"/>
              <a:t>Start portal server (do an import if necessary)</a:t>
            </a:r>
          </a:p>
          <a:p>
            <a:pPr marL="342900" indent="-342900">
              <a:buClr>
                <a:schemeClr val="tx1">
                  <a:lumMod val="50000"/>
                  <a:lumOff val="50000"/>
                </a:schemeClr>
              </a:buClr>
              <a:buFont typeface="Wingdings" panose="05000000000000000000" pitchFamily="2" charset="2"/>
              <a:buChar char="§"/>
            </a:pPr>
            <a:r>
              <a:rPr lang="en-US" dirty="0"/>
              <a:t>Start content services </a:t>
            </a:r>
          </a:p>
          <a:p>
            <a:pPr lvl="1">
              <a:buClr>
                <a:schemeClr val="tx1">
                  <a:lumMod val="50000"/>
                  <a:lumOff val="50000"/>
                </a:schemeClr>
              </a:buClr>
              <a:buFont typeface="Wingdings" panose="05000000000000000000" pitchFamily="2" charset="2"/>
              <a:buChar char="§"/>
            </a:pPr>
            <a:r>
              <a:rPr lang="en-US" dirty="0"/>
              <a:t>Change into the content services directory</a:t>
            </a:r>
          </a:p>
          <a:p>
            <a:pPr lvl="1">
              <a:buClr>
                <a:schemeClr val="tx1">
                  <a:lumMod val="50000"/>
                  <a:lumOff val="50000"/>
                </a:schemeClr>
              </a:buClr>
              <a:buFont typeface="Wingdings" panose="05000000000000000000" pitchFamily="2" charset="2"/>
              <a:buChar char="§"/>
            </a:pPr>
            <a:r>
              <a:rPr lang="en-US" dirty="0"/>
              <a:t>Use </a:t>
            </a:r>
            <a:r>
              <a:rPr lang="en-US" dirty="0" err="1"/>
              <a:t>jetty:run-war</a:t>
            </a:r>
            <a:endParaRPr lang="en-US" dirty="0"/>
          </a:p>
          <a:p>
            <a:pPr marL="342900" indent="-342900">
              <a:buClr>
                <a:schemeClr val="tx1">
                  <a:lumMod val="50000"/>
                  <a:lumOff val="50000"/>
                </a:schemeClr>
              </a:buClr>
              <a:buFont typeface="Wingdings" panose="05000000000000000000" pitchFamily="2" charset="2"/>
              <a:buChar char="§"/>
            </a:pPr>
            <a:r>
              <a:rPr lang="en-US" dirty="0"/>
              <a:t>Try to add content via portal manager’s content widgets</a:t>
            </a:r>
          </a:p>
          <a:p>
            <a:endParaRPr lang="en-US" dirty="0"/>
          </a:p>
        </p:txBody>
      </p:sp>
    </p:spTree>
    <p:extLst>
      <p:ext uri="{BB962C8B-B14F-4D97-AF65-F5344CB8AC3E}">
        <p14:creationId xmlns:p14="http://schemas.microsoft.com/office/powerpoint/2010/main" xmlns="" val="557694997"/>
      </p:ext>
    </p:extLst>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6FF59741-7650-A046-95B5-8D31235C520E}" type="slidenum">
              <a:rPr lang="en-US" smtClean="0"/>
              <a:pPr/>
              <a:t>19</a:t>
            </a:fld>
            <a:endParaRPr lang="en-US" dirty="0"/>
          </a:p>
        </p:txBody>
      </p:sp>
      <p:sp>
        <p:nvSpPr>
          <p:cNvPr id="5" name="Text Placeholder 4"/>
          <p:cNvSpPr>
            <a:spLocks noGrp="1"/>
          </p:cNvSpPr>
          <p:nvPr>
            <p:ph type="body" sz="quarter" idx="11"/>
          </p:nvPr>
        </p:nvSpPr>
        <p:spPr/>
        <p:txBody>
          <a:bodyPr/>
          <a:lstStyle/>
          <a:p>
            <a:r>
              <a:rPr lang="en-US" dirty="0" smtClean="0"/>
              <a:t>Interfaces</a:t>
            </a:r>
            <a:endParaRPr lang="en-US" dirty="0"/>
          </a:p>
        </p:txBody>
      </p:sp>
      <p:sp>
        <p:nvSpPr>
          <p:cNvPr id="6" name="Text Placeholder 5"/>
          <p:cNvSpPr>
            <a:spLocks noGrp="1"/>
          </p:cNvSpPr>
          <p:nvPr>
            <p:ph type="body" sz="quarter" idx="12"/>
          </p:nvPr>
        </p:nvSpPr>
        <p:spPr/>
        <p:txBody>
          <a:bodyPr/>
          <a:lstStyle/>
          <a:p>
            <a:r>
              <a:rPr lang="en-US" dirty="0"/>
              <a:t>Content Services</a:t>
            </a:r>
          </a:p>
          <a:p>
            <a:endParaRPr lang="en-US" dirty="0"/>
          </a:p>
        </p:txBody>
      </p:sp>
    </p:spTree>
    <p:extLst>
      <p:ext uri="{BB962C8B-B14F-4D97-AF65-F5344CB8AC3E}">
        <p14:creationId xmlns:p14="http://schemas.microsoft.com/office/powerpoint/2010/main" xmlns="" val="422535870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smtClean="0"/>
              <a:t>Training Overview</a:t>
            </a:r>
            <a:endParaRPr lang="en-US" dirty="0"/>
          </a:p>
        </p:txBody>
      </p:sp>
      <p:sp>
        <p:nvSpPr>
          <p:cNvPr id="3" name="Slide Number Placeholder 2"/>
          <p:cNvSpPr>
            <a:spLocks noGrp="1"/>
          </p:cNvSpPr>
          <p:nvPr>
            <p:ph type="sldNum" sz="quarter" idx="4"/>
          </p:nvPr>
        </p:nvSpPr>
        <p:spPr/>
        <p:txBody>
          <a:bodyPr/>
          <a:lstStyle/>
          <a:p>
            <a:fld id="{6FF59741-7650-A046-95B5-8D31235C520E}" type="slidenum">
              <a:rPr lang="en-US" smtClean="0"/>
              <a:pPr/>
              <a:t>2</a:t>
            </a:fld>
            <a:endParaRPr lang="en-US" dirty="0"/>
          </a:p>
        </p:txBody>
      </p:sp>
      <p:sp>
        <p:nvSpPr>
          <p:cNvPr id="22" name="Rectangle 21"/>
          <p:cNvSpPr/>
          <p:nvPr/>
        </p:nvSpPr>
        <p:spPr bwMode="auto">
          <a:xfrm>
            <a:off x="395537" y="1196752"/>
            <a:ext cx="8453840" cy="5014892"/>
          </a:xfrm>
          <a:custGeom>
            <a:avLst/>
            <a:gdLst>
              <a:gd name="connsiteX0" fmla="*/ 0 w 8197858"/>
              <a:gd name="connsiteY0" fmla="*/ 0 h 5256584"/>
              <a:gd name="connsiteX1" fmla="*/ 8197858 w 8197858"/>
              <a:gd name="connsiteY1" fmla="*/ 0 h 5256584"/>
              <a:gd name="connsiteX2" fmla="*/ 8197858 w 8197858"/>
              <a:gd name="connsiteY2" fmla="*/ 5256584 h 5256584"/>
              <a:gd name="connsiteX3" fmla="*/ 0 w 8197858"/>
              <a:gd name="connsiteY3" fmla="*/ 5256584 h 5256584"/>
              <a:gd name="connsiteX4" fmla="*/ 0 w 8197858"/>
              <a:gd name="connsiteY4" fmla="*/ 0 h 5256584"/>
              <a:gd name="connsiteX0" fmla="*/ 0 w 8309825"/>
              <a:gd name="connsiteY0" fmla="*/ 130629 h 5387213"/>
              <a:gd name="connsiteX1" fmla="*/ 8309825 w 8309825"/>
              <a:gd name="connsiteY1" fmla="*/ 0 h 5387213"/>
              <a:gd name="connsiteX2" fmla="*/ 8197858 w 8309825"/>
              <a:gd name="connsiteY2" fmla="*/ 5387213 h 5387213"/>
              <a:gd name="connsiteX3" fmla="*/ 0 w 8309825"/>
              <a:gd name="connsiteY3" fmla="*/ 5387213 h 5387213"/>
              <a:gd name="connsiteX4" fmla="*/ 0 w 8309825"/>
              <a:gd name="connsiteY4" fmla="*/ 130629 h 53872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09825" h="5387213">
                <a:moveTo>
                  <a:pt x="0" y="130629"/>
                </a:moveTo>
                <a:lnTo>
                  <a:pt x="8309825" y="0"/>
                </a:lnTo>
                <a:lnTo>
                  <a:pt x="8197858" y="5387213"/>
                </a:lnTo>
                <a:lnTo>
                  <a:pt x="0" y="5387213"/>
                </a:lnTo>
                <a:lnTo>
                  <a:pt x="0" y="130629"/>
                </a:lnTo>
                <a:close/>
              </a:path>
            </a:pathLst>
          </a:custGeom>
          <a:solidFill>
            <a:schemeClr val="tx1">
              <a:lumMod val="90000"/>
              <a:lumOff val="10000"/>
            </a:schemeClr>
          </a:solidFill>
          <a:ln w="31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endParaRPr lang="en-US" sz="900" b="1" dirty="0">
              <a:solidFill>
                <a:schemeClr val="bg1"/>
              </a:solidFill>
              <a:latin typeface="Roboto Light"/>
            </a:endParaRPr>
          </a:p>
        </p:txBody>
      </p:sp>
      <p:sp>
        <p:nvSpPr>
          <p:cNvPr id="24" name="Rectangle 23"/>
          <p:cNvSpPr/>
          <p:nvPr/>
        </p:nvSpPr>
        <p:spPr bwMode="auto">
          <a:xfrm>
            <a:off x="632202" y="4725144"/>
            <a:ext cx="7840286" cy="1220037"/>
          </a:xfrm>
          <a:custGeom>
            <a:avLst/>
            <a:gdLst>
              <a:gd name="connsiteX0" fmla="*/ 0 w 7709657"/>
              <a:gd name="connsiteY0" fmla="*/ 0 h 1191492"/>
              <a:gd name="connsiteX1" fmla="*/ 7709657 w 7709657"/>
              <a:gd name="connsiteY1" fmla="*/ 0 h 1191492"/>
              <a:gd name="connsiteX2" fmla="*/ 7709657 w 7709657"/>
              <a:gd name="connsiteY2" fmla="*/ 1191492 h 1191492"/>
              <a:gd name="connsiteX3" fmla="*/ 0 w 7709657"/>
              <a:gd name="connsiteY3" fmla="*/ 1191492 h 1191492"/>
              <a:gd name="connsiteX4" fmla="*/ 0 w 7709657"/>
              <a:gd name="connsiteY4" fmla="*/ 0 h 1191492"/>
              <a:gd name="connsiteX0" fmla="*/ 0 w 7840286"/>
              <a:gd name="connsiteY0" fmla="*/ 0 h 1275467"/>
              <a:gd name="connsiteX1" fmla="*/ 7709657 w 7840286"/>
              <a:gd name="connsiteY1" fmla="*/ 0 h 1275467"/>
              <a:gd name="connsiteX2" fmla="*/ 7840286 w 7840286"/>
              <a:gd name="connsiteY2" fmla="*/ 1275467 h 1275467"/>
              <a:gd name="connsiteX3" fmla="*/ 0 w 7840286"/>
              <a:gd name="connsiteY3" fmla="*/ 1191492 h 1275467"/>
              <a:gd name="connsiteX4" fmla="*/ 0 w 7840286"/>
              <a:gd name="connsiteY4" fmla="*/ 0 h 12754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40286" h="1275467">
                <a:moveTo>
                  <a:pt x="0" y="0"/>
                </a:moveTo>
                <a:lnTo>
                  <a:pt x="7709657" y="0"/>
                </a:lnTo>
                <a:lnTo>
                  <a:pt x="7840286" y="1275467"/>
                </a:lnTo>
                <a:lnTo>
                  <a:pt x="0" y="1191492"/>
                </a:lnTo>
                <a:lnTo>
                  <a:pt x="0" y="0"/>
                </a:lnTo>
                <a:close/>
              </a:path>
            </a:pathLst>
          </a:custGeom>
          <a:solidFill>
            <a:schemeClr val="tx1">
              <a:lumMod val="75000"/>
              <a:lumOff val="25000"/>
            </a:schemeClr>
          </a:solidFill>
          <a:ln w="3175" cap="flat" cmpd="sng" algn="ctr">
            <a:no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algn="ctr"/>
            <a:endParaRPr lang="nl-NL" sz="500" dirty="0"/>
          </a:p>
          <a:p>
            <a:pPr algn="ctr"/>
            <a:r>
              <a:rPr lang="nl-NL" sz="1000" dirty="0" smtClean="0">
                <a:solidFill>
                  <a:schemeClr val="bg1"/>
                </a:solidFill>
                <a:latin typeface="Roboto Regular" panose="02000000000000000000" pitchFamily="2" charset="0"/>
                <a:ea typeface="Roboto Regular" panose="02000000000000000000" pitchFamily="2" charset="0"/>
              </a:rPr>
              <a:t>Foundation</a:t>
            </a:r>
            <a:endParaRPr lang="en-US" sz="1000" dirty="0">
              <a:solidFill>
                <a:schemeClr val="bg1"/>
              </a:solidFill>
              <a:latin typeface="Roboto Regular" panose="02000000000000000000" pitchFamily="2" charset="0"/>
              <a:ea typeface="Roboto Regular" panose="02000000000000000000" pitchFamily="2" charset="0"/>
            </a:endParaRPr>
          </a:p>
        </p:txBody>
      </p:sp>
      <p:sp>
        <p:nvSpPr>
          <p:cNvPr id="23" name="Rectangle 20"/>
          <p:cNvSpPr/>
          <p:nvPr/>
        </p:nvSpPr>
        <p:spPr bwMode="auto">
          <a:xfrm>
            <a:off x="4680972" y="2286728"/>
            <a:ext cx="3924916" cy="2150383"/>
          </a:xfrm>
          <a:custGeom>
            <a:avLst/>
            <a:gdLst>
              <a:gd name="connsiteX0" fmla="*/ 0 w 4032448"/>
              <a:gd name="connsiteY0" fmla="*/ 0 h 1944216"/>
              <a:gd name="connsiteX1" fmla="*/ 4032448 w 4032448"/>
              <a:gd name="connsiteY1" fmla="*/ 0 h 1944216"/>
              <a:gd name="connsiteX2" fmla="*/ 4032448 w 4032448"/>
              <a:gd name="connsiteY2" fmla="*/ 1944216 h 1944216"/>
              <a:gd name="connsiteX3" fmla="*/ 0 w 4032448"/>
              <a:gd name="connsiteY3" fmla="*/ 1944216 h 1944216"/>
              <a:gd name="connsiteX4" fmla="*/ 0 w 4032448"/>
              <a:gd name="connsiteY4" fmla="*/ 0 h 1944216"/>
              <a:gd name="connsiteX0" fmla="*/ 0 w 4032448"/>
              <a:gd name="connsiteY0" fmla="*/ 0 h 1944216"/>
              <a:gd name="connsiteX1" fmla="*/ 3845835 w 4032448"/>
              <a:gd name="connsiteY1" fmla="*/ 83975 h 1944216"/>
              <a:gd name="connsiteX2" fmla="*/ 4032448 w 4032448"/>
              <a:gd name="connsiteY2" fmla="*/ 1944216 h 1944216"/>
              <a:gd name="connsiteX3" fmla="*/ 0 w 4032448"/>
              <a:gd name="connsiteY3" fmla="*/ 1944216 h 1944216"/>
              <a:gd name="connsiteX4" fmla="*/ 0 w 4032448"/>
              <a:gd name="connsiteY4" fmla="*/ 0 h 19442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32448" h="1944216">
                <a:moveTo>
                  <a:pt x="0" y="0"/>
                </a:moveTo>
                <a:lnTo>
                  <a:pt x="3845835" y="83975"/>
                </a:lnTo>
                <a:lnTo>
                  <a:pt x="4032448" y="1944216"/>
                </a:lnTo>
                <a:lnTo>
                  <a:pt x="0" y="1944216"/>
                </a:lnTo>
                <a:lnTo>
                  <a:pt x="0" y="0"/>
                </a:lnTo>
                <a:close/>
              </a:path>
            </a:pathLst>
          </a:custGeom>
          <a:solidFill>
            <a:schemeClr val="tx2">
              <a:lumMod val="75000"/>
              <a:lumOff val="25000"/>
            </a:schemeClr>
          </a:solidFill>
          <a:ln w="3175" cap="flat" cmpd="sng" algn="ctr">
            <a:no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algn="ctr"/>
            <a:endParaRPr lang="nl-NL" sz="1000" dirty="0" smtClean="0">
              <a:solidFill>
                <a:schemeClr val="bg1"/>
              </a:solidFill>
              <a:latin typeface="Roboto Regular" panose="02000000000000000000" pitchFamily="2" charset="0"/>
              <a:ea typeface="Roboto Regular" panose="02000000000000000000" pitchFamily="2" charset="0"/>
            </a:endParaRPr>
          </a:p>
          <a:p>
            <a:pPr algn="ctr"/>
            <a:r>
              <a:rPr lang="nl-NL" sz="1000" dirty="0" smtClean="0">
                <a:solidFill>
                  <a:schemeClr val="bg1"/>
                </a:solidFill>
                <a:latin typeface="Roboto Regular" panose="02000000000000000000" pitchFamily="2" charset="0"/>
                <a:ea typeface="Roboto Regular" panose="02000000000000000000" pitchFamily="2" charset="0"/>
              </a:rPr>
              <a:t>Front-end</a:t>
            </a:r>
            <a:endParaRPr lang="en-US" sz="1000" dirty="0">
              <a:solidFill>
                <a:schemeClr val="bg1"/>
              </a:solidFill>
              <a:latin typeface="Roboto Regular" panose="02000000000000000000" pitchFamily="2" charset="0"/>
              <a:ea typeface="Roboto Regular" panose="02000000000000000000" pitchFamily="2" charset="0"/>
            </a:endParaRPr>
          </a:p>
        </p:txBody>
      </p:sp>
      <p:sp>
        <p:nvSpPr>
          <p:cNvPr id="21" name="Rectangle 20"/>
          <p:cNvSpPr/>
          <p:nvPr/>
        </p:nvSpPr>
        <p:spPr bwMode="auto">
          <a:xfrm>
            <a:off x="607720" y="2286728"/>
            <a:ext cx="3924916" cy="2150383"/>
          </a:xfrm>
          <a:custGeom>
            <a:avLst/>
            <a:gdLst>
              <a:gd name="connsiteX0" fmla="*/ 0 w 4032448"/>
              <a:gd name="connsiteY0" fmla="*/ 0 h 1944216"/>
              <a:gd name="connsiteX1" fmla="*/ 4032448 w 4032448"/>
              <a:gd name="connsiteY1" fmla="*/ 0 h 1944216"/>
              <a:gd name="connsiteX2" fmla="*/ 4032448 w 4032448"/>
              <a:gd name="connsiteY2" fmla="*/ 1944216 h 1944216"/>
              <a:gd name="connsiteX3" fmla="*/ 0 w 4032448"/>
              <a:gd name="connsiteY3" fmla="*/ 1944216 h 1944216"/>
              <a:gd name="connsiteX4" fmla="*/ 0 w 4032448"/>
              <a:gd name="connsiteY4" fmla="*/ 0 h 1944216"/>
              <a:gd name="connsiteX0" fmla="*/ 0 w 4032448"/>
              <a:gd name="connsiteY0" fmla="*/ 0 h 1944216"/>
              <a:gd name="connsiteX1" fmla="*/ 3845835 w 4032448"/>
              <a:gd name="connsiteY1" fmla="*/ 83975 h 1944216"/>
              <a:gd name="connsiteX2" fmla="*/ 4032448 w 4032448"/>
              <a:gd name="connsiteY2" fmla="*/ 1944216 h 1944216"/>
              <a:gd name="connsiteX3" fmla="*/ 0 w 4032448"/>
              <a:gd name="connsiteY3" fmla="*/ 1944216 h 1944216"/>
              <a:gd name="connsiteX4" fmla="*/ 0 w 4032448"/>
              <a:gd name="connsiteY4" fmla="*/ 0 h 19442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32448" h="1944216">
                <a:moveTo>
                  <a:pt x="0" y="0"/>
                </a:moveTo>
                <a:lnTo>
                  <a:pt x="3845835" y="83975"/>
                </a:lnTo>
                <a:lnTo>
                  <a:pt x="4032448" y="1944216"/>
                </a:lnTo>
                <a:lnTo>
                  <a:pt x="0" y="1944216"/>
                </a:lnTo>
                <a:lnTo>
                  <a:pt x="0" y="0"/>
                </a:lnTo>
                <a:close/>
              </a:path>
            </a:pathLst>
          </a:custGeom>
          <a:solidFill>
            <a:schemeClr val="tx2">
              <a:lumMod val="75000"/>
              <a:lumOff val="25000"/>
            </a:schemeClr>
          </a:solidFill>
          <a:ln w="3175" cap="flat" cmpd="sng" algn="ctr">
            <a:no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algn="ctr"/>
            <a:endParaRPr lang="nl-NL" sz="1000" dirty="0" smtClean="0">
              <a:latin typeface="Roboto Regular" panose="02000000000000000000" pitchFamily="2" charset="0"/>
              <a:ea typeface="Roboto Regular" panose="02000000000000000000" pitchFamily="2" charset="0"/>
            </a:endParaRPr>
          </a:p>
          <a:p>
            <a:pPr algn="ctr"/>
            <a:r>
              <a:rPr lang="nl-NL" sz="1000" dirty="0" smtClean="0">
                <a:solidFill>
                  <a:schemeClr val="bg1"/>
                </a:solidFill>
                <a:latin typeface="Roboto Regular" panose="02000000000000000000" pitchFamily="2" charset="0"/>
                <a:ea typeface="Roboto Regular" panose="02000000000000000000" pitchFamily="2" charset="0"/>
              </a:rPr>
              <a:t>Back-end</a:t>
            </a:r>
            <a:endParaRPr lang="en-US" sz="1000" dirty="0">
              <a:solidFill>
                <a:schemeClr val="bg1"/>
              </a:solidFill>
              <a:latin typeface="Roboto Regular" panose="02000000000000000000" pitchFamily="2" charset="0"/>
              <a:ea typeface="Roboto Regular" panose="02000000000000000000" pitchFamily="2" charset="0"/>
            </a:endParaRPr>
          </a:p>
        </p:txBody>
      </p:sp>
      <p:sp>
        <p:nvSpPr>
          <p:cNvPr id="5" name="Rectangle 4"/>
          <p:cNvSpPr/>
          <p:nvPr/>
        </p:nvSpPr>
        <p:spPr bwMode="auto">
          <a:xfrm>
            <a:off x="817983" y="2780928"/>
            <a:ext cx="1051317" cy="560702"/>
          </a:xfrm>
          <a:custGeom>
            <a:avLst/>
            <a:gdLst>
              <a:gd name="connsiteX0" fmla="*/ 0 w 1944216"/>
              <a:gd name="connsiteY0" fmla="*/ 0 h 936104"/>
              <a:gd name="connsiteX1" fmla="*/ 1944216 w 1944216"/>
              <a:gd name="connsiteY1" fmla="*/ 0 h 936104"/>
              <a:gd name="connsiteX2" fmla="*/ 1944216 w 1944216"/>
              <a:gd name="connsiteY2" fmla="*/ 936104 h 936104"/>
              <a:gd name="connsiteX3" fmla="*/ 0 w 1944216"/>
              <a:gd name="connsiteY3" fmla="*/ 936104 h 936104"/>
              <a:gd name="connsiteX4" fmla="*/ 0 w 1944216"/>
              <a:gd name="connsiteY4" fmla="*/ 0 h 936104"/>
              <a:gd name="connsiteX0" fmla="*/ 0 w 2046853"/>
              <a:gd name="connsiteY0" fmla="*/ 0 h 1057402"/>
              <a:gd name="connsiteX1" fmla="*/ 1944216 w 2046853"/>
              <a:gd name="connsiteY1" fmla="*/ 0 h 1057402"/>
              <a:gd name="connsiteX2" fmla="*/ 2046853 w 2046853"/>
              <a:gd name="connsiteY2" fmla="*/ 1057402 h 1057402"/>
              <a:gd name="connsiteX3" fmla="*/ 0 w 2046853"/>
              <a:gd name="connsiteY3" fmla="*/ 936104 h 1057402"/>
              <a:gd name="connsiteX4" fmla="*/ 0 w 2046853"/>
              <a:gd name="connsiteY4" fmla="*/ 0 h 105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6853" h="1057402">
                <a:moveTo>
                  <a:pt x="0" y="0"/>
                </a:moveTo>
                <a:lnTo>
                  <a:pt x="1944216" y="0"/>
                </a:lnTo>
                <a:lnTo>
                  <a:pt x="2046853" y="1057402"/>
                </a:lnTo>
                <a:lnTo>
                  <a:pt x="0" y="936104"/>
                </a:lnTo>
                <a:lnTo>
                  <a:pt x="0" y="0"/>
                </a:lnTo>
                <a:close/>
              </a:path>
            </a:pathLst>
          </a:custGeom>
          <a:solidFill>
            <a:schemeClr val="tx2">
              <a:lumMod val="25000"/>
              <a:lumOff val="75000"/>
            </a:schemeClr>
          </a:solidFill>
          <a:ln w="31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r>
              <a:rPr lang="nl-NL" sz="1000" dirty="0" smtClean="0">
                <a:latin typeface="Roboto Regular" panose="02000000000000000000" pitchFamily="2" charset="0"/>
                <a:ea typeface="Roboto Regular" panose="02000000000000000000" pitchFamily="2" charset="0"/>
              </a:rPr>
              <a:t>Services</a:t>
            </a:r>
          </a:p>
          <a:p>
            <a:pPr algn="ctr"/>
            <a:r>
              <a:rPr lang="nl-NL" sz="1000" dirty="0" smtClean="0">
                <a:latin typeface="Roboto Regular" panose="02000000000000000000" pitchFamily="2" charset="0"/>
                <a:ea typeface="Roboto Regular" panose="02000000000000000000" pitchFamily="2" charset="0"/>
              </a:rPr>
              <a:t>Integration</a:t>
            </a:r>
            <a:endParaRPr lang="en-US" sz="1000" dirty="0">
              <a:latin typeface="Roboto Regular" panose="02000000000000000000" pitchFamily="2" charset="0"/>
              <a:ea typeface="Roboto Regular" panose="02000000000000000000" pitchFamily="2" charset="0"/>
            </a:endParaRPr>
          </a:p>
        </p:txBody>
      </p:sp>
      <p:sp>
        <p:nvSpPr>
          <p:cNvPr id="6" name="Rectangle 4"/>
          <p:cNvSpPr/>
          <p:nvPr/>
        </p:nvSpPr>
        <p:spPr bwMode="auto">
          <a:xfrm>
            <a:off x="2017636" y="2780928"/>
            <a:ext cx="1051317" cy="560702"/>
          </a:xfrm>
          <a:custGeom>
            <a:avLst/>
            <a:gdLst>
              <a:gd name="connsiteX0" fmla="*/ 0 w 1944216"/>
              <a:gd name="connsiteY0" fmla="*/ 0 h 936104"/>
              <a:gd name="connsiteX1" fmla="*/ 1944216 w 1944216"/>
              <a:gd name="connsiteY1" fmla="*/ 0 h 936104"/>
              <a:gd name="connsiteX2" fmla="*/ 1944216 w 1944216"/>
              <a:gd name="connsiteY2" fmla="*/ 936104 h 936104"/>
              <a:gd name="connsiteX3" fmla="*/ 0 w 1944216"/>
              <a:gd name="connsiteY3" fmla="*/ 936104 h 936104"/>
              <a:gd name="connsiteX4" fmla="*/ 0 w 1944216"/>
              <a:gd name="connsiteY4" fmla="*/ 0 h 936104"/>
              <a:gd name="connsiteX0" fmla="*/ 0 w 2046853"/>
              <a:gd name="connsiteY0" fmla="*/ 0 h 1057402"/>
              <a:gd name="connsiteX1" fmla="*/ 1944216 w 2046853"/>
              <a:gd name="connsiteY1" fmla="*/ 0 h 1057402"/>
              <a:gd name="connsiteX2" fmla="*/ 2046853 w 2046853"/>
              <a:gd name="connsiteY2" fmla="*/ 1057402 h 1057402"/>
              <a:gd name="connsiteX3" fmla="*/ 0 w 2046853"/>
              <a:gd name="connsiteY3" fmla="*/ 936104 h 1057402"/>
              <a:gd name="connsiteX4" fmla="*/ 0 w 2046853"/>
              <a:gd name="connsiteY4" fmla="*/ 0 h 105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6853" h="1057402">
                <a:moveTo>
                  <a:pt x="0" y="0"/>
                </a:moveTo>
                <a:lnTo>
                  <a:pt x="1944216" y="0"/>
                </a:lnTo>
                <a:lnTo>
                  <a:pt x="2046853" y="1057402"/>
                </a:lnTo>
                <a:lnTo>
                  <a:pt x="0" y="936104"/>
                </a:lnTo>
                <a:lnTo>
                  <a:pt x="0" y="0"/>
                </a:lnTo>
                <a:close/>
              </a:path>
            </a:pathLst>
          </a:custGeom>
          <a:solidFill>
            <a:srgbClr val="C00000"/>
          </a:solidFill>
          <a:ln w="31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r>
              <a:rPr lang="nl-NL" sz="1000" dirty="0">
                <a:solidFill>
                  <a:schemeClr val="bg1"/>
                </a:solidFill>
                <a:latin typeface="Roboto Regular" panose="02000000000000000000" pitchFamily="2" charset="0"/>
                <a:ea typeface="Roboto Regular" panose="02000000000000000000" pitchFamily="2" charset="0"/>
              </a:rPr>
              <a:t>Content</a:t>
            </a:r>
          </a:p>
          <a:p>
            <a:pPr algn="ctr"/>
            <a:r>
              <a:rPr lang="nl-NL" sz="1000" dirty="0">
                <a:solidFill>
                  <a:schemeClr val="bg1"/>
                </a:solidFill>
                <a:latin typeface="Roboto Regular" panose="02000000000000000000" pitchFamily="2" charset="0"/>
                <a:ea typeface="Roboto Regular" panose="02000000000000000000" pitchFamily="2" charset="0"/>
              </a:rPr>
              <a:t>Services</a:t>
            </a:r>
            <a:endParaRPr lang="en-US" sz="1000" dirty="0">
              <a:solidFill>
                <a:schemeClr val="bg1"/>
              </a:solidFill>
              <a:latin typeface="Roboto Regular" panose="02000000000000000000" pitchFamily="2" charset="0"/>
              <a:ea typeface="Roboto Regular" panose="02000000000000000000" pitchFamily="2" charset="0"/>
            </a:endParaRPr>
          </a:p>
        </p:txBody>
      </p:sp>
      <p:sp>
        <p:nvSpPr>
          <p:cNvPr id="7" name="Rectangle 4"/>
          <p:cNvSpPr/>
          <p:nvPr/>
        </p:nvSpPr>
        <p:spPr bwMode="auto">
          <a:xfrm>
            <a:off x="3217289" y="2780928"/>
            <a:ext cx="1051317" cy="560702"/>
          </a:xfrm>
          <a:custGeom>
            <a:avLst/>
            <a:gdLst>
              <a:gd name="connsiteX0" fmla="*/ 0 w 1944216"/>
              <a:gd name="connsiteY0" fmla="*/ 0 h 936104"/>
              <a:gd name="connsiteX1" fmla="*/ 1944216 w 1944216"/>
              <a:gd name="connsiteY1" fmla="*/ 0 h 936104"/>
              <a:gd name="connsiteX2" fmla="*/ 1944216 w 1944216"/>
              <a:gd name="connsiteY2" fmla="*/ 936104 h 936104"/>
              <a:gd name="connsiteX3" fmla="*/ 0 w 1944216"/>
              <a:gd name="connsiteY3" fmla="*/ 936104 h 936104"/>
              <a:gd name="connsiteX4" fmla="*/ 0 w 1944216"/>
              <a:gd name="connsiteY4" fmla="*/ 0 h 936104"/>
              <a:gd name="connsiteX0" fmla="*/ 0 w 2046853"/>
              <a:gd name="connsiteY0" fmla="*/ 0 h 1057402"/>
              <a:gd name="connsiteX1" fmla="*/ 1944216 w 2046853"/>
              <a:gd name="connsiteY1" fmla="*/ 0 h 1057402"/>
              <a:gd name="connsiteX2" fmla="*/ 2046853 w 2046853"/>
              <a:gd name="connsiteY2" fmla="*/ 1057402 h 1057402"/>
              <a:gd name="connsiteX3" fmla="*/ 0 w 2046853"/>
              <a:gd name="connsiteY3" fmla="*/ 936104 h 1057402"/>
              <a:gd name="connsiteX4" fmla="*/ 0 w 2046853"/>
              <a:gd name="connsiteY4" fmla="*/ 0 h 105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6853" h="1057402">
                <a:moveTo>
                  <a:pt x="0" y="0"/>
                </a:moveTo>
                <a:lnTo>
                  <a:pt x="1944216" y="0"/>
                </a:lnTo>
                <a:lnTo>
                  <a:pt x="2046853" y="1057402"/>
                </a:lnTo>
                <a:lnTo>
                  <a:pt x="0" y="936104"/>
                </a:lnTo>
                <a:lnTo>
                  <a:pt x="0" y="0"/>
                </a:lnTo>
                <a:close/>
              </a:path>
            </a:pathLst>
          </a:custGeom>
          <a:solidFill>
            <a:schemeClr val="tx2">
              <a:lumMod val="25000"/>
              <a:lumOff val="75000"/>
            </a:schemeClr>
          </a:solidFill>
          <a:ln w="31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r>
              <a:rPr lang="nl-NL" sz="1000" dirty="0" smtClean="0">
                <a:latin typeface="Roboto Regular" panose="02000000000000000000" pitchFamily="2" charset="0"/>
                <a:ea typeface="Roboto Regular" panose="02000000000000000000" pitchFamily="2" charset="0"/>
              </a:rPr>
              <a:t>Advanced</a:t>
            </a:r>
          </a:p>
          <a:p>
            <a:pPr algn="ctr"/>
            <a:r>
              <a:rPr lang="nl-NL" sz="1000" dirty="0" smtClean="0">
                <a:latin typeface="Roboto Regular" panose="02000000000000000000" pitchFamily="2" charset="0"/>
                <a:ea typeface="Roboto Regular" panose="02000000000000000000" pitchFamily="2" charset="0"/>
              </a:rPr>
              <a:t>Security</a:t>
            </a:r>
            <a:endParaRPr lang="en-US" sz="1000" dirty="0">
              <a:latin typeface="Roboto Regular" panose="02000000000000000000" pitchFamily="2" charset="0"/>
              <a:ea typeface="Roboto Regular" panose="02000000000000000000" pitchFamily="2" charset="0"/>
            </a:endParaRPr>
          </a:p>
        </p:txBody>
      </p:sp>
      <p:sp>
        <p:nvSpPr>
          <p:cNvPr id="8" name="Rectangle 4"/>
          <p:cNvSpPr/>
          <p:nvPr/>
        </p:nvSpPr>
        <p:spPr bwMode="auto">
          <a:xfrm>
            <a:off x="1378685" y="3588378"/>
            <a:ext cx="1051317" cy="560702"/>
          </a:xfrm>
          <a:custGeom>
            <a:avLst/>
            <a:gdLst>
              <a:gd name="connsiteX0" fmla="*/ 0 w 1944216"/>
              <a:gd name="connsiteY0" fmla="*/ 0 h 936104"/>
              <a:gd name="connsiteX1" fmla="*/ 1944216 w 1944216"/>
              <a:gd name="connsiteY1" fmla="*/ 0 h 936104"/>
              <a:gd name="connsiteX2" fmla="*/ 1944216 w 1944216"/>
              <a:gd name="connsiteY2" fmla="*/ 936104 h 936104"/>
              <a:gd name="connsiteX3" fmla="*/ 0 w 1944216"/>
              <a:gd name="connsiteY3" fmla="*/ 936104 h 936104"/>
              <a:gd name="connsiteX4" fmla="*/ 0 w 1944216"/>
              <a:gd name="connsiteY4" fmla="*/ 0 h 936104"/>
              <a:gd name="connsiteX0" fmla="*/ 0 w 2046853"/>
              <a:gd name="connsiteY0" fmla="*/ 0 h 1057402"/>
              <a:gd name="connsiteX1" fmla="*/ 1944216 w 2046853"/>
              <a:gd name="connsiteY1" fmla="*/ 0 h 1057402"/>
              <a:gd name="connsiteX2" fmla="*/ 2046853 w 2046853"/>
              <a:gd name="connsiteY2" fmla="*/ 1057402 h 1057402"/>
              <a:gd name="connsiteX3" fmla="*/ 0 w 2046853"/>
              <a:gd name="connsiteY3" fmla="*/ 936104 h 1057402"/>
              <a:gd name="connsiteX4" fmla="*/ 0 w 2046853"/>
              <a:gd name="connsiteY4" fmla="*/ 0 h 105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6853" h="1057402">
                <a:moveTo>
                  <a:pt x="0" y="0"/>
                </a:moveTo>
                <a:lnTo>
                  <a:pt x="1944216" y="0"/>
                </a:lnTo>
                <a:lnTo>
                  <a:pt x="2046853" y="1057402"/>
                </a:lnTo>
                <a:lnTo>
                  <a:pt x="0" y="936104"/>
                </a:lnTo>
                <a:lnTo>
                  <a:pt x="0" y="0"/>
                </a:lnTo>
                <a:close/>
              </a:path>
            </a:pathLst>
          </a:custGeom>
          <a:solidFill>
            <a:schemeClr val="tx2">
              <a:lumMod val="25000"/>
              <a:lumOff val="75000"/>
            </a:schemeClr>
          </a:solidFill>
          <a:ln w="31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r>
              <a:rPr lang="nl-NL" sz="1000" dirty="0" smtClean="0">
                <a:latin typeface="Roboto Regular" panose="02000000000000000000" pitchFamily="2" charset="0"/>
                <a:ea typeface="Roboto Regular" panose="02000000000000000000" pitchFamily="2" charset="0"/>
              </a:rPr>
              <a:t>Targeting</a:t>
            </a:r>
            <a:endParaRPr lang="en-US" sz="1000" dirty="0">
              <a:latin typeface="Roboto Regular" panose="02000000000000000000" pitchFamily="2" charset="0"/>
              <a:ea typeface="Roboto Regular" panose="02000000000000000000" pitchFamily="2" charset="0"/>
            </a:endParaRPr>
          </a:p>
        </p:txBody>
      </p:sp>
      <p:sp>
        <p:nvSpPr>
          <p:cNvPr id="9" name="Rectangle 4"/>
          <p:cNvSpPr/>
          <p:nvPr/>
        </p:nvSpPr>
        <p:spPr bwMode="auto">
          <a:xfrm>
            <a:off x="2691630" y="3588378"/>
            <a:ext cx="1051317" cy="560702"/>
          </a:xfrm>
          <a:custGeom>
            <a:avLst/>
            <a:gdLst>
              <a:gd name="connsiteX0" fmla="*/ 0 w 1944216"/>
              <a:gd name="connsiteY0" fmla="*/ 0 h 936104"/>
              <a:gd name="connsiteX1" fmla="*/ 1944216 w 1944216"/>
              <a:gd name="connsiteY1" fmla="*/ 0 h 936104"/>
              <a:gd name="connsiteX2" fmla="*/ 1944216 w 1944216"/>
              <a:gd name="connsiteY2" fmla="*/ 936104 h 936104"/>
              <a:gd name="connsiteX3" fmla="*/ 0 w 1944216"/>
              <a:gd name="connsiteY3" fmla="*/ 936104 h 936104"/>
              <a:gd name="connsiteX4" fmla="*/ 0 w 1944216"/>
              <a:gd name="connsiteY4" fmla="*/ 0 h 936104"/>
              <a:gd name="connsiteX0" fmla="*/ 0 w 2046853"/>
              <a:gd name="connsiteY0" fmla="*/ 0 h 1057402"/>
              <a:gd name="connsiteX1" fmla="*/ 1944216 w 2046853"/>
              <a:gd name="connsiteY1" fmla="*/ 0 h 1057402"/>
              <a:gd name="connsiteX2" fmla="*/ 2046853 w 2046853"/>
              <a:gd name="connsiteY2" fmla="*/ 1057402 h 1057402"/>
              <a:gd name="connsiteX3" fmla="*/ 0 w 2046853"/>
              <a:gd name="connsiteY3" fmla="*/ 936104 h 1057402"/>
              <a:gd name="connsiteX4" fmla="*/ 0 w 2046853"/>
              <a:gd name="connsiteY4" fmla="*/ 0 h 105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6853" h="1057402">
                <a:moveTo>
                  <a:pt x="0" y="0"/>
                </a:moveTo>
                <a:lnTo>
                  <a:pt x="1944216" y="0"/>
                </a:lnTo>
                <a:lnTo>
                  <a:pt x="2046853" y="1057402"/>
                </a:lnTo>
                <a:lnTo>
                  <a:pt x="0" y="936104"/>
                </a:lnTo>
                <a:lnTo>
                  <a:pt x="0" y="0"/>
                </a:lnTo>
                <a:close/>
              </a:path>
            </a:pathLst>
          </a:custGeom>
          <a:solidFill>
            <a:schemeClr val="tx2">
              <a:lumMod val="25000"/>
              <a:lumOff val="75000"/>
            </a:schemeClr>
          </a:solidFill>
          <a:ln w="31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r>
              <a:rPr lang="nl-NL" sz="1000" dirty="0" smtClean="0">
                <a:latin typeface="Roboto Regular" panose="02000000000000000000" pitchFamily="2" charset="0"/>
                <a:ea typeface="Roboto Regular" panose="02000000000000000000" pitchFamily="2" charset="0"/>
              </a:rPr>
              <a:t>Publishing</a:t>
            </a:r>
            <a:endParaRPr lang="en-US" sz="1000" dirty="0">
              <a:latin typeface="Roboto Regular" panose="02000000000000000000" pitchFamily="2" charset="0"/>
              <a:ea typeface="Roboto Regular" panose="02000000000000000000" pitchFamily="2" charset="0"/>
            </a:endParaRPr>
          </a:p>
        </p:txBody>
      </p:sp>
      <p:sp>
        <p:nvSpPr>
          <p:cNvPr id="10" name="Rectangle 4"/>
          <p:cNvSpPr/>
          <p:nvPr/>
        </p:nvSpPr>
        <p:spPr bwMode="auto">
          <a:xfrm>
            <a:off x="1020086" y="5125901"/>
            <a:ext cx="1409916" cy="560702"/>
          </a:xfrm>
          <a:custGeom>
            <a:avLst/>
            <a:gdLst>
              <a:gd name="connsiteX0" fmla="*/ 0 w 1944216"/>
              <a:gd name="connsiteY0" fmla="*/ 0 h 936104"/>
              <a:gd name="connsiteX1" fmla="*/ 1944216 w 1944216"/>
              <a:gd name="connsiteY1" fmla="*/ 0 h 936104"/>
              <a:gd name="connsiteX2" fmla="*/ 1944216 w 1944216"/>
              <a:gd name="connsiteY2" fmla="*/ 936104 h 936104"/>
              <a:gd name="connsiteX3" fmla="*/ 0 w 1944216"/>
              <a:gd name="connsiteY3" fmla="*/ 936104 h 936104"/>
              <a:gd name="connsiteX4" fmla="*/ 0 w 1944216"/>
              <a:gd name="connsiteY4" fmla="*/ 0 h 936104"/>
              <a:gd name="connsiteX0" fmla="*/ 0 w 2046853"/>
              <a:gd name="connsiteY0" fmla="*/ 0 h 1057402"/>
              <a:gd name="connsiteX1" fmla="*/ 1944216 w 2046853"/>
              <a:gd name="connsiteY1" fmla="*/ 0 h 1057402"/>
              <a:gd name="connsiteX2" fmla="*/ 2046853 w 2046853"/>
              <a:gd name="connsiteY2" fmla="*/ 1057402 h 1057402"/>
              <a:gd name="connsiteX3" fmla="*/ 0 w 2046853"/>
              <a:gd name="connsiteY3" fmla="*/ 936104 h 1057402"/>
              <a:gd name="connsiteX4" fmla="*/ 0 w 2046853"/>
              <a:gd name="connsiteY4" fmla="*/ 0 h 105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6853" h="1057402">
                <a:moveTo>
                  <a:pt x="0" y="0"/>
                </a:moveTo>
                <a:lnTo>
                  <a:pt x="1944216" y="0"/>
                </a:lnTo>
                <a:lnTo>
                  <a:pt x="2046853" y="1057402"/>
                </a:lnTo>
                <a:lnTo>
                  <a:pt x="0" y="936104"/>
                </a:lnTo>
                <a:lnTo>
                  <a:pt x="0" y="0"/>
                </a:lnTo>
                <a:close/>
              </a:path>
            </a:pathLst>
          </a:custGeom>
          <a:solidFill>
            <a:schemeClr val="tx2">
              <a:lumMod val="25000"/>
              <a:lumOff val="75000"/>
            </a:schemeClr>
          </a:solidFill>
          <a:ln w="31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r>
              <a:rPr lang="nl-NL" sz="1000" dirty="0" smtClean="0">
                <a:latin typeface="Roboto Regular" panose="02000000000000000000" pitchFamily="2" charset="0"/>
                <a:ea typeface="Roboto Regular" panose="02000000000000000000" pitchFamily="2" charset="0"/>
              </a:rPr>
              <a:t>Portal Essentials</a:t>
            </a:r>
            <a:endParaRPr lang="en-US" sz="1000" dirty="0">
              <a:latin typeface="Roboto Regular" panose="02000000000000000000" pitchFamily="2" charset="0"/>
              <a:ea typeface="Roboto Regular" panose="02000000000000000000" pitchFamily="2" charset="0"/>
            </a:endParaRPr>
          </a:p>
        </p:txBody>
      </p:sp>
      <p:sp>
        <p:nvSpPr>
          <p:cNvPr id="11" name="Rectangle 4"/>
          <p:cNvSpPr/>
          <p:nvPr/>
        </p:nvSpPr>
        <p:spPr bwMode="auto">
          <a:xfrm>
            <a:off x="2900135" y="5125901"/>
            <a:ext cx="1409916" cy="560702"/>
          </a:xfrm>
          <a:custGeom>
            <a:avLst/>
            <a:gdLst>
              <a:gd name="connsiteX0" fmla="*/ 0 w 1944216"/>
              <a:gd name="connsiteY0" fmla="*/ 0 h 936104"/>
              <a:gd name="connsiteX1" fmla="*/ 1944216 w 1944216"/>
              <a:gd name="connsiteY1" fmla="*/ 0 h 936104"/>
              <a:gd name="connsiteX2" fmla="*/ 1944216 w 1944216"/>
              <a:gd name="connsiteY2" fmla="*/ 936104 h 936104"/>
              <a:gd name="connsiteX3" fmla="*/ 0 w 1944216"/>
              <a:gd name="connsiteY3" fmla="*/ 936104 h 936104"/>
              <a:gd name="connsiteX4" fmla="*/ 0 w 1944216"/>
              <a:gd name="connsiteY4" fmla="*/ 0 h 936104"/>
              <a:gd name="connsiteX0" fmla="*/ 0 w 2046853"/>
              <a:gd name="connsiteY0" fmla="*/ 0 h 1057402"/>
              <a:gd name="connsiteX1" fmla="*/ 1944216 w 2046853"/>
              <a:gd name="connsiteY1" fmla="*/ 0 h 1057402"/>
              <a:gd name="connsiteX2" fmla="*/ 2046853 w 2046853"/>
              <a:gd name="connsiteY2" fmla="*/ 1057402 h 1057402"/>
              <a:gd name="connsiteX3" fmla="*/ 0 w 2046853"/>
              <a:gd name="connsiteY3" fmla="*/ 936104 h 1057402"/>
              <a:gd name="connsiteX4" fmla="*/ 0 w 2046853"/>
              <a:gd name="connsiteY4" fmla="*/ 0 h 105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6853" h="1057402">
                <a:moveTo>
                  <a:pt x="0" y="0"/>
                </a:moveTo>
                <a:lnTo>
                  <a:pt x="1944216" y="0"/>
                </a:lnTo>
                <a:lnTo>
                  <a:pt x="2046853" y="1057402"/>
                </a:lnTo>
                <a:lnTo>
                  <a:pt x="0" y="936104"/>
                </a:lnTo>
                <a:lnTo>
                  <a:pt x="0" y="0"/>
                </a:lnTo>
                <a:close/>
              </a:path>
            </a:pathLst>
          </a:custGeom>
          <a:solidFill>
            <a:schemeClr val="tx2">
              <a:lumMod val="25000"/>
              <a:lumOff val="75000"/>
            </a:schemeClr>
          </a:solidFill>
          <a:ln w="31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r>
              <a:rPr lang="nl-NL" sz="1000" dirty="0" smtClean="0">
                <a:latin typeface="Roboto Regular" panose="02000000000000000000" pitchFamily="2" charset="0"/>
                <a:ea typeface="Roboto Regular" panose="02000000000000000000" pitchFamily="2" charset="0"/>
              </a:rPr>
              <a:t>Portal Technologies</a:t>
            </a:r>
            <a:endParaRPr lang="en-US" sz="1000" dirty="0">
              <a:latin typeface="Roboto Regular" panose="02000000000000000000" pitchFamily="2" charset="0"/>
              <a:ea typeface="Roboto Regular" panose="02000000000000000000" pitchFamily="2" charset="0"/>
            </a:endParaRPr>
          </a:p>
        </p:txBody>
      </p:sp>
      <p:sp>
        <p:nvSpPr>
          <p:cNvPr id="12" name="Rectangle 4"/>
          <p:cNvSpPr/>
          <p:nvPr/>
        </p:nvSpPr>
        <p:spPr bwMode="auto">
          <a:xfrm>
            <a:off x="4780184" y="5125901"/>
            <a:ext cx="1409916" cy="560702"/>
          </a:xfrm>
          <a:custGeom>
            <a:avLst/>
            <a:gdLst>
              <a:gd name="connsiteX0" fmla="*/ 0 w 1944216"/>
              <a:gd name="connsiteY0" fmla="*/ 0 h 936104"/>
              <a:gd name="connsiteX1" fmla="*/ 1944216 w 1944216"/>
              <a:gd name="connsiteY1" fmla="*/ 0 h 936104"/>
              <a:gd name="connsiteX2" fmla="*/ 1944216 w 1944216"/>
              <a:gd name="connsiteY2" fmla="*/ 936104 h 936104"/>
              <a:gd name="connsiteX3" fmla="*/ 0 w 1944216"/>
              <a:gd name="connsiteY3" fmla="*/ 936104 h 936104"/>
              <a:gd name="connsiteX4" fmla="*/ 0 w 1944216"/>
              <a:gd name="connsiteY4" fmla="*/ 0 h 936104"/>
              <a:gd name="connsiteX0" fmla="*/ 0 w 2046853"/>
              <a:gd name="connsiteY0" fmla="*/ 0 h 1057402"/>
              <a:gd name="connsiteX1" fmla="*/ 1944216 w 2046853"/>
              <a:gd name="connsiteY1" fmla="*/ 0 h 1057402"/>
              <a:gd name="connsiteX2" fmla="*/ 2046853 w 2046853"/>
              <a:gd name="connsiteY2" fmla="*/ 1057402 h 1057402"/>
              <a:gd name="connsiteX3" fmla="*/ 0 w 2046853"/>
              <a:gd name="connsiteY3" fmla="*/ 936104 h 1057402"/>
              <a:gd name="connsiteX4" fmla="*/ 0 w 2046853"/>
              <a:gd name="connsiteY4" fmla="*/ 0 h 105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6853" h="1057402">
                <a:moveTo>
                  <a:pt x="0" y="0"/>
                </a:moveTo>
                <a:lnTo>
                  <a:pt x="1944216" y="0"/>
                </a:lnTo>
                <a:lnTo>
                  <a:pt x="2046853" y="1057402"/>
                </a:lnTo>
                <a:lnTo>
                  <a:pt x="0" y="936104"/>
                </a:lnTo>
                <a:lnTo>
                  <a:pt x="0" y="0"/>
                </a:lnTo>
                <a:close/>
              </a:path>
            </a:pathLst>
          </a:custGeom>
          <a:solidFill>
            <a:schemeClr val="tx2">
              <a:lumMod val="25000"/>
              <a:lumOff val="75000"/>
            </a:schemeClr>
          </a:solidFill>
          <a:ln w="31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r>
              <a:rPr lang="nl-NL" sz="1000" dirty="0" smtClean="0">
                <a:latin typeface="Roboto Regular" panose="02000000000000000000" pitchFamily="2" charset="0"/>
                <a:ea typeface="Roboto Regular" panose="02000000000000000000" pitchFamily="2" charset="0"/>
              </a:rPr>
              <a:t>Portal Tools</a:t>
            </a:r>
            <a:endParaRPr lang="en-US" sz="1000" dirty="0">
              <a:latin typeface="Roboto Regular" panose="02000000000000000000" pitchFamily="2" charset="0"/>
              <a:ea typeface="Roboto Regular" panose="02000000000000000000" pitchFamily="2" charset="0"/>
            </a:endParaRPr>
          </a:p>
        </p:txBody>
      </p:sp>
      <p:sp>
        <p:nvSpPr>
          <p:cNvPr id="13" name="Rectangle 4"/>
          <p:cNvSpPr/>
          <p:nvPr/>
        </p:nvSpPr>
        <p:spPr bwMode="auto">
          <a:xfrm>
            <a:off x="6660232" y="5125901"/>
            <a:ext cx="1409916" cy="560702"/>
          </a:xfrm>
          <a:custGeom>
            <a:avLst/>
            <a:gdLst>
              <a:gd name="connsiteX0" fmla="*/ 0 w 1944216"/>
              <a:gd name="connsiteY0" fmla="*/ 0 h 936104"/>
              <a:gd name="connsiteX1" fmla="*/ 1944216 w 1944216"/>
              <a:gd name="connsiteY1" fmla="*/ 0 h 936104"/>
              <a:gd name="connsiteX2" fmla="*/ 1944216 w 1944216"/>
              <a:gd name="connsiteY2" fmla="*/ 936104 h 936104"/>
              <a:gd name="connsiteX3" fmla="*/ 0 w 1944216"/>
              <a:gd name="connsiteY3" fmla="*/ 936104 h 936104"/>
              <a:gd name="connsiteX4" fmla="*/ 0 w 1944216"/>
              <a:gd name="connsiteY4" fmla="*/ 0 h 936104"/>
              <a:gd name="connsiteX0" fmla="*/ 0 w 2046853"/>
              <a:gd name="connsiteY0" fmla="*/ 0 h 1057402"/>
              <a:gd name="connsiteX1" fmla="*/ 1944216 w 2046853"/>
              <a:gd name="connsiteY1" fmla="*/ 0 h 1057402"/>
              <a:gd name="connsiteX2" fmla="*/ 2046853 w 2046853"/>
              <a:gd name="connsiteY2" fmla="*/ 1057402 h 1057402"/>
              <a:gd name="connsiteX3" fmla="*/ 0 w 2046853"/>
              <a:gd name="connsiteY3" fmla="*/ 936104 h 1057402"/>
              <a:gd name="connsiteX4" fmla="*/ 0 w 2046853"/>
              <a:gd name="connsiteY4" fmla="*/ 0 h 105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6853" h="1057402">
                <a:moveTo>
                  <a:pt x="0" y="0"/>
                </a:moveTo>
                <a:lnTo>
                  <a:pt x="1944216" y="0"/>
                </a:lnTo>
                <a:lnTo>
                  <a:pt x="2046853" y="1057402"/>
                </a:lnTo>
                <a:lnTo>
                  <a:pt x="0" y="936104"/>
                </a:lnTo>
                <a:lnTo>
                  <a:pt x="0" y="0"/>
                </a:lnTo>
                <a:close/>
              </a:path>
            </a:pathLst>
          </a:custGeom>
          <a:solidFill>
            <a:schemeClr val="tx2">
              <a:lumMod val="25000"/>
              <a:lumOff val="75000"/>
            </a:schemeClr>
          </a:solidFill>
          <a:ln w="31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r>
              <a:rPr lang="nl-NL" sz="1000" dirty="0" smtClean="0">
                <a:latin typeface="Roboto Regular" panose="02000000000000000000" pitchFamily="2" charset="0"/>
                <a:ea typeface="Roboto Regular" panose="02000000000000000000" pitchFamily="2" charset="0"/>
              </a:rPr>
              <a:t>Portal APIs</a:t>
            </a:r>
            <a:endParaRPr lang="en-US" sz="1000" dirty="0">
              <a:latin typeface="Roboto Regular" panose="02000000000000000000" pitchFamily="2" charset="0"/>
              <a:ea typeface="Roboto Regular" panose="02000000000000000000" pitchFamily="2" charset="0"/>
            </a:endParaRPr>
          </a:p>
        </p:txBody>
      </p:sp>
      <p:sp>
        <p:nvSpPr>
          <p:cNvPr id="15" name="Rectangle 4"/>
          <p:cNvSpPr/>
          <p:nvPr/>
        </p:nvSpPr>
        <p:spPr bwMode="auto">
          <a:xfrm>
            <a:off x="4891235" y="2796290"/>
            <a:ext cx="1051317" cy="560702"/>
          </a:xfrm>
          <a:custGeom>
            <a:avLst/>
            <a:gdLst>
              <a:gd name="connsiteX0" fmla="*/ 0 w 1944216"/>
              <a:gd name="connsiteY0" fmla="*/ 0 h 936104"/>
              <a:gd name="connsiteX1" fmla="*/ 1944216 w 1944216"/>
              <a:gd name="connsiteY1" fmla="*/ 0 h 936104"/>
              <a:gd name="connsiteX2" fmla="*/ 1944216 w 1944216"/>
              <a:gd name="connsiteY2" fmla="*/ 936104 h 936104"/>
              <a:gd name="connsiteX3" fmla="*/ 0 w 1944216"/>
              <a:gd name="connsiteY3" fmla="*/ 936104 h 936104"/>
              <a:gd name="connsiteX4" fmla="*/ 0 w 1944216"/>
              <a:gd name="connsiteY4" fmla="*/ 0 h 936104"/>
              <a:gd name="connsiteX0" fmla="*/ 0 w 2046853"/>
              <a:gd name="connsiteY0" fmla="*/ 0 h 1057402"/>
              <a:gd name="connsiteX1" fmla="*/ 1944216 w 2046853"/>
              <a:gd name="connsiteY1" fmla="*/ 0 h 1057402"/>
              <a:gd name="connsiteX2" fmla="*/ 2046853 w 2046853"/>
              <a:gd name="connsiteY2" fmla="*/ 1057402 h 1057402"/>
              <a:gd name="connsiteX3" fmla="*/ 0 w 2046853"/>
              <a:gd name="connsiteY3" fmla="*/ 936104 h 1057402"/>
              <a:gd name="connsiteX4" fmla="*/ 0 w 2046853"/>
              <a:gd name="connsiteY4" fmla="*/ 0 h 105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6853" h="1057402">
                <a:moveTo>
                  <a:pt x="0" y="0"/>
                </a:moveTo>
                <a:lnTo>
                  <a:pt x="1944216" y="0"/>
                </a:lnTo>
                <a:lnTo>
                  <a:pt x="2046853" y="1057402"/>
                </a:lnTo>
                <a:lnTo>
                  <a:pt x="0" y="936104"/>
                </a:lnTo>
                <a:lnTo>
                  <a:pt x="0" y="0"/>
                </a:lnTo>
                <a:close/>
              </a:path>
            </a:pathLst>
          </a:custGeom>
          <a:solidFill>
            <a:schemeClr val="tx2">
              <a:lumMod val="25000"/>
              <a:lumOff val="75000"/>
            </a:schemeClr>
          </a:solidFill>
          <a:ln w="31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r>
              <a:rPr lang="nl-NL" sz="1000" dirty="0" smtClean="0">
                <a:latin typeface="Roboto Regular" panose="02000000000000000000" pitchFamily="2" charset="0"/>
                <a:ea typeface="Roboto Regular" panose="02000000000000000000" pitchFamily="2" charset="0"/>
              </a:rPr>
              <a:t>Overview</a:t>
            </a:r>
            <a:endParaRPr lang="en-US" sz="1000" dirty="0">
              <a:latin typeface="Roboto Regular" panose="02000000000000000000" pitchFamily="2" charset="0"/>
              <a:ea typeface="Roboto Regular" panose="02000000000000000000" pitchFamily="2" charset="0"/>
            </a:endParaRPr>
          </a:p>
        </p:txBody>
      </p:sp>
      <p:sp>
        <p:nvSpPr>
          <p:cNvPr id="16" name="Rectangle 4"/>
          <p:cNvSpPr/>
          <p:nvPr/>
        </p:nvSpPr>
        <p:spPr bwMode="auto">
          <a:xfrm>
            <a:off x="6090888" y="2796290"/>
            <a:ext cx="1051317" cy="560702"/>
          </a:xfrm>
          <a:custGeom>
            <a:avLst/>
            <a:gdLst>
              <a:gd name="connsiteX0" fmla="*/ 0 w 1944216"/>
              <a:gd name="connsiteY0" fmla="*/ 0 h 936104"/>
              <a:gd name="connsiteX1" fmla="*/ 1944216 w 1944216"/>
              <a:gd name="connsiteY1" fmla="*/ 0 h 936104"/>
              <a:gd name="connsiteX2" fmla="*/ 1944216 w 1944216"/>
              <a:gd name="connsiteY2" fmla="*/ 936104 h 936104"/>
              <a:gd name="connsiteX3" fmla="*/ 0 w 1944216"/>
              <a:gd name="connsiteY3" fmla="*/ 936104 h 936104"/>
              <a:gd name="connsiteX4" fmla="*/ 0 w 1944216"/>
              <a:gd name="connsiteY4" fmla="*/ 0 h 936104"/>
              <a:gd name="connsiteX0" fmla="*/ 0 w 2046853"/>
              <a:gd name="connsiteY0" fmla="*/ 0 h 1057402"/>
              <a:gd name="connsiteX1" fmla="*/ 1944216 w 2046853"/>
              <a:gd name="connsiteY1" fmla="*/ 0 h 1057402"/>
              <a:gd name="connsiteX2" fmla="*/ 2046853 w 2046853"/>
              <a:gd name="connsiteY2" fmla="*/ 1057402 h 1057402"/>
              <a:gd name="connsiteX3" fmla="*/ 0 w 2046853"/>
              <a:gd name="connsiteY3" fmla="*/ 936104 h 1057402"/>
              <a:gd name="connsiteX4" fmla="*/ 0 w 2046853"/>
              <a:gd name="connsiteY4" fmla="*/ 0 h 105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6853" h="1057402">
                <a:moveTo>
                  <a:pt x="0" y="0"/>
                </a:moveTo>
                <a:lnTo>
                  <a:pt x="1944216" y="0"/>
                </a:lnTo>
                <a:lnTo>
                  <a:pt x="2046853" y="1057402"/>
                </a:lnTo>
                <a:lnTo>
                  <a:pt x="0" y="936104"/>
                </a:lnTo>
                <a:lnTo>
                  <a:pt x="0" y="0"/>
                </a:lnTo>
                <a:close/>
              </a:path>
            </a:pathLst>
          </a:custGeom>
          <a:solidFill>
            <a:schemeClr val="tx2">
              <a:lumMod val="25000"/>
              <a:lumOff val="75000"/>
            </a:schemeClr>
          </a:solidFill>
          <a:ln w="31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r>
              <a:rPr lang="nl-NL" sz="1000" dirty="0" smtClean="0">
                <a:latin typeface="Roboto Regular" panose="02000000000000000000" pitchFamily="2" charset="0"/>
                <a:ea typeface="Roboto Regular" panose="02000000000000000000" pitchFamily="2" charset="0"/>
              </a:rPr>
              <a:t>Widget</a:t>
            </a:r>
            <a:br>
              <a:rPr lang="nl-NL" sz="1000" dirty="0" smtClean="0">
                <a:latin typeface="Roboto Regular" panose="02000000000000000000" pitchFamily="2" charset="0"/>
                <a:ea typeface="Roboto Regular" panose="02000000000000000000" pitchFamily="2" charset="0"/>
              </a:rPr>
            </a:br>
            <a:r>
              <a:rPr lang="nl-NL" sz="1000" dirty="0" smtClean="0">
                <a:latin typeface="Roboto Regular" panose="02000000000000000000" pitchFamily="2" charset="0"/>
                <a:ea typeface="Roboto Regular" panose="02000000000000000000" pitchFamily="2" charset="0"/>
              </a:rPr>
              <a:t>Development</a:t>
            </a:r>
            <a:endParaRPr lang="en-US" sz="1000" dirty="0">
              <a:latin typeface="Roboto Regular" panose="02000000000000000000" pitchFamily="2" charset="0"/>
              <a:ea typeface="Roboto Regular" panose="02000000000000000000" pitchFamily="2" charset="0"/>
            </a:endParaRPr>
          </a:p>
        </p:txBody>
      </p:sp>
      <p:sp>
        <p:nvSpPr>
          <p:cNvPr id="17" name="Rectangle 4"/>
          <p:cNvSpPr/>
          <p:nvPr/>
        </p:nvSpPr>
        <p:spPr bwMode="auto">
          <a:xfrm>
            <a:off x="7290541" y="2796290"/>
            <a:ext cx="1051317" cy="560702"/>
          </a:xfrm>
          <a:custGeom>
            <a:avLst/>
            <a:gdLst>
              <a:gd name="connsiteX0" fmla="*/ 0 w 1944216"/>
              <a:gd name="connsiteY0" fmla="*/ 0 h 936104"/>
              <a:gd name="connsiteX1" fmla="*/ 1944216 w 1944216"/>
              <a:gd name="connsiteY1" fmla="*/ 0 h 936104"/>
              <a:gd name="connsiteX2" fmla="*/ 1944216 w 1944216"/>
              <a:gd name="connsiteY2" fmla="*/ 936104 h 936104"/>
              <a:gd name="connsiteX3" fmla="*/ 0 w 1944216"/>
              <a:gd name="connsiteY3" fmla="*/ 936104 h 936104"/>
              <a:gd name="connsiteX4" fmla="*/ 0 w 1944216"/>
              <a:gd name="connsiteY4" fmla="*/ 0 h 936104"/>
              <a:gd name="connsiteX0" fmla="*/ 0 w 2046853"/>
              <a:gd name="connsiteY0" fmla="*/ 0 h 1057402"/>
              <a:gd name="connsiteX1" fmla="*/ 1944216 w 2046853"/>
              <a:gd name="connsiteY1" fmla="*/ 0 h 1057402"/>
              <a:gd name="connsiteX2" fmla="*/ 2046853 w 2046853"/>
              <a:gd name="connsiteY2" fmla="*/ 1057402 h 1057402"/>
              <a:gd name="connsiteX3" fmla="*/ 0 w 2046853"/>
              <a:gd name="connsiteY3" fmla="*/ 936104 h 1057402"/>
              <a:gd name="connsiteX4" fmla="*/ 0 w 2046853"/>
              <a:gd name="connsiteY4" fmla="*/ 0 h 105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6853" h="1057402">
                <a:moveTo>
                  <a:pt x="0" y="0"/>
                </a:moveTo>
                <a:lnTo>
                  <a:pt x="1944216" y="0"/>
                </a:lnTo>
                <a:lnTo>
                  <a:pt x="2046853" y="1057402"/>
                </a:lnTo>
                <a:lnTo>
                  <a:pt x="0" y="936104"/>
                </a:lnTo>
                <a:lnTo>
                  <a:pt x="0" y="0"/>
                </a:lnTo>
                <a:close/>
              </a:path>
            </a:pathLst>
          </a:custGeom>
          <a:solidFill>
            <a:schemeClr val="tx2">
              <a:lumMod val="25000"/>
              <a:lumOff val="75000"/>
            </a:schemeClr>
          </a:solidFill>
          <a:ln w="31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r>
              <a:rPr lang="nl-NL" sz="1000" dirty="0" smtClean="0">
                <a:latin typeface="Roboto Regular" panose="02000000000000000000" pitchFamily="2" charset="0"/>
                <a:ea typeface="Roboto Regular" panose="02000000000000000000" pitchFamily="2" charset="0"/>
              </a:rPr>
              <a:t>Template</a:t>
            </a:r>
          </a:p>
          <a:p>
            <a:pPr algn="ctr"/>
            <a:r>
              <a:rPr lang="nl-NL" sz="1000" dirty="0" smtClean="0">
                <a:latin typeface="Roboto Regular" panose="02000000000000000000" pitchFamily="2" charset="0"/>
                <a:ea typeface="Roboto Regular" panose="02000000000000000000" pitchFamily="2" charset="0"/>
              </a:rPr>
              <a:t>Development</a:t>
            </a:r>
            <a:endParaRPr lang="en-US" sz="1000" dirty="0">
              <a:latin typeface="Roboto Regular" panose="02000000000000000000" pitchFamily="2" charset="0"/>
              <a:ea typeface="Roboto Regular" panose="02000000000000000000" pitchFamily="2" charset="0"/>
            </a:endParaRPr>
          </a:p>
        </p:txBody>
      </p:sp>
      <p:sp>
        <p:nvSpPr>
          <p:cNvPr id="18" name="Rectangle 4"/>
          <p:cNvSpPr/>
          <p:nvPr/>
        </p:nvSpPr>
        <p:spPr bwMode="auto">
          <a:xfrm>
            <a:off x="5451938" y="3588378"/>
            <a:ext cx="1051317" cy="560702"/>
          </a:xfrm>
          <a:custGeom>
            <a:avLst/>
            <a:gdLst>
              <a:gd name="connsiteX0" fmla="*/ 0 w 1944216"/>
              <a:gd name="connsiteY0" fmla="*/ 0 h 936104"/>
              <a:gd name="connsiteX1" fmla="*/ 1944216 w 1944216"/>
              <a:gd name="connsiteY1" fmla="*/ 0 h 936104"/>
              <a:gd name="connsiteX2" fmla="*/ 1944216 w 1944216"/>
              <a:gd name="connsiteY2" fmla="*/ 936104 h 936104"/>
              <a:gd name="connsiteX3" fmla="*/ 0 w 1944216"/>
              <a:gd name="connsiteY3" fmla="*/ 936104 h 936104"/>
              <a:gd name="connsiteX4" fmla="*/ 0 w 1944216"/>
              <a:gd name="connsiteY4" fmla="*/ 0 h 936104"/>
              <a:gd name="connsiteX0" fmla="*/ 0 w 2046853"/>
              <a:gd name="connsiteY0" fmla="*/ 0 h 1057402"/>
              <a:gd name="connsiteX1" fmla="*/ 1944216 w 2046853"/>
              <a:gd name="connsiteY1" fmla="*/ 0 h 1057402"/>
              <a:gd name="connsiteX2" fmla="*/ 2046853 w 2046853"/>
              <a:gd name="connsiteY2" fmla="*/ 1057402 h 1057402"/>
              <a:gd name="connsiteX3" fmla="*/ 0 w 2046853"/>
              <a:gd name="connsiteY3" fmla="*/ 936104 h 1057402"/>
              <a:gd name="connsiteX4" fmla="*/ 0 w 2046853"/>
              <a:gd name="connsiteY4" fmla="*/ 0 h 105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6853" h="1057402">
                <a:moveTo>
                  <a:pt x="0" y="0"/>
                </a:moveTo>
                <a:lnTo>
                  <a:pt x="1944216" y="0"/>
                </a:lnTo>
                <a:lnTo>
                  <a:pt x="2046853" y="1057402"/>
                </a:lnTo>
                <a:lnTo>
                  <a:pt x="0" y="936104"/>
                </a:lnTo>
                <a:lnTo>
                  <a:pt x="0" y="0"/>
                </a:lnTo>
                <a:close/>
              </a:path>
            </a:pathLst>
          </a:custGeom>
          <a:solidFill>
            <a:schemeClr val="tx2">
              <a:lumMod val="25000"/>
              <a:lumOff val="75000"/>
            </a:schemeClr>
          </a:solidFill>
          <a:ln w="31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r>
              <a:rPr lang="nl-NL" sz="1000" dirty="0" smtClean="0">
                <a:latin typeface="Roboto Regular" panose="02000000000000000000" pitchFamily="2" charset="0"/>
                <a:ea typeface="Roboto Regular" panose="02000000000000000000" pitchFamily="2" charset="0"/>
              </a:rPr>
              <a:t>Portal Client</a:t>
            </a:r>
            <a:endParaRPr lang="en-US" sz="1000" dirty="0">
              <a:latin typeface="Roboto Regular" panose="02000000000000000000" pitchFamily="2" charset="0"/>
              <a:ea typeface="Roboto Regular" panose="02000000000000000000" pitchFamily="2" charset="0"/>
            </a:endParaRPr>
          </a:p>
        </p:txBody>
      </p:sp>
      <p:sp>
        <p:nvSpPr>
          <p:cNvPr id="19" name="Rectangle 4"/>
          <p:cNvSpPr/>
          <p:nvPr/>
        </p:nvSpPr>
        <p:spPr bwMode="auto">
          <a:xfrm>
            <a:off x="6764883" y="3588378"/>
            <a:ext cx="1051317" cy="560702"/>
          </a:xfrm>
          <a:custGeom>
            <a:avLst/>
            <a:gdLst>
              <a:gd name="connsiteX0" fmla="*/ 0 w 1944216"/>
              <a:gd name="connsiteY0" fmla="*/ 0 h 936104"/>
              <a:gd name="connsiteX1" fmla="*/ 1944216 w 1944216"/>
              <a:gd name="connsiteY1" fmla="*/ 0 h 936104"/>
              <a:gd name="connsiteX2" fmla="*/ 1944216 w 1944216"/>
              <a:gd name="connsiteY2" fmla="*/ 936104 h 936104"/>
              <a:gd name="connsiteX3" fmla="*/ 0 w 1944216"/>
              <a:gd name="connsiteY3" fmla="*/ 936104 h 936104"/>
              <a:gd name="connsiteX4" fmla="*/ 0 w 1944216"/>
              <a:gd name="connsiteY4" fmla="*/ 0 h 936104"/>
              <a:gd name="connsiteX0" fmla="*/ 0 w 2046853"/>
              <a:gd name="connsiteY0" fmla="*/ 0 h 1057402"/>
              <a:gd name="connsiteX1" fmla="*/ 1944216 w 2046853"/>
              <a:gd name="connsiteY1" fmla="*/ 0 h 1057402"/>
              <a:gd name="connsiteX2" fmla="*/ 2046853 w 2046853"/>
              <a:gd name="connsiteY2" fmla="*/ 1057402 h 1057402"/>
              <a:gd name="connsiteX3" fmla="*/ 0 w 2046853"/>
              <a:gd name="connsiteY3" fmla="*/ 936104 h 1057402"/>
              <a:gd name="connsiteX4" fmla="*/ 0 w 2046853"/>
              <a:gd name="connsiteY4" fmla="*/ 0 h 105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6853" h="1057402">
                <a:moveTo>
                  <a:pt x="0" y="0"/>
                </a:moveTo>
                <a:lnTo>
                  <a:pt x="1944216" y="0"/>
                </a:lnTo>
                <a:lnTo>
                  <a:pt x="2046853" y="1057402"/>
                </a:lnTo>
                <a:lnTo>
                  <a:pt x="0" y="936104"/>
                </a:lnTo>
                <a:lnTo>
                  <a:pt x="0" y="0"/>
                </a:lnTo>
                <a:close/>
              </a:path>
            </a:pathLst>
          </a:custGeom>
          <a:solidFill>
            <a:schemeClr val="tx2">
              <a:lumMod val="25000"/>
              <a:lumOff val="75000"/>
            </a:schemeClr>
          </a:solidFill>
          <a:ln w="31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r>
              <a:rPr lang="nl-NL" sz="1000" dirty="0" smtClean="0">
                <a:latin typeface="Roboto Regular" panose="02000000000000000000" pitchFamily="2" charset="0"/>
                <a:ea typeface="Roboto Regular" panose="02000000000000000000" pitchFamily="2" charset="0"/>
              </a:rPr>
              <a:t>ICE</a:t>
            </a:r>
            <a:endParaRPr lang="en-US" sz="1000" dirty="0">
              <a:latin typeface="Roboto Regular" panose="02000000000000000000" pitchFamily="2" charset="0"/>
              <a:ea typeface="Roboto Regular" panose="02000000000000000000" pitchFamily="2" charset="0"/>
            </a:endParaRPr>
          </a:p>
        </p:txBody>
      </p:sp>
      <p:sp>
        <p:nvSpPr>
          <p:cNvPr id="26" name="Rectangle 25"/>
          <p:cNvSpPr/>
          <p:nvPr/>
        </p:nvSpPr>
        <p:spPr bwMode="auto">
          <a:xfrm>
            <a:off x="651268" y="1544824"/>
            <a:ext cx="7821219" cy="516024"/>
          </a:xfrm>
          <a:custGeom>
            <a:avLst/>
            <a:gdLst>
              <a:gd name="connsiteX0" fmla="*/ 0 w 7523875"/>
              <a:gd name="connsiteY0" fmla="*/ 0 h 432048"/>
              <a:gd name="connsiteX1" fmla="*/ 7523875 w 7523875"/>
              <a:gd name="connsiteY1" fmla="*/ 0 h 432048"/>
              <a:gd name="connsiteX2" fmla="*/ 7523875 w 7523875"/>
              <a:gd name="connsiteY2" fmla="*/ 432048 h 432048"/>
              <a:gd name="connsiteX3" fmla="*/ 0 w 7523875"/>
              <a:gd name="connsiteY3" fmla="*/ 432048 h 432048"/>
              <a:gd name="connsiteX4" fmla="*/ 0 w 7523875"/>
              <a:gd name="connsiteY4" fmla="*/ 0 h 432048"/>
              <a:gd name="connsiteX0" fmla="*/ 0 w 7607850"/>
              <a:gd name="connsiteY0" fmla="*/ 83976 h 516024"/>
              <a:gd name="connsiteX1" fmla="*/ 7607850 w 7607850"/>
              <a:gd name="connsiteY1" fmla="*/ 0 h 516024"/>
              <a:gd name="connsiteX2" fmla="*/ 7523875 w 7607850"/>
              <a:gd name="connsiteY2" fmla="*/ 516024 h 516024"/>
              <a:gd name="connsiteX3" fmla="*/ 0 w 7607850"/>
              <a:gd name="connsiteY3" fmla="*/ 516024 h 516024"/>
              <a:gd name="connsiteX4" fmla="*/ 0 w 7607850"/>
              <a:gd name="connsiteY4" fmla="*/ 83976 h 5160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07850" h="516024">
                <a:moveTo>
                  <a:pt x="0" y="83976"/>
                </a:moveTo>
                <a:lnTo>
                  <a:pt x="7607850" y="0"/>
                </a:lnTo>
                <a:lnTo>
                  <a:pt x="7523875" y="516024"/>
                </a:lnTo>
                <a:lnTo>
                  <a:pt x="0" y="516024"/>
                </a:lnTo>
                <a:lnTo>
                  <a:pt x="0" y="83976"/>
                </a:lnTo>
                <a:close/>
              </a:path>
            </a:pathLst>
          </a:custGeom>
          <a:solidFill>
            <a:schemeClr val="tx1">
              <a:lumMod val="50000"/>
              <a:lumOff val="50000"/>
            </a:schemeClr>
          </a:solidFill>
          <a:ln w="31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r>
              <a:rPr lang="nl-NL" sz="1000" dirty="0" smtClean="0">
                <a:latin typeface="Roboto Regular" panose="02000000000000000000" pitchFamily="2" charset="0"/>
                <a:ea typeface="Roboto Regular" panose="02000000000000000000" pitchFamily="2" charset="0"/>
              </a:rPr>
              <a:t>Group Workshop</a:t>
            </a:r>
            <a:endParaRPr lang="en-US" sz="1000" dirty="0">
              <a:latin typeface="Roboto Regular" panose="02000000000000000000" pitchFamily="2" charset="0"/>
              <a:ea typeface="Roboto Regular" panose="02000000000000000000" pitchFamily="2" charset="0"/>
            </a:endParaRPr>
          </a:p>
        </p:txBody>
      </p:sp>
    </p:spTree>
    <p:extLst>
      <p:ext uri="{BB962C8B-B14F-4D97-AF65-F5344CB8AC3E}">
        <p14:creationId xmlns:p14="http://schemas.microsoft.com/office/powerpoint/2010/main" xmlns="" val="149279913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3"/>
          </p:nvPr>
        </p:nvSpPr>
        <p:spPr/>
        <p:txBody>
          <a:bodyPr/>
          <a:lstStyle/>
          <a:p>
            <a:r>
              <a:rPr lang="en-US" dirty="0" smtClean="0"/>
              <a:t>Content Services - Interfaces</a:t>
            </a:r>
            <a:endParaRPr lang="en-US" dirty="0"/>
          </a:p>
        </p:txBody>
      </p:sp>
      <p:sp>
        <p:nvSpPr>
          <p:cNvPr id="6" name="Content Placeholder 5"/>
          <p:cNvSpPr>
            <a:spLocks noGrp="1"/>
          </p:cNvSpPr>
          <p:nvPr>
            <p:ph sz="quarter" idx="14"/>
          </p:nvPr>
        </p:nvSpPr>
        <p:spPr/>
        <p:txBody>
          <a:bodyPr/>
          <a:lstStyle/>
          <a:p>
            <a:r>
              <a:rPr lang="en-US" dirty="0"/>
              <a:t>Interfaces to interact with the Content Services repositories:</a:t>
            </a:r>
          </a:p>
          <a:p>
            <a:pPr lvl="1"/>
            <a:r>
              <a:rPr lang="en-US" dirty="0"/>
              <a:t>CMIS - enables interaction with any of the three repositories (Content, </a:t>
            </a:r>
            <a:r>
              <a:rPr lang="en-US" dirty="0" smtClean="0"/>
              <a:t>Configuration </a:t>
            </a:r>
            <a:r>
              <a:rPr lang="en-US" dirty="0"/>
              <a:t>and Resources) at a very low level, down to metadata.</a:t>
            </a:r>
          </a:p>
          <a:p>
            <a:pPr lvl="1"/>
            <a:r>
              <a:rPr lang="en-US" dirty="0"/>
              <a:t>WebDAV - batch processing capabilities make the WebDAV interface suited to run batch jobs on the Content repository.</a:t>
            </a:r>
          </a:p>
          <a:p>
            <a:pPr lvl="1"/>
            <a:r>
              <a:rPr lang="en-US" dirty="0"/>
              <a:t>JMX - manages and monitors the delivery service.</a:t>
            </a:r>
          </a:p>
          <a:p>
            <a:endParaRPr lang="en-US" dirty="0"/>
          </a:p>
        </p:txBody>
      </p:sp>
      <p:sp>
        <p:nvSpPr>
          <p:cNvPr id="2" name="Slide Number Placeholder 1"/>
          <p:cNvSpPr>
            <a:spLocks noGrp="1"/>
          </p:cNvSpPr>
          <p:nvPr>
            <p:ph type="sldNum" sz="quarter" idx="4"/>
          </p:nvPr>
        </p:nvSpPr>
        <p:spPr/>
        <p:txBody>
          <a:bodyPr/>
          <a:lstStyle/>
          <a:p>
            <a:fld id="{6FF59741-7650-A046-95B5-8D31235C520E}" type="slidenum">
              <a:rPr lang="en-US" smtClean="0"/>
              <a:pPr/>
              <a:t>20</a:t>
            </a:fld>
            <a:endParaRPr lang="en-US" dirty="0"/>
          </a:p>
        </p:txBody>
      </p:sp>
    </p:spTree>
    <p:extLst>
      <p:ext uri="{BB962C8B-B14F-4D97-AF65-F5344CB8AC3E}">
        <p14:creationId xmlns:p14="http://schemas.microsoft.com/office/powerpoint/2010/main" xmlns="" val="327060833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6FF59741-7650-A046-95B5-8D31235C520E}" type="slidenum">
              <a:rPr lang="en-US" smtClean="0"/>
              <a:pPr/>
              <a:t>21</a:t>
            </a:fld>
            <a:endParaRPr lang="en-US" dirty="0"/>
          </a:p>
        </p:txBody>
      </p:sp>
      <p:sp>
        <p:nvSpPr>
          <p:cNvPr id="5" name="Text Placeholder 4"/>
          <p:cNvSpPr>
            <a:spLocks noGrp="1"/>
          </p:cNvSpPr>
          <p:nvPr>
            <p:ph type="body" sz="quarter" idx="11"/>
          </p:nvPr>
        </p:nvSpPr>
        <p:spPr/>
        <p:txBody>
          <a:bodyPr/>
          <a:lstStyle/>
          <a:p>
            <a:r>
              <a:rPr lang="en-US" dirty="0" smtClean="0"/>
              <a:t>CMIS</a:t>
            </a:r>
            <a:endParaRPr lang="en-US" dirty="0"/>
          </a:p>
        </p:txBody>
      </p:sp>
      <p:sp>
        <p:nvSpPr>
          <p:cNvPr id="6" name="Text Placeholder 5"/>
          <p:cNvSpPr>
            <a:spLocks noGrp="1"/>
          </p:cNvSpPr>
          <p:nvPr>
            <p:ph type="body" sz="quarter" idx="12"/>
          </p:nvPr>
        </p:nvSpPr>
        <p:spPr/>
        <p:txBody>
          <a:bodyPr/>
          <a:lstStyle/>
          <a:p>
            <a:r>
              <a:rPr lang="en-US" dirty="0" smtClean="0"/>
              <a:t>Content Services / Interfaces</a:t>
            </a:r>
            <a:endParaRPr lang="en-US" dirty="0"/>
          </a:p>
          <a:p>
            <a:endParaRPr lang="en-US" dirty="0"/>
          </a:p>
          <a:p>
            <a:endParaRPr lang="en-US" dirty="0"/>
          </a:p>
        </p:txBody>
      </p:sp>
    </p:spTree>
    <p:extLst>
      <p:ext uri="{BB962C8B-B14F-4D97-AF65-F5344CB8AC3E}">
        <p14:creationId xmlns:p14="http://schemas.microsoft.com/office/powerpoint/2010/main" xmlns="" val="117010767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3"/>
          </p:nvPr>
        </p:nvSpPr>
        <p:spPr/>
        <p:txBody>
          <a:bodyPr/>
          <a:lstStyle/>
          <a:p>
            <a:r>
              <a:rPr lang="en-US" dirty="0" smtClean="0"/>
              <a:t>CMIS</a:t>
            </a:r>
            <a:endParaRPr lang="en-US" dirty="0"/>
          </a:p>
        </p:txBody>
      </p:sp>
      <p:sp>
        <p:nvSpPr>
          <p:cNvPr id="6" name="Content Placeholder 5"/>
          <p:cNvSpPr>
            <a:spLocks noGrp="1"/>
          </p:cNvSpPr>
          <p:nvPr>
            <p:ph sz="quarter" idx="14"/>
          </p:nvPr>
        </p:nvSpPr>
        <p:spPr/>
        <p:txBody>
          <a:bodyPr/>
          <a:lstStyle/>
          <a:p>
            <a:r>
              <a:rPr lang="en-US" dirty="0"/>
              <a:t>CMIS </a:t>
            </a:r>
            <a:r>
              <a:rPr lang="en-US" dirty="0" smtClean="0"/>
              <a:t>stands for Content </a:t>
            </a:r>
            <a:r>
              <a:rPr lang="en-US" dirty="0"/>
              <a:t>Management Interoperability </a:t>
            </a:r>
            <a:r>
              <a:rPr lang="en-US" dirty="0" smtClean="0"/>
              <a:t>Services</a:t>
            </a:r>
          </a:p>
          <a:p>
            <a:r>
              <a:rPr lang="en-US" dirty="0" smtClean="0"/>
              <a:t>CMIS </a:t>
            </a:r>
            <a:r>
              <a:rPr lang="en-US" dirty="0"/>
              <a:t>is an OASIS standard designed for the ECM (Enterprise Content Management) industry.</a:t>
            </a:r>
          </a:p>
          <a:p>
            <a:r>
              <a:rPr lang="en-US" dirty="0"/>
              <a:t>Examples of CMSs that implement the CMIS standard include: Backbase CMS, Microsoft SharePoint, IBM </a:t>
            </a:r>
            <a:r>
              <a:rPr lang="en-US" dirty="0" err="1"/>
              <a:t>FileNet</a:t>
            </a:r>
            <a:r>
              <a:rPr lang="en-US" dirty="0"/>
              <a:t>, </a:t>
            </a:r>
            <a:r>
              <a:rPr lang="en-US" dirty="0" smtClean="0"/>
              <a:t>ECM </a:t>
            </a:r>
            <a:r>
              <a:rPr lang="en-US" dirty="0"/>
              <a:t>Documentum, and Alfresco.</a:t>
            </a:r>
          </a:p>
          <a:p>
            <a:r>
              <a:rPr lang="en-US" dirty="0"/>
              <a:t>CMIS specifies a query language based on SQL-92.</a:t>
            </a:r>
          </a:p>
          <a:p>
            <a:pPr lvl="1"/>
            <a:r>
              <a:rPr lang="en-US" dirty="0"/>
              <a:t>It is read only and has limited support for joins.</a:t>
            </a:r>
          </a:p>
          <a:p>
            <a:pPr lvl="1"/>
            <a:r>
              <a:rPr lang="en-US" dirty="0"/>
              <a:t>Depending on the repository, it can do both full-text and metadata based queries. </a:t>
            </a:r>
          </a:p>
          <a:p>
            <a:r>
              <a:rPr lang="en-US" dirty="0" err="1"/>
              <a:t>Backbase</a:t>
            </a:r>
            <a:r>
              <a:rPr lang="en-US" dirty="0"/>
              <a:t> Content Services Repository implements a subset of the CMIS specification.</a:t>
            </a:r>
          </a:p>
          <a:p>
            <a:endParaRPr lang="en-US" dirty="0"/>
          </a:p>
        </p:txBody>
      </p:sp>
      <p:sp>
        <p:nvSpPr>
          <p:cNvPr id="2" name="Slide Number Placeholder 1"/>
          <p:cNvSpPr>
            <a:spLocks noGrp="1"/>
          </p:cNvSpPr>
          <p:nvPr>
            <p:ph type="sldNum" sz="quarter" idx="4"/>
          </p:nvPr>
        </p:nvSpPr>
        <p:spPr/>
        <p:txBody>
          <a:bodyPr/>
          <a:lstStyle/>
          <a:p>
            <a:fld id="{6FF59741-7650-A046-95B5-8D31235C520E}" type="slidenum">
              <a:rPr lang="en-US" smtClean="0"/>
              <a:pPr/>
              <a:t>22</a:t>
            </a:fld>
            <a:endParaRPr lang="en-US" dirty="0"/>
          </a:p>
        </p:txBody>
      </p:sp>
    </p:spTree>
    <p:extLst>
      <p:ext uri="{BB962C8B-B14F-4D97-AF65-F5344CB8AC3E}">
        <p14:creationId xmlns:p14="http://schemas.microsoft.com/office/powerpoint/2010/main" xmlns="" val="150078617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smtClean="0"/>
              <a:t>CMIS – Key Concepts</a:t>
            </a:r>
            <a:endParaRPr lang="en-US" dirty="0"/>
          </a:p>
        </p:txBody>
      </p:sp>
      <p:sp>
        <p:nvSpPr>
          <p:cNvPr id="3" name="Content Placeholder 2"/>
          <p:cNvSpPr>
            <a:spLocks noGrp="1"/>
          </p:cNvSpPr>
          <p:nvPr>
            <p:ph sz="quarter" idx="14"/>
          </p:nvPr>
        </p:nvSpPr>
        <p:spPr/>
        <p:txBody>
          <a:bodyPr/>
          <a:lstStyle/>
          <a:p>
            <a:r>
              <a:rPr lang="en-US" dirty="0"/>
              <a:t>Web Services and </a:t>
            </a:r>
            <a:r>
              <a:rPr lang="en-US" dirty="0" err="1"/>
              <a:t>ReSTful</a:t>
            </a:r>
            <a:r>
              <a:rPr lang="en-US" dirty="0"/>
              <a:t> </a:t>
            </a:r>
            <a:r>
              <a:rPr lang="en-US" dirty="0" err="1"/>
              <a:t>AtomPub</a:t>
            </a:r>
            <a:endParaRPr lang="en-US" dirty="0"/>
          </a:p>
          <a:p>
            <a:r>
              <a:rPr lang="en-US" dirty="0"/>
              <a:t>Repository</a:t>
            </a:r>
          </a:p>
          <a:p>
            <a:r>
              <a:rPr lang="en-US" dirty="0"/>
              <a:t>Basic Objects Types</a:t>
            </a:r>
          </a:p>
          <a:p>
            <a:pPr lvl="1"/>
            <a:r>
              <a:rPr lang="en-US" dirty="0"/>
              <a:t>Document (</a:t>
            </a:r>
            <a:r>
              <a:rPr lang="en-US" dirty="0" err="1"/>
              <a:t>cmis:document</a:t>
            </a:r>
            <a:r>
              <a:rPr lang="en-US" dirty="0"/>
              <a:t>)</a:t>
            </a:r>
          </a:p>
          <a:p>
            <a:pPr lvl="1"/>
            <a:r>
              <a:rPr lang="en-US" dirty="0"/>
              <a:t>Folder (</a:t>
            </a:r>
            <a:r>
              <a:rPr lang="en-US" dirty="0" err="1"/>
              <a:t>cmis:folder</a:t>
            </a:r>
            <a:r>
              <a:rPr lang="en-US" dirty="0"/>
              <a:t>)</a:t>
            </a:r>
          </a:p>
          <a:p>
            <a:pPr lvl="1"/>
            <a:r>
              <a:rPr lang="en-US" dirty="0" smtClean="0">
                <a:solidFill>
                  <a:schemeClr val="bg1">
                    <a:lumMod val="75000"/>
                  </a:schemeClr>
                </a:solidFill>
              </a:rPr>
              <a:t>Relationship (</a:t>
            </a:r>
            <a:r>
              <a:rPr lang="en-US" dirty="0" err="1" smtClean="0">
                <a:solidFill>
                  <a:schemeClr val="bg1">
                    <a:lumMod val="75000"/>
                  </a:schemeClr>
                </a:solidFill>
              </a:rPr>
              <a:t>cmis:relationship</a:t>
            </a:r>
            <a:r>
              <a:rPr lang="en-US" dirty="0" smtClean="0">
                <a:solidFill>
                  <a:schemeClr val="bg1">
                    <a:lumMod val="75000"/>
                  </a:schemeClr>
                </a:solidFill>
              </a:rPr>
              <a:t>)</a:t>
            </a:r>
            <a:endParaRPr lang="en-US" dirty="0">
              <a:solidFill>
                <a:schemeClr val="bg1">
                  <a:lumMod val="75000"/>
                </a:schemeClr>
              </a:solidFill>
            </a:endParaRPr>
          </a:p>
          <a:p>
            <a:pPr lvl="1"/>
            <a:r>
              <a:rPr lang="en-US" dirty="0" smtClean="0">
                <a:solidFill>
                  <a:schemeClr val="bg1">
                    <a:lumMod val="75000"/>
                  </a:schemeClr>
                </a:solidFill>
              </a:rPr>
              <a:t>Policy (</a:t>
            </a:r>
            <a:r>
              <a:rPr lang="en-US" dirty="0" err="1" smtClean="0">
                <a:solidFill>
                  <a:schemeClr val="bg1">
                    <a:lumMod val="75000"/>
                  </a:schemeClr>
                </a:solidFill>
              </a:rPr>
              <a:t>cmis:policy</a:t>
            </a:r>
            <a:r>
              <a:rPr lang="en-US" dirty="0" smtClean="0">
                <a:solidFill>
                  <a:schemeClr val="bg1">
                    <a:lumMod val="75000"/>
                  </a:schemeClr>
                </a:solidFill>
              </a:rPr>
              <a:t>)</a:t>
            </a:r>
            <a:endParaRPr lang="en-US" dirty="0">
              <a:solidFill>
                <a:schemeClr val="bg1">
                  <a:lumMod val="75000"/>
                </a:schemeClr>
              </a:solidFill>
            </a:endParaRPr>
          </a:p>
          <a:p>
            <a:endParaRPr lang="en-US" dirty="0"/>
          </a:p>
        </p:txBody>
      </p:sp>
      <p:sp>
        <p:nvSpPr>
          <p:cNvPr id="4" name="Slide Number Placeholder 3"/>
          <p:cNvSpPr>
            <a:spLocks noGrp="1"/>
          </p:cNvSpPr>
          <p:nvPr>
            <p:ph type="sldNum" sz="quarter" idx="4"/>
          </p:nvPr>
        </p:nvSpPr>
        <p:spPr/>
        <p:txBody>
          <a:bodyPr/>
          <a:lstStyle/>
          <a:p>
            <a:fld id="{6FF59741-7650-A046-95B5-8D31235C520E}" type="slidenum">
              <a:rPr lang="en-US" smtClean="0"/>
              <a:pPr/>
              <a:t>23</a:t>
            </a:fld>
            <a:endParaRPr lang="en-US" dirty="0"/>
          </a:p>
        </p:txBody>
      </p:sp>
    </p:spTree>
    <p:extLst>
      <p:ext uri="{BB962C8B-B14F-4D97-AF65-F5344CB8AC3E}">
        <p14:creationId xmlns:p14="http://schemas.microsoft.com/office/powerpoint/2010/main" xmlns="" val="161840670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smtClean="0"/>
              <a:t>CMIS - Document</a:t>
            </a:r>
            <a:endParaRPr lang="en-US" dirty="0"/>
          </a:p>
        </p:txBody>
      </p:sp>
      <p:sp>
        <p:nvSpPr>
          <p:cNvPr id="3" name="Content Placeholder 2"/>
          <p:cNvSpPr>
            <a:spLocks noGrp="1"/>
          </p:cNvSpPr>
          <p:nvPr>
            <p:ph sz="quarter" idx="14"/>
          </p:nvPr>
        </p:nvSpPr>
        <p:spPr/>
        <p:txBody>
          <a:bodyPr/>
          <a:lstStyle/>
          <a:p>
            <a:r>
              <a:rPr lang="en-US" dirty="0" err="1"/>
              <a:t>cmis:document</a:t>
            </a:r>
            <a:r>
              <a:rPr lang="en-US" dirty="0"/>
              <a:t> </a:t>
            </a:r>
          </a:p>
          <a:p>
            <a:r>
              <a:rPr lang="en-US" dirty="0"/>
              <a:t>Represents pieces of content in the repository, like images, text or CSS </a:t>
            </a:r>
          </a:p>
          <a:p>
            <a:r>
              <a:rPr lang="en-US" dirty="0"/>
              <a:t>Lookup using ID or path</a:t>
            </a:r>
          </a:p>
          <a:p>
            <a:r>
              <a:rPr lang="en-US" dirty="0"/>
              <a:t>Document object may have content streams.</a:t>
            </a:r>
          </a:p>
          <a:p>
            <a:endParaRPr lang="en-US" dirty="0"/>
          </a:p>
        </p:txBody>
      </p:sp>
      <p:sp>
        <p:nvSpPr>
          <p:cNvPr id="4" name="Slide Number Placeholder 3"/>
          <p:cNvSpPr>
            <a:spLocks noGrp="1"/>
          </p:cNvSpPr>
          <p:nvPr>
            <p:ph type="sldNum" sz="quarter" idx="4"/>
          </p:nvPr>
        </p:nvSpPr>
        <p:spPr/>
        <p:txBody>
          <a:bodyPr/>
          <a:lstStyle/>
          <a:p>
            <a:fld id="{6FF59741-7650-A046-95B5-8D31235C520E}" type="slidenum">
              <a:rPr lang="en-US" smtClean="0"/>
              <a:pPr/>
              <a:t>24</a:t>
            </a:fld>
            <a:endParaRPr lang="en-US" dirty="0"/>
          </a:p>
        </p:txBody>
      </p:sp>
    </p:spTree>
    <p:extLst>
      <p:ext uri="{BB962C8B-B14F-4D97-AF65-F5344CB8AC3E}">
        <p14:creationId xmlns:p14="http://schemas.microsoft.com/office/powerpoint/2010/main" xmlns="" val="191996617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smtClean="0"/>
              <a:t>CMIS - Folder</a:t>
            </a:r>
            <a:endParaRPr lang="en-US" dirty="0"/>
          </a:p>
        </p:txBody>
      </p:sp>
      <p:sp>
        <p:nvSpPr>
          <p:cNvPr id="3" name="Content Placeholder 2"/>
          <p:cNvSpPr>
            <a:spLocks noGrp="1"/>
          </p:cNvSpPr>
          <p:nvPr>
            <p:ph sz="quarter" idx="14"/>
          </p:nvPr>
        </p:nvSpPr>
        <p:spPr/>
        <p:txBody>
          <a:bodyPr/>
          <a:lstStyle/>
          <a:p>
            <a:r>
              <a:rPr lang="en-US" dirty="0" err="1"/>
              <a:t>cmis:folder</a:t>
            </a:r>
            <a:endParaRPr lang="en-US" dirty="0"/>
          </a:p>
          <a:p>
            <a:r>
              <a:rPr lang="en-US" dirty="0"/>
              <a:t>Represents folders in the repository, capable of containing documents or other folders</a:t>
            </a:r>
          </a:p>
          <a:p>
            <a:r>
              <a:rPr lang="en-US" dirty="0"/>
              <a:t>Lookup using ID or path</a:t>
            </a:r>
          </a:p>
          <a:p>
            <a:r>
              <a:rPr lang="en-US" dirty="0"/>
              <a:t>Can only have one parent </a:t>
            </a:r>
          </a:p>
          <a:p>
            <a:r>
              <a:rPr lang="en-US" dirty="0"/>
              <a:t>One-to-many relationship with </a:t>
            </a:r>
            <a:r>
              <a:rPr lang="en-US" dirty="0" err="1"/>
              <a:t>cms:document</a:t>
            </a:r>
            <a:endParaRPr lang="en-US" dirty="0"/>
          </a:p>
          <a:p>
            <a:endParaRPr lang="en-US" dirty="0"/>
          </a:p>
        </p:txBody>
      </p:sp>
      <p:sp>
        <p:nvSpPr>
          <p:cNvPr id="4" name="Slide Number Placeholder 3"/>
          <p:cNvSpPr>
            <a:spLocks noGrp="1"/>
          </p:cNvSpPr>
          <p:nvPr>
            <p:ph type="sldNum" sz="quarter" idx="4"/>
          </p:nvPr>
        </p:nvSpPr>
        <p:spPr/>
        <p:txBody>
          <a:bodyPr/>
          <a:lstStyle/>
          <a:p>
            <a:fld id="{6FF59741-7650-A046-95B5-8D31235C520E}" type="slidenum">
              <a:rPr lang="en-US" smtClean="0"/>
              <a:pPr/>
              <a:t>25</a:t>
            </a:fld>
            <a:endParaRPr lang="en-US" dirty="0"/>
          </a:p>
        </p:txBody>
      </p:sp>
    </p:spTree>
    <p:extLst>
      <p:ext uri="{BB962C8B-B14F-4D97-AF65-F5344CB8AC3E}">
        <p14:creationId xmlns:p14="http://schemas.microsoft.com/office/powerpoint/2010/main" xmlns="" val="286142693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smtClean="0"/>
              <a:t>CMIS – Custom Object Types</a:t>
            </a:r>
            <a:endParaRPr lang="en-US" dirty="0"/>
          </a:p>
        </p:txBody>
      </p:sp>
      <p:sp>
        <p:nvSpPr>
          <p:cNvPr id="3" name="Content Placeholder 2"/>
          <p:cNvSpPr>
            <a:spLocks noGrp="1"/>
          </p:cNvSpPr>
          <p:nvPr>
            <p:ph sz="quarter" idx="14"/>
          </p:nvPr>
        </p:nvSpPr>
        <p:spPr/>
        <p:txBody>
          <a:bodyPr/>
          <a:lstStyle/>
          <a:p>
            <a:r>
              <a:rPr lang="en-US" b="1" dirty="0" err="1"/>
              <a:t>bb:link</a:t>
            </a:r>
            <a:r>
              <a:rPr lang="en-US" dirty="0"/>
              <a:t> - extends </a:t>
            </a:r>
            <a:r>
              <a:rPr lang="en-US" dirty="0" err="1"/>
              <a:t>cmis:document</a:t>
            </a:r>
            <a:r>
              <a:rPr lang="en-US" dirty="0"/>
              <a:t>, used to store hyper-links </a:t>
            </a:r>
          </a:p>
          <a:p>
            <a:pPr lvl="1"/>
            <a:r>
              <a:rPr lang="en-US" dirty="0"/>
              <a:t>adds the </a:t>
            </a:r>
            <a:r>
              <a:rPr lang="en-US" dirty="0" err="1">
                <a:latin typeface="Courier New" panose="02070309020205020404" pitchFamily="49" charset="0"/>
                <a:cs typeface="Courier New" panose="02070309020205020404" pitchFamily="49" charset="0"/>
              </a:rPr>
              <a:t>bb:url</a:t>
            </a:r>
            <a:r>
              <a:rPr lang="en-US" dirty="0"/>
              <a:t> and </a:t>
            </a:r>
            <a:r>
              <a:rPr lang="en-US" dirty="0" err="1">
                <a:latin typeface="Courier New" panose="02070309020205020404" pitchFamily="49" charset="0"/>
                <a:cs typeface="Courier New" panose="02070309020205020404" pitchFamily="49" charset="0"/>
              </a:rPr>
              <a:t>bb:title</a:t>
            </a:r>
            <a:r>
              <a:rPr lang="en-US" dirty="0"/>
              <a:t> properties</a:t>
            </a:r>
          </a:p>
          <a:p>
            <a:r>
              <a:rPr lang="en-US" b="1" dirty="0" err="1"/>
              <a:t>bb:richtext</a:t>
            </a:r>
            <a:r>
              <a:rPr lang="en-US" dirty="0"/>
              <a:t> - extends </a:t>
            </a:r>
            <a:r>
              <a:rPr lang="en-US" dirty="0" err="1"/>
              <a:t>cmis:document</a:t>
            </a:r>
            <a:r>
              <a:rPr lang="en-US" dirty="0"/>
              <a:t>,</a:t>
            </a:r>
            <a:br>
              <a:rPr lang="en-US" dirty="0"/>
            </a:br>
            <a:r>
              <a:rPr lang="en-US" dirty="0"/>
              <a:t>meant to store content for the Rich Text Editor (from ICE)</a:t>
            </a:r>
          </a:p>
          <a:p>
            <a:pPr lvl="1"/>
            <a:r>
              <a:rPr lang="en-US" dirty="0"/>
              <a:t>can store any textually encoded content</a:t>
            </a:r>
          </a:p>
          <a:p>
            <a:r>
              <a:rPr lang="en-US" b="1" dirty="0" err="1"/>
              <a:t>bb:image</a:t>
            </a:r>
            <a:r>
              <a:rPr lang="en-US" dirty="0"/>
              <a:t> - extends </a:t>
            </a:r>
            <a:r>
              <a:rPr lang="en-US" sz="2000" dirty="0" err="1">
                <a:latin typeface="Courier New" panose="02070309020205020404" pitchFamily="49" charset="0"/>
                <a:cs typeface="Courier New" panose="02070309020205020404" pitchFamily="49" charset="0"/>
              </a:rPr>
              <a:t>cmis:document</a:t>
            </a:r>
            <a:r>
              <a:rPr lang="en-US" dirty="0"/>
              <a:t>, used to store images </a:t>
            </a:r>
          </a:p>
          <a:p>
            <a:pPr lvl="1"/>
            <a:r>
              <a:rPr lang="en-US" dirty="0"/>
              <a:t>adds </a:t>
            </a:r>
            <a:r>
              <a:rPr lang="en-US" dirty="0" err="1">
                <a:latin typeface="Courier New" panose="02070309020205020404" pitchFamily="49" charset="0"/>
                <a:cs typeface="Courier New" panose="02070309020205020404" pitchFamily="49" charset="0"/>
              </a:rPr>
              <a:t>bb:altText</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bb:height</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bb:lastPublishedDate</a:t>
            </a:r>
            <a:r>
              <a:rPr lang="en-US" dirty="0">
                <a:latin typeface="Courier New" panose="02070309020205020404" pitchFamily="49" charset="0"/>
                <a:cs typeface="Courier New" panose="02070309020205020404" pitchFamily="49" charset="0"/>
              </a:rPr>
              <a:t>,</a:t>
            </a:r>
            <a:br>
              <a:rPr lang="en-US" dirty="0">
                <a:latin typeface="Courier New" panose="02070309020205020404" pitchFamily="49" charset="0"/>
                <a:cs typeface="Courier New" panose="02070309020205020404" pitchFamily="49" charset="0"/>
              </a:rPr>
            </a:br>
            <a:r>
              <a:rPr lang="en-US" dirty="0" err="1">
                <a:latin typeface="Courier New" panose="02070309020205020404" pitchFamily="49" charset="0"/>
                <a:cs typeface="Courier New" panose="02070309020205020404" pitchFamily="49" charset="0"/>
              </a:rPr>
              <a:t>bb:tag</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bb:title</a:t>
            </a:r>
            <a:r>
              <a:rPr lang="en-US" dirty="0">
                <a:latin typeface="Courier New" panose="02070309020205020404" pitchFamily="49" charset="0"/>
                <a:cs typeface="Courier New" panose="02070309020205020404" pitchFamily="49" charset="0"/>
              </a:rPr>
              <a:t> and </a:t>
            </a:r>
            <a:r>
              <a:rPr lang="en-US" dirty="0" err="1">
                <a:latin typeface="Courier New" panose="02070309020205020404" pitchFamily="49" charset="0"/>
                <a:cs typeface="Courier New" panose="02070309020205020404" pitchFamily="49" charset="0"/>
              </a:rPr>
              <a:t>bb:width</a:t>
            </a:r>
            <a:r>
              <a:rPr lang="en-US" dirty="0"/>
              <a:t> </a:t>
            </a:r>
            <a:r>
              <a:rPr lang="en-US" dirty="0" smtClean="0"/>
              <a:t>properties</a:t>
            </a:r>
            <a:endParaRPr lang="en-US" dirty="0"/>
          </a:p>
        </p:txBody>
      </p:sp>
      <p:sp>
        <p:nvSpPr>
          <p:cNvPr id="4" name="Slide Number Placeholder 3"/>
          <p:cNvSpPr>
            <a:spLocks noGrp="1"/>
          </p:cNvSpPr>
          <p:nvPr>
            <p:ph type="sldNum" sz="quarter" idx="4"/>
          </p:nvPr>
        </p:nvSpPr>
        <p:spPr/>
        <p:txBody>
          <a:bodyPr/>
          <a:lstStyle/>
          <a:p>
            <a:fld id="{6FF59741-7650-A046-95B5-8D31235C520E}" type="slidenum">
              <a:rPr lang="en-US" smtClean="0"/>
              <a:pPr/>
              <a:t>26</a:t>
            </a:fld>
            <a:endParaRPr lang="en-US" dirty="0"/>
          </a:p>
        </p:txBody>
      </p:sp>
    </p:spTree>
    <p:extLst>
      <p:ext uri="{BB962C8B-B14F-4D97-AF65-F5344CB8AC3E}">
        <p14:creationId xmlns:p14="http://schemas.microsoft.com/office/powerpoint/2010/main" xmlns="" val="322970914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smtClean="0"/>
              <a:t>CMIS Services</a:t>
            </a:r>
            <a:endParaRPr lang="en-US" dirty="0"/>
          </a:p>
        </p:txBody>
      </p:sp>
      <p:sp>
        <p:nvSpPr>
          <p:cNvPr id="3" name="Content Placeholder 2"/>
          <p:cNvSpPr>
            <a:spLocks noGrp="1"/>
          </p:cNvSpPr>
          <p:nvPr>
            <p:ph sz="quarter" idx="14"/>
          </p:nvPr>
        </p:nvSpPr>
        <p:spPr/>
        <p:txBody>
          <a:bodyPr/>
          <a:lstStyle/>
          <a:p>
            <a:r>
              <a:rPr lang="en-US" dirty="0"/>
              <a:t>Common Service Elements</a:t>
            </a:r>
          </a:p>
          <a:p>
            <a:r>
              <a:rPr lang="en-US" dirty="0"/>
              <a:t>Repository Services</a:t>
            </a:r>
          </a:p>
          <a:p>
            <a:r>
              <a:rPr lang="en-US" dirty="0"/>
              <a:t>Navigation Services</a:t>
            </a:r>
          </a:p>
          <a:p>
            <a:r>
              <a:rPr lang="en-US" dirty="0"/>
              <a:t>Object Services</a:t>
            </a:r>
          </a:p>
          <a:p>
            <a:r>
              <a:rPr lang="en-US" dirty="0"/>
              <a:t>Multi-filing Services</a:t>
            </a:r>
          </a:p>
          <a:p>
            <a:r>
              <a:rPr lang="en-US" dirty="0"/>
              <a:t>Discovery Services</a:t>
            </a:r>
          </a:p>
          <a:p>
            <a:r>
              <a:rPr lang="en-US" dirty="0"/>
              <a:t>Versioning Services</a:t>
            </a:r>
          </a:p>
          <a:p>
            <a:r>
              <a:rPr lang="en-US" dirty="0"/>
              <a:t>Relationship Services</a:t>
            </a:r>
          </a:p>
          <a:p>
            <a:r>
              <a:rPr lang="en-US" dirty="0"/>
              <a:t>Policy Services</a:t>
            </a:r>
          </a:p>
          <a:p>
            <a:r>
              <a:rPr lang="en-US" dirty="0"/>
              <a:t>ACL Services</a:t>
            </a:r>
          </a:p>
          <a:p>
            <a:endParaRPr lang="en-US" dirty="0"/>
          </a:p>
        </p:txBody>
      </p:sp>
      <p:sp>
        <p:nvSpPr>
          <p:cNvPr id="4" name="Slide Number Placeholder 3"/>
          <p:cNvSpPr>
            <a:spLocks noGrp="1"/>
          </p:cNvSpPr>
          <p:nvPr>
            <p:ph type="sldNum" sz="quarter" idx="4"/>
          </p:nvPr>
        </p:nvSpPr>
        <p:spPr/>
        <p:txBody>
          <a:bodyPr/>
          <a:lstStyle/>
          <a:p>
            <a:fld id="{6FF59741-7650-A046-95B5-8D31235C520E}" type="slidenum">
              <a:rPr lang="en-US" smtClean="0"/>
              <a:pPr/>
              <a:t>27</a:t>
            </a:fld>
            <a:endParaRPr lang="en-US" dirty="0"/>
          </a:p>
        </p:txBody>
      </p:sp>
    </p:spTree>
    <p:extLst>
      <p:ext uri="{BB962C8B-B14F-4D97-AF65-F5344CB8AC3E}">
        <p14:creationId xmlns:p14="http://schemas.microsoft.com/office/powerpoint/2010/main" xmlns="" val="65453603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smtClean="0"/>
              <a:t>CMIS Query</a:t>
            </a:r>
            <a:endParaRPr lang="en-US" dirty="0"/>
          </a:p>
        </p:txBody>
      </p:sp>
      <p:sp>
        <p:nvSpPr>
          <p:cNvPr id="3" name="Content Placeholder 2"/>
          <p:cNvSpPr>
            <a:spLocks noGrp="1"/>
          </p:cNvSpPr>
          <p:nvPr>
            <p:ph sz="quarter" idx="14"/>
          </p:nvPr>
        </p:nvSpPr>
        <p:spPr/>
        <p:txBody>
          <a:bodyPr/>
          <a:lstStyle/>
          <a:p>
            <a:r>
              <a:rPr lang="en-US" dirty="0"/>
              <a:t>Content Services implements a subset of the query language specified in the CMIS Standard.</a:t>
            </a:r>
          </a:p>
          <a:p>
            <a:endParaRPr lang="en-US" dirty="0" smtClean="0"/>
          </a:p>
          <a:p>
            <a:endParaRPr lang="en-US" dirty="0"/>
          </a:p>
          <a:p>
            <a:pPr marL="447675" lvl="1" indent="0">
              <a:buNone/>
            </a:pPr>
            <a:r>
              <a:rPr lang="en-US" altLang="nl-NL" dirty="0">
                <a:latin typeface="Courier New" pitchFamily="49" charset="0"/>
                <a:cs typeface="Courier New" pitchFamily="49" charset="0"/>
              </a:rPr>
              <a:t>SELECT * FROM </a:t>
            </a:r>
            <a:r>
              <a:rPr lang="en-US" altLang="nl-NL" dirty="0" err="1">
                <a:latin typeface="Courier New" pitchFamily="49" charset="0"/>
                <a:cs typeface="Courier New" pitchFamily="49" charset="0"/>
              </a:rPr>
              <a:t>cmis:document</a:t>
            </a:r>
            <a:endParaRPr lang="en-US" altLang="nl-NL" dirty="0">
              <a:latin typeface="Courier New" pitchFamily="49" charset="0"/>
              <a:cs typeface="Courier New" pitchFamily="49" charset="0"/>
            </a:endParaRPr>
          </a:p>
          <a:p>
            <a:pPr marL="447675" lvl="1" indent="0">
              <a:buNone/>
            </a:pPr>
            <a:endParaRPr lang="en-US" dirty="0" smtClean="0"/>
          </a:p>
          <a:p>
            <a:pPr marL="447675" lvl="1" indent="0">
              <a:buNone/>
            </a:pPr>
            <a:endParaRPr lang="en-US" dirty="0"/>
          </a:p>
          <a:p>
            <a:pPr marL="447675" lvl="1" indent="0">
              <a:buNone/>
            </a:pPr>
            <a:r>
              <a:rPr lang="en-US" dirty="0"/>
              <a:t>* mean all columns</a:t>
            </a:r>
          </a:p>
          <a:p>
            <a:pPr marL="447675" lvl="1" indent="0">
              <a:buNone/>
            </a:pPr>
            <a:r>
              <a:rPr lang="en-US" dirty="0"/>
              <a:t>&lt;select list&gt; is coming in next release.</a:t>
            </a:r>
          </a:p>
          <a:p>
            <a:endParaRPr lang="en-US" dirty="0"/>
          </a:p>
        </p:txBody>
      </p:sp>
      <p:sp>
        <p:nvSpPr>
          <p:cNvPr id="4" name="Slide Number Placeholder 3"/>
          <p:cNvSpPr>
            <a:spLocks noGrp="1"/>
          </p:cNvSpPr>
          <p:nvPr>
            <p:ph type="sldNum" sz="quarter" idx="4"/>
          </p:nvPr>
        </p:nvSpPr>
        <p:spPr/>
        <p:txBody>
          <a:bodyPr/>
          <a:lstStyle/>
          <a:p>
            <a:fld id="{6FF59741-7650-A046-95B5-8D31235C520E}" type="slidenum">
              <a:rPr lang="en-US" smtClean="0"/>
              <a:pPr/>
              <a:t>28</a:t>
            </a:fld>
            <a:endParaRPr lang="en-US" dirty="0"/>
          </a:p>
        </p:txBody>
      </p:sp>
    </p:spTree>
    <p:extLst>
      <p:ext uri="{BB962C8B-B14F-4D97-AF65-F5344CB8AC3E}">
        <p14:creationId xmlns:p14="http://schemas.microsoft.com/office/powerpoint/2010/main" xmlns="" val="398442435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smtClean="0"/>
              <a:t>CMIS </a:t>
            </a:r>
            <a:r>
              <a:rPr lang="en-US" dirty="0" err="1" smtClean="0"/>
              <a:t>Predictates</a:t>
            </a:r>
            <a:endParaRPr lang="en-US" dirty="0"/>
          </a:p>
        </p:txBody>
      </p:sp>
      <p:sp>
        <p:nvSpPr>
          <p:cNvPr id="3" name="Content Placeholder 2"/>
          <p:cNvSpPr>
            <a:spLocks noGrp="1"/>
          </p:cNvSpPr>
          <p:nvPr>
            <p:ph sz="quarter" idx="14"/>
          </p:nvPr>
        </p:nvSpPr>
        <p:spPr>
          <a:xfrm>
            <a:off x="357188" y="1120775"/>
            <a:ext cx="8607300" cy="5387975"/>
          </a:xfrm>
        </p:spPr>
        <p:txBody>
          <a:bodyPr/>
          <a:lstStyle/>
          <a:p>
            <a:pPr>
              <a:buNone/>
            </a:pPr>
            <a:r>
              <a:rPr lang="en-US" altLang="nl-NL" sz="2000" b="1" dirty="0">
                <a:latin typeface="Courier New" pitchFamily="49" charset="0"/>
                <a:cs typeface="Courier New" pitchFamily="49" charset="0"/>
              </a:rPr>
              <a:t>SELECT</a:t>
            </a:r>
            <a:r>
              <a:rPr lang="en-US" altLang="nl-NL" sz="2000" dirty="0">
                <a:latin typeface="Courier New" pitchFamily="49" charset="0"/>
                <a:cs typeface="Courier New" pitchFamily="49" charset="0"/>
              </a:rPr>
              <a:t> * </a:t>
            </a:r>
            <a:r>
              <a:rPr lang="en-US" altLang="nl-NL" sz="2000" b="1" dirty="0">
                <a:latin typeface="Courier New" pitchFamily="49" charset="0"/>
                <a:cs typeface="Courier New" pitchFamily="49" charset="0"/>
              </a:rPr>
              <a:t>FROM</a:t>
            </a:r>
            <a:r>
              <a:rPr lang="en-US" altLang="nl-NL" sz="2000" dirty="0">
                <a:latin typeface="Courier New" pitchFamily="49" charset="0"/>
                <a:cs typeface="Courier New" pitchFamily="49" charset="0"/>
              </a:rPr>
              <a:t> </a:t>
            </a:r>
            <a:r>
              <a:rPr lang="en-US" altLang="nl-NL" sz="2000" dirty="0" err="1">
                <a:latin typeface="Courier New" pitchFamily="49" charset="0"/>
                <a:cs typeface="Courier New" pitchFamily="49" charset="0"/>
              </a:rPr>
              <a:t>cmis:document</a:t>
            </a:r>
            <a:r>
              <a:rPr lang="en-US" altLang="nl-NL" sz="2000" dirty="0">
                <a:latin typeface="Courier New" pitchFamily="49" charset="0"/>
                <a:cs typeface="Courier New" pitchFamily="49" charset="0"/>
              </a:rPr>
              <a:t> </a:t>
            </a:r>
            <a:r>
              <a:rPr lang="en-US" altLang="nl-NL" sz="2000" b="1" dirty="0">
                <a:latin typeface="Courier New" pitchFamily="49" charset="0"/>
                <a:cs typeface="Courier New" pitchFamily="49" charset="0"/>
              </a:rPr>
              <a:t>WHERE</a:t>
            </a:r>
            <a:r>
              <a:rPr lang="en-US" altLang="nl-NL" sz="2000" dirty="0">
                <a:latin typeface="Courier New" pitchFamily="49" charset="0"/>
                <a:cs typeface="Courier New" pitchFamily="49" charset="0"/>
              </a:rPr>
              <a:t> …</a:t>
            </a:r>
            <a:endParaRPr lang="en-US" altLang="nl-NL" sz="1600" dirty="0">
              <a:cs typeface="Courier New" pitchFamily="49" charset="0"/>
            </a:endParaRPr>
          </a:p>
          <a:p>
            <a:r>
              <a:rPr lang="en-US" altLang="nl-NL" sz="1600" u="sng" dirty="0">
                <a:cs typeface="Courier New" pitchFamily="49" charset="0"/>
              </a:rPr>
              <a:t>Comparison ( &gt;, &lt;, &lt;&gt;, &gt;=, &lt;=, =)</a:t>
            </a:r>
          </a:p>
          <a:p>
            <a:pPr>
              <a:spcBef>
                <a:spcPts val="1200"/>
              </a:spcBef>
              <a:buNone/>
            </a:pPr>
            <a:r>
              <a:rPr lang="en-US" altLang="nl-NL" sz="1600" dirty="0">
                <a:latin typeface="Courier New" pitchFamily="49" charset="0"/>
                <a:cs typeface="Courier New" pitchFamily="49" charset="0"/>
              </a:rPr>
              <a:t>  </a:t>
            </a:r>
            <a:r>
              <a:rPr lang="en-US" altLang="nl-NL" sz="1600" b="1" dirty="0">
                <a:latin typeface="Courier New" pitchFamily="49" charset="0"/>
                <a:cs typeface="Courier New" pitchFamily="49" charset="0"/>
              </a:rPr>
              <a:t>SELECT</a:t>
            </a:r>
            <a:r>
              <a:rPr lang="en-US" altLang="nl-NL" sz="1600" dirty="0">
                <a:latin typeface="Courier New" pitchFamily="49" charset="0"/>
                <a:cs typeface="Courier New" pitchFamily="49" charset="0"/>
              </a:rPr>
              <a:t> * </a:t>
            </a:r>
            <a:r>
              <a:rPr lang="en-US" altLang="nl-NL" sz="1600" b="1" dirty="0">
                <a:latin typeface="Courier New" pitchFamily="49" charset="0"/>
                <a:cs typeface="Courier New" pitchFamily="49" charset="0"/>
              </a:rPr>
              <a:t>FROM</a:t>
            </a:r>
            <a:r>
              <a:rPr lang="en-US" altLang="nl-NL" sz="1600" dirty="0">
                <a:latin typeface="Courier New" pitchFamily="49" charset="0"/>
                <a:cs typeface="Courier New" pitchFamily="49" charset="0"/>
              </a:rPr>
              <a:t> </a:t>
            </a:r>
            <a:r>
              <a:rPr lang="en-US" altLang="nl-NL" sz="1600" dirty="0" err="1">
                <a:latin typeface="Courier New" pitchFamily="49" charset="0"/>
                <a:cs typeface="Courier New" pitchFamily="49" charset="0"/>
              </a:rPr>
              <a:t>cmis:document</a:t>
            </a:r>
            <a:r>
              <a:rPr lang="en-US" altLang="nl-NL" sz="1600" dirty="0">
                <a:latin typeface="Courier New" pitchFamily="49" charset="0"/>
                <a:cs typeface="Courier New" pitchFamily="49" charset="0"/>
              </a:rPr>
              <a:t/>
            </a:r>
            <a:br>
              <a:rPr lang="en-US" altLang="nl-NL" sz="1600" dirty="0">
                <a:latin typeface="Courier New" pitchFamily="49" charset="0"/>
                <a:cs typeface="Courier New" pitchFamily="49" charset="0"/>
              </a:rPr>
            </a:br>
            <a:r>
              <a:rPr lang="en-US" altLang="nl-NL" sz="1600" dirty="0">
                <a:latin typeface="Courier New" pitchFamily="49" charset="0"/>
                <a:cs typeface="Courier New" pitchFamily="49" charset="0"/>
              </a:rPr>
              <a:t>     </a:t>
            </a:r>
            <a:r>
              <a:rPr lang="en-US" altLang="nl-NL" sz="1600" b="1" dirty="0">
                <a:latin typeface="Courier New" pitchFamily="49" charset="0"/>
                <a:cs typeface="Courier New" pitchFamily="49" charset="0"/>
              </a:rPr>
              <a:t>WHERE</a:t>
            </a:r>
            <a:r>
              <a:rPr lang="en-US" altLang="nl-NL" sz="1600" dirty="0">
                <a:latin typeface="Courier New" pitchFamily="49" charset="0"/>
                <a:cs typeface="Courier New" pitchFamily="49" charset="0"/>
              </a:rPr>
              <a:t> </a:t>
            </a:r>
            <a:r>
              <a:rPr lang="en-US" altLang="nl-NL" sz="1600" dirty="0" err="1">
                <a:latin typeface="Courier New" pitchFamily="49" charset="0"/>
                <a:cs typeface="Courier New" pitchFamily="49" charset="0"/>
              </a:rPr>
              <a:t>cmis:contentStreamLength</a:t>
            </a:r>
            <a:r>
              <a:rPr lang="en-US" altLang="nl-NL" sz="1600" dirty="0">
                <a:latin typeface="Courier New" pitchFamily="49" charset="0"/>
                <a:cs typeface="Courier New" pitchFamily="49" charset="0"/>
              </a:rPr>
              <a:t> &gt;= 1024</a:t>
            </a:r>
          </a:p>
          <a:p>
            <a:r>
              <a:rPr lang="en-US" altLang="nl-NL" sz="1600" u="sng" dirty="0">
                <a:cs typeface="Courier New" pitchFamily="49" charset="0"/>
              </a:rPr>
              <a:t>IN (list of values)</a:t>
            </a:r>
          </a:p>
          <a:p>
            <a:pPr>
              <a:spcBef>
                <a:spcPts val="1800"/>
              </a:spcBef>
              <a:buNone/>
            </a:pPr>
            <a:r>
              <a:rPr lang="en-US" altLang="nl-NL" sz="1600" dirty="0">
                <a:latin typeface="Courier New" pitchFamily="49" charset="0"/>
                <a:cs typeface="Courier New" pitchFamily="49" charset="0"/>
              </a:rPr>
              <a:t>  </a:t>
            </a:r>
            <a:r>
              <a:rPr lang="en-US" altLang="nl-NL" sz="1600" b="1" dirty="0">
                <a:latin typeface="Courier New" pitchFamily="49" charset="0"/>
                <a:cs typeface="Courier New" pitchFamily="49" charset="0"/>
              </a:rPr>
              <a:t>SELECT</a:t>
            </a:r>
            <a:r>
              <a:rPr lang="en-US" altLang="nl-NL" sz="1600" dirty="0">
                <a:latin typeface="Courier New" pitchFamily="49" charset="0"/>
                <a:cs typeface="Courier New" pitchFamily="49" charset="0"/>
              </a:rPr>
              <a:t> * </a:t>
            </a:r>
            <a:r>
              <a:rPr lang="en-US" altLang="nl-NL" sz="1600" b="1" dirty="0">
                <a:latin typeface="Courier New" pitchFamily="49" charset="0"/>
                <a:cs typeface="Courier New" pitchFamily="49" charset="0"/>
              </a:rPr>
              <a:t>FROM</a:t>
            </a:r>
            <a:r>
              <a:rPr lang="en-US" altLang="nl-NL" sz="1600" dirty="0">
                <a:latin typeface="Courier New" pitchFamily="49" charset="0"/>
                <a:cs typeface="Courier New" pitchFamily="49" charset="0"/>
              </a:rPr>
              <a:t> </a:t>
            </a:r>
            <a:r>
              <a:rPr lang="en-US" altLang="nl-NL" sz="1600" dirty="0" err="1">
                <a:latin typeface="Courier New" pitchFamily="49" charset="0"/>
                <a:cs typeface="Courier New" pitchFamily="49" charset="0"/>
              </a:rPr>
              <a:t>cmis:document</a:t>
            </a:r>
            <a:r>
              <a:rPr lang="en-US" altLang="nl-NL" sz="1600" dirty="0">
                <a:latin typeface="Courier New" pitchFamily="49" charset="0"/>
                <a:cs typeface="Courier New" pitchFamily="49" charset="0"/>
              </a:rPr>
              <a:t/>
            </a:r>
            <a:br>
              <a:rPr lang="en-US" altLang="nl-NL" sz="1600" dirty="0">
                <a:latin typeface="Courier New" pitchFamily="49" charset="0"/>
                <a:cs typeface="Courier New" pitchFamily="49" charset="0"/>
              </a:rPr>
            </a:br>
            <a:r>
              <a:rPr lang="en-US" altLang="nl-NL" sz="1600" dirty="0">
                <a:latin typeface="Courier New" pitchFamily="49" charset="0"/>
                <a:cs typeface="Courier New" pitchFamily="49" charset="0"/>
              </a:rPr>
              <a:t>    </a:t>
            </a:r>
            <a:r>
              <a:rPr lang="en-US" altLang="nl-NL" sz="1600" b="1" dirty="0">
                <a:latin typeface="Courier New" pitchFamily="49" charset="0"/>
                <a:cs typeface="Courier New" pitchFamily="49" charset="0"/>
              </a:rPr>
              <a:t>WHERE</a:t>
            </a:r>
            <a:r>
              <a:rPr lang="en-US" altLang="nl-NL" sz="1600" dirty="0">
                <a:latin typeface="Courier New" pitchFamily="49" charset="0"/>
                <a:cs typeface="Courier New" pitchFamily="49" charset="0"/>
              </a:rPr>
              <a:t> </a:t>
            </a:r>
            <a:r>
              <a:rPr lang="en-US" altLang="nl-NL" sz="1600" dirty="0" err="1">
                <a:latin typeface="Courier New" pitchFamily="49" charset="0"/>
                <a:cs typeface="Courier New" pitchFamily="49" charset="0"/>
              </a:rPr>
              <a:t>cmis:objectTypeId</a:t>
            </a:r>
            <a:r>
              <a:rPr lang="en-US" altLang="nl-NL" sz="1600" dirty="0">
                <a:latin typeface="Courier New" pitchFamily="49" charset="0"/>
                <a:cs typeface="Courier New" pitchFamily="49" charset="0"/>
              </a:rPr>
              <a:t> </a:t>
            </a:r>
            <a:r>
              <a:rPr lang="en-US" altLang="nl-NL" sz="1600" b="1" dirty="0">
                <a:latin typeface="Courier New" pitchFamily="49" charset="0"/>
                <a:cs typeface="Courier New" pitchFamily="49" charset="0"/>
              </a:rPr>
              <a:t>IN</a:t>
            </a:r>
            <a:r>
              <a:rPr lang="en-US" altLang="nl-NL" sz="1600" dirty="0">
                <a:latin typeface="Courier New" pitchFamily="49" charset="0"/>
                <a:cs typeface="Courier New" pitchFamily="49" charset="0"/>
              </a:rPr>
              <a:t> ('</a:t>
            </a:r>
            <a:r>
              <a:rPr lang="en-US" altLang="nl-NL" sz="1600" dirty="0" err="1">
                <a:latin typeface="Courier New" pitchFamily="49" charset="0"/>
                <a:cs typeface="Courier New" pitchFamily="49" charset="0"/>
              </a:rPr>
              <a:t>bb:image</a:t>
            </a:r>
            <a:r>
              <a:rPr lang="en-US" altLang="nl-NL" sz="1600" dirty="0" smtClean="0">
                <a:latin typeface="Courier New" pitchFamily="49" charset="0"/>
                <a:cs typeface="Courier New" pitchFamily="49" charset="0"/>
              </a:rPr>
              <a:t>','</a:t>
            </a:r>
            <a:r>
              <a:rPr lang="en-US" altLang="nl-NL" sz="1600" dirty="0" err="1" smtClean="0">
                <a:latin typeface="Courier New" pitchFamily="49" charset="0"/>
                <a:cs typeface="Courier New" pitchFamily="49" charset="0"/>
              </a:rPr>
              <a:t>bb:richtext</a:t>
            </a:r>
            <a:r>
              <a:rPr lang="en-US" altLang="nl-NL" sz="1600" dirty="0">
                <a:latin typeface="Courier New" pitchFamily="49" charset="0"/>
                <a:cs typeface="Courier New" pitchFamily="49" charset="0"/>
              </a:rPr>
              <a:t>','</a:t>
            </a:r>
            <a:r>
              <a:rPr lang="en-US" altLang="nl-NL" sz="1600" dirty="0" err="1">
                <a:latin typeface="Courier New" pitchFamily="49" charset="0"/>
                <a:cs typeface="Courier New" pitchFamily="49" charset="0"/>
              </a:rPr>
              <a:t>bb:link</a:t>
            </a:r>
            <a:r>
              <a:rPr lang="en-US" altLang="nl-NL" sz="1600" dirty="0">
                <a:latin typeface="Courier New" pitchFamily="49" charset="0"/>
                <a:cs typeface="Courier New" pitchFamily="49" charset="0"/>
              </a:rPr>
              <a:t>')</a:t>
            </a:r>
          </a:p>
          <a:p>
            <a:r>
              <a:rPr lang="en-US" altLang="nl-NL" sz="1600" u="sng" dirty="0">
                <a:cs typeface="Courier New" pitchFamily="49" charset="0"/>
              </a:rPr>
              <a:t>LIKE (% and _ are special characters)</a:t>
            </a:r>
          </a:p>
          <a:p>
            <a:pPr>
              <a:spcBef>
                <a:spcPts val="1800"/>
              </a:spcBef>
              <a:buNone/>
            </a:pPr>
            <a:r>
              <a:rPr lang="en-US" altLang="nl-NL" sz="1600" dirty="0">
                <a:latin typeface="Courier New" pitchFamily="49" charset="0"/>
                <a:cs typeface="Courier New" pitchFamily="49" charset="0"/>
              </a:rPr>
              <a:t>  </a:t>
            </a:r>
            <a:r>
              <a:rPr lang="en-US" altLang="nl-NL" sz="1600" b="1" dirty="0">
                <a:latin typeface="Courier New" pitchFamily="49" charset="0"/>
                <a:cs typeface="Courier New" pitchFamily="49" charset="0"/>
              </a:rPr>
              <a:t>SELECT</a:t>
            </a:r>
            <a:r>
              <a:rPr lang="en-US" altLang="nl-NL" sz="1600" dirty="0">
                <a:latin typeface="Courier New" pitchFamily="49" charset="0"/>
                <a:cs typeface="Courier New" pitchFamily="49" charset="0"/>
              </a:rPr>
              <a:t> * </a:t>
            </a:r>
            <a:r>
              <a:rPr lang="en-US" altLang="nl-NL" sz="1600" b="1" dirty="0">
                <a:latin typeface="Courier New" pitchFamily="49" charset="0"/>
                <a:cs typeface="Courier New" pitchFamily="49" charset="0"/>
              </a:rPr>
              <a:t>FROM</a:t>
            </a:r>
            <a:r>
              <a:rPr lang="en-US" altLang="nl-NL" sz="1600" dirty="0">
                <a:latin typeface="Courier New" pitchFamily="49" charset="0"/>
                <a:cs typeface="Courier New" pitchFamily="49" charset="0"/>
              </a:rPr>
              <a:t> </a:t>
            </a:r>
            <a:r>
              <a:rPr lang="en-US" altLang="nl-NL" sz="1600" dirty="0" err="1">
                <a:latin typeface="Courier New" pitchFamily="49" charset="0"/>
                <a:cs typeface="Courier New" pitchFamily="49" charset="0"/>
              </a:rPr>
              <a:t>cmis:document</a:t>
            </a:r>
            <a:r>
              <a:rPr lang="en-US" altLang="nl-NL" sz="1600" dirty="0">
                <a:latin typeface="Courier New" pitchFamily="49" charset="0"/>
                <a:cs typeface="Courier New" pitchFamily="49" charset="0"/>
              </a:rPr>
              <a:t> </a:t>
            </a:r>
            <a:r>
              <a:rPr lang="en-US" altLang="nl-NL" sz="1600" b="1" dirty="0">
                <a:latin typeface="Courier New" pitchFamily="49" charset="0"/>
                <a:cs typeface="Courier New" pitchFamily="49" charset="0"/>
              </a:rPr>
              <a:t>WHERE</a:t>
            </a:r>
            <a:r>
              <a:rPr lang="en-US" altLang="nl-NL" sz="1600" dirty="0">
                <a:latin typeface="Courier New" pitchFamily="49" charset="0"/>
                <a:cs typeface="Courier New" pitchFamily="49" charset="0"/>
              </a:rPr>
              <a:t> </a:t>
            </a:r>
            <a:r>
              <a:rPr lang="en-US" altLang="nl-NL" sz="1600" dirty="0" err="1">
                <a:latin typeface="Courier New" pitchFamily="49" charset="0"/>
                <a:cs typeface="Courier New" pitchFamily="49" charset="0"/>
              </a:rPr>
              <a:t>cmis:name</a:t>
            </a:r>
            <a:r>
              <a:rPr lang="en-US" altLang="nl-NL" sz="1600" dirty="0">
                <a:latin typeface="Courier New" pitchFamily="49" charset="0"/>
                <a:cs typeface="Courier New" pitchFamily="49" charset="0"/>
              </a:rPr>
              <a:t> </a:t>
            </a:r>
            <a:r>
              <a:rPr lang="en-US" altLang="nl-NL" sz="1600" b="1" dirty="0">
                <a:latin typeface="Courier New" pitchFamily="49" charset="0"/>
                <a:cs typeface="Courier New" pitchFamily="49" charset="0"/>
              </a:rPr>
              <a:t>LIKE</a:t>
            </a:r>
            <a:r>
              <a:rPr lang="en-US" altLang="nl-NL" sz="1600" dirty="0">
                <a:latin typeface="Courier New" pitchFamily="49" charset="0"/>
                <a:cs typeface="Courier New" pitchFamily="49" charset="0"/>
              </a:rPr>
              <a:t> 'j%’</a:t>
            </a:r>
            <a:br>
              <a:rPr lang="en-US" altLang="nl-NL" sz="1600" dirty="0">
                <a:latin typeface="Courier New" pitchFamily="49" charset="0"/>
                <a:cs typeface="Courier New" pitchFamily="49" charset="0"/>
              </a:rPr>
            </a:br>
            <a:r>
              <a:rPr lang="en-US" altLang="nl-NL" sz="1600" dirty="0">
                <a:latin typeface="Courier New" pitchFamily="49" charset="0"/>
                <a:cs typeface="Courier New" pitchFamily="49" charset="0"/>
              </a:rPr>
              <a:t>    </a:t>
            </a:r>
            <a:br>
              <a:rPr lang="en-US" altLang="nl-NL" sz="1600" dirty="0">
                <a:latin typeface="Courier New" pitchFamily="49" charset="0"/>
                <a:cs typeface="Courier New" pitchFamily="49" charset="0"/>
              </a:rPr>
            </a:br>
            <a:r>
              <a:rPr lang="en-US" altLang="nl-NL" sz="1600" dirty="0">
                <a:latin typeface="Courier New" pitchFamily="49" charset="0"/>
                <a:cs typeface="Courier New" pitchFamily="49" charset="0"/>
              </a:rPr>
              <a:t>  </a:t>
            </a:r>
            <a:r>
              <a:rPr lang="en-US" altLang="nl-NL" sz="1600" b="1" dirty="0">
                <a:latin typeface="Courier New" pitchFamily="49" charset="0"/>
                <a:cs typeface="Courier New" pitchFamily="49" charset="0"/>
              </a:rPr>
              <a:t>SELECT</a:t>
            </a:r>
            <a:r>
              <a:rPr lang="en-US" altLang="nl-NL" sz="1600" dirty="0">
                <a:latin typeface="Courier New" pitchFamily="49" charset="0"/>
                <a:cs typeface="Courier New" pitchFamily="49" charset="0"/>
              </a:rPr>
              <a:t> * </a:t>
            </a:r>
            <a:r>
              <a:rPr lang="en-US" altLang="nl-NL" sz="1600" b="1" dirty="0">
                <a:latin typeface="Courier New" pitchFamily="49" charset="0"/>
                <a:cs typeface="Courier New" pitchFamily="49" charset="0"/>
              </a:rPr>
              <a:t>FROM</a:t>
            </a:r>
            <a:r>
              <a:rPr lang="en-US" altLang="nl-NL" sz="1600" dirty="0">
                <a:latin typeface="Courier New" pitchFamily="49" charset="0"/>
                <a:cs typeface="Courier New" pitchFamily="49" charset="0"/>
              </a:rPr>
              <a:t> </a:t>
            </a:r>
            <a:r>
              <a:rPr lang="en-US" altLang="nl-NL" sz="1600" dirty="0" err="1">
                <a:latin typeface="Courier New" pitchFamily="49" charset="0"/>
                <a:cs typeface="Courier New" pitchFamily="49" charset="0"/>
              </a:rPr>
              <a:t>cmis:document</a:t>
            </a:r>
            <a:r>
              <a:rPr lang="en-US" altLang="nl-NL" sz="1600" dirty="0">
                <a:latin typeface="Courier New" pitchFamily="49" charset="0"/>
                <a:cs typeface="Courier New" pitchFamily="49" charset="0"/>
              </a:rPr>
              <a:t> </a:t>
            </a:r>
            <a:r>
              <a:rPr lang="en-US" altLang="nl-NL" sz="1600" b="1" dirty="0">
                <a:latin typeface="Courier New" pitchFamily="49" charset="0"/>
                <a:cs typeface="Courier New" pitchFamily="49" charset="0"/>
              </a:rPr>
              <a:t>WHERE</a:t>
            </a:r>
            <a:r>
              <a:rPr lang="en-US" altLang="nl-NL" sz="1600" dirty="0">
                <a:latin typeface="Courier New" pitchFamily="49" charset="0"/>
                <a:cs typeface="Courier New" pitchFamily="49" charset="0"/>
              </a:rPr>
              <a:t> </a:t>
            </a:r>
            <a:r>
              <a:rPr lang="en-US" altLang="nl-NL" sz="1600" dirty="0" err="1">
                <a:latin typeface="Courier New" pitchFamily="49" charset="0"/>
                <a:cs typeface="Courier New" pitchFamily="49" charset="0"/>
              </a:rPr>
              <a:t>cmis:name</a:t>
            </a:r>
            <a:r>
              <a:rPr lang="en-US" altLang="nl-NL" sz="1600" dirty="0">
                <a:latin typeface="Courier New" pitchFamily="49" charset="0"/>
                <a:cs typeface="Courier New" pitchFamily="49" charset="0"/>
              </a:rPr>
              <a:t> </a:t>
            </a:r>
            <a:r>
              <a:rPr lang="en-US" altLang="nl-NL" sz="1600" b="1" dirty="0">
                <a:latin typeface="Courier New" pitchFamily="49" charset="0"/>
                <a:cs typeface="Courier New" pitchFamily="49" charset="0"/>
              </a:rPr>
              <a:t>LIKE</a:t>
            </a:r>
            <a:r>
              <a:rPr lang="en-US" altLang="nl-NL" sz="1600" dirty="0">
                <a:latin typeface="Courier New" pitchFamily="49" charset="0"/>
                <a:cs typeface="Courier New" pitchFamily="49" charset="0"/>
              </a:rPr>
              <a:t> 'j___.xml'</a:t>
            </a:r>
          </a:p>
          <a:p>
            <a:pPr marL="0" indent="0">
              <a:buNone/>
            </a:pPr>
            <a:endParaRPr lang="en-US" sz="1600" dirty="0"/>
          </a:p>
        </p:txBody>
      </p:sp>
      <p:sp>
        <p:nvSpPr>
          <p:cNvPr id="4" name="Slide Number Placeholder 3"/>
          <p:cNvSpPr>
            <a:spLocks noGrp="1"/>
          </p:cNvSpPr>
          <p:nvPr>
            <p:ph type="sldNum" sz="quarter" idx="4"/>
          </p:nvPr>
        </p:nvSpPr>
        <p:spPr/>
        <p:txBody>
          <a:bodyPr/>
          <a:lstStyle/>
          <a:p>
            <a:fld id="{6FF59741-7650-A046-95B5-8D31235C520E}" type="slidenum">
              <a:rPr lang="en-US" smtClean="0"/>
              <a:pPr/>
              <a:t>29</a:t>
            </a:fld>
            <a:endParaRPr lang="en-US" dirty="0"/>
          </a:p>
        </p:txBody>
      </p:sp>
    </p:spTree>
    <p:extLst>
      <p:ext uri="{BB962C8B-B14F-4D97-AF65-F5344CB8AC3E}">
        <p14:creationId xmlns:p14="http://schemas.microsoft.com/office/powerpoint/2010/main" xmlns="" val="52033044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3"/>
          </p:nvPr>
        </p:nvSpPr>
        <p:spPr/>
        <p:txBody>
          <a:bodyPr/>
          <a:lstStyle/>
          <a:p>
            <a:r>
              <a:rPr lang="en-US" dirty="0" smtClean="0"/>
              <a:t>Objectives</a:t>
            </a:r>
            <a:endParaRPr lang="en-US" dirty="0"/>
          </a:p>
        </p:txBody>
      </p:sp>
      <p:sp>
        <p:nvSpPr>
          <p:cNvPr id="5" name="Text Placeholder 4"/>
          <p:cNvSpPr>
            <a:spLocks noGrp="1"/>
          </p:cNvSpPr>
          <p:nvPr>
            <p:ph type="body" sz="quarter" idx="14"/>
          </p:nvPr>
        </p:nvSpPr>
        <p:spPr/>
        <p:txBody>
          <a:bodyPr>
            <a:normAutofit fontScale="92500" lnSpcReduction="10000"/>
          </a:bodyPr>
          <a:lstStyle/>
          <a:p>
            <a:r>
              <a:rPr lang="en-US" dirty="0"/>
              <a:t>Content Services Repositories</a:t>
            </a:r>
          </a:p>
          <a:p>
            <a:r>
              <a:rPr lang="en-US" dirty="0"/>
              <a:t>Learn how to work with the different interfaces</a:t>
            </a:r>
          </a:p>
          <a:p>
            <a:r>
              <a:rPr lang="en-US" dirty="0"/>
              <a:t>Learn how to customize content services</a:t>
            </a:r>
          </a:p>
          <a:p>
            <a:r>
              <a:rPr lang="en-US" dirty="0"/>
              <a:t>Content Service Importers and Validators</a:t>
            </a:r>
          </a:p>
          <a:p>
            <a:r>
              <a:rPr lang="en-US" dirty="0"/>
              <a:t>Integrate content services with portal foundation</a:t>
            </a:r>
          </a:p>
          <a:p>
            <a:endParaRPr lang="en-US" dirty="0"/>
          </a:p>
        </p:txBody>
      </p:sp>
    </p:spTree>
    <p:extLst>
      <p:ext uri="{BB962C8B-B14F-4D97-AF65-F5344CB8AC3E}">
        <p14:creationId xmlns:p14="http://schemas.microsoft.com/office/powerpoint/2010/main" xmlns="" val="412011098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smtClean="0"/>
              <a:t>CMIS Order by</a:t>
            </a:r>
            <a:endParaRPr lang="en-US" dirty="0"/>
          </a:p>
        </p:txBody>
      </p:sp>
      <p:sp>
        <p:nvSpPr>
          <p:cNvPr id="3" name="Content Placeholder 2"/>
          <p:cNvSpPr>
            <a:spLocks noGrp="1"/>
          </p:cNvSpPr>
          <p:nvPr>
            <p:ph sz="quarter" idx="14"/>
          </p:nvPr>
        </p:nvSpPr>
        <p:spPr/>
        <p:txBody>
          <a:bodyPr/>
          <a:lstStyle/>
          <a:p>
            <a:pPr>
              <a:buNone/>
            </a:pPr>
            <a:r>
              <a:rPr lang="en-US" altLang="nl-NL" dirty="0"/>
              <a:t>Order by (ASC, DESC)</a:t>
            </a:r>
            <a:endParaRPr lang="en-US" altLang="nl-NL" b="1" dirty="0">
              <a:latin typeface="Courier New" pitchFamily="49" charset="0"/>
              <a:cs typeface="Courier New" pitchFamily="49" charset="0"/>
            </a:endParaRPr>
          </a:p>
          <a:p>
            <a:pPr>
              <a:buNone/>
            </a:pPr>
            <a:r>
              <a:rPr lang="en-US" altLang="nl-NL" b="1" dirty="0">
                <a:latin typeface="Courier New" pitchFamily="49" charset="0"/>
                <a:cs typeface="Courier New" pitchFamily="49" charset="0"/>
              </a:rPr>
              <a:t/>
            </a:r>
            <a:br>
              <a:rPr lang="en-US" altLang="nl-NL" b="1" dirty="0">
                <a:latin typeface="Courier New" pitchFamily="49" charset="0"/>
                <a:cs typeface="Courier New" pitchFamily="49" charset="0"/>
              </a:rPr>
            </a:br>
            <a:r>
              <a:rPr lang="en-US" altLang="nl-NL" b="1" dirty="0">
                <a:latin typeface="Courier New" pitchFamily="49" charset="0"/>
                <a:cs typeface="Courier New" pitchFamily="49" charset="0"/>
              </a:rPr>
              <a:t>  </a:t>
            </a:r>
            <a:r>
              <a:rPr lang="en-US" altLang="nl-NL" sz="2000" b="1" dirty="0">
                <a:latin typeface="Courier New" pitchFamily="49" charset="0"/>
                <a:cs typeface="Courier New" pitchFamily="49" charset="0"/>
              </a:rPr>
              <a:t>SELECT</a:t>
            </a:r>
            <a:r>
              <a:rPr lang="en-US" altLang="nl-NL" sz="2000" dirty="0">
                <a:latin typeface="Courier New" pitchFamily="49" charset="0"/>
                <a:cs typeface="Courier New" pitchFamily="49" charset="0"/>
              </a:rPr>
              <a:t> * </a:t>
            </a:r>
            <a:r>
              <a:rPr lang="en-US" altLang="nl-NL" sz="2000" b="1" dirty="0">
                <a:latin typeface="Courier New" pitchFamily="49" charset="0"/>
                <a:cs typeface="Courier New" pitchFamily="49" charset="0"/>
              </a:rPr>
              <a:t>FROM</a:t>
            </a:r>
            <a:r>
              <a:rPr lang="en-US" altLang="nl-NL" sz="2000" dirty="0">
                <a:latin typeface="Courier New" pitchFamily="49" charset="0"/>
                <a:cs typeface="Courier New" pitchFamily="49" charset="0"/>
              </a:rPr>
              <a:t> </a:t>
            </a:r>
            <a:r>
              <a:rPr lang="en-US" altLang="nl-NL" sz="2000" dirty="0" err="1">
                <a:latin typeface="Courier New" pitchFamily="49" charset="0"/>
                <a:cs typeface="Courier New" pitchFamily="49" charset="0"/>
              </a:rPr>
              <a:t>cmis:document</a:t>
            </a:r>
            <a:r>
              <a:rPr lang="en-US" altLang="nl-NL" sz="2000" dirty="0">
                <a:latin typeface="Courier New" pitchFamily="49" charset="0"/>
                <a:cs typeface="Courier New" pitchFamily="49" charset="0"/>
              </a:rPr>
              <a:t> </a:t>
            </a:r>
            <a:br>
              <a:rPr lang="en-US" altLang="nl-NL" sz="2000" dirty="0">
                <a:latin typeface="Courier New" pitchFamily="49" charset="0"/>
                <a:cs typeface="Courier New" pitchFamily="49" charset="0"/>
              </a:rPr>
            </a:br>
            <a:r>
              <a:rPr lang="en-US" altLang="nl-NL" sz="2000" dirty="0">
                <a:latin typeface="Courier New" pitchFamily="49" charset="0"/>
                <a:cs typeface="Courier New" pitchFamily="49" charset="0"/>
              </a:rPr>
              <a:t>     </a:t>
            </a:r>
            <a:r>
              <a:rPr lang="en-US" altLang="nl-NL" sz="2000" b="1" dirty="0">
                <a:latin typeface="Courier New" pitchFamily="49" charset="0"/>
                <a:cs typeface="Courier New" pitchFamily="49" charset="0"/>
              </a:rPr>
              <a:t>WHERE</a:t>
            </a:r>
            <a:r>
              <a:rPr lang="en-US" altLang="nl-NL" sz="2000" dirty="0">
                <a:latin typeface="Courier New" pitchFamily="49" charset="0"/>
                <a:cs typeface="Courier New" pitchFamily="49" charset="0"/>
              </a:rPr>
              <a:t> </a:t>
            </a:r>
            <a:r>
              <a:rPr lang="en-US" altLang="nl-NL" sz="2000" dirty="0" err="1">
                <a:latin typeface="Courier New" pitchFamily="49" charset="0"/>
                <a:cs typeface="Courier New" pitchFamily="49" charset="0"/>
              </a:rPr>
              <a:t>cmis:contentStreamMimeType</a:t>
            </a:r>
            <a:r>
              <a:rPr lang="en-US" altLang="nl-NL" sz="2000" dirty="0">
                <a:latin typeface="Courier New" pitchFamily="49" charset="0"/>
                <a:cs typeface="Courier New" pitchFamily="49" charset="0"/>
              </a:rPr>
              <a:t> = 'text/xml' </a:t>
            </a:r>
            <a:br>
              <a:rPr lang="en-US" altLang="nl-NL" sz="2000" dirty="0">
                <a:latin typeface="Courier New" pitchFamily="49" charset="0"/>
                <a:cs typeface="Courier New" pitchFamily="49" charset="0"/>
              </a:rPr>
            </a:br>
            <a:r>
              <a:rPr lang="en-US" altLang="nl-NL" sz="2000" dirty="0">
                <a:latin typeface="Courier New" pitchFamily="49" charset="0"/>
                <a:cs typeface="Courier New" pitchFamily="49" charset="0"/>
              </a:rPr>
              <a:t>     </a:t>
            </a:r>
            <a:r>
              <a:rPr lang="en-US" altLang="nl-NL" sz="2000" b="1" dirty="0">
                <a:latin typeface="Courier New" pitchFamily="49" charset="0"/>
                <a:cs typeface="Courier New" pitchFamily="49" charset="0"/>
              </a:rPr>
              <a:t>ORDER</a:t>
            </a:r>
            <a:r>
              <a:rPr lang="en-US" altLang="nl-NL" sz="2000" dirty="0">
                <a:latin typeface="Courier New" pitchFamily="49" charset="0"/>
                <a:cs typeface="Courier New" pitchFamily="49" charset="0"/>
              </a:rPr>
              <a:t> </a:t>
            </a:r>
            <a:r>
              <a:rPr lang="en-US" altLang="nl-NL" sz="2000" b="1" dirty="0">
                <a:latin typeface="Courier New" pitchFamily="49" charset="0"/>
                <a:cs typeface="Courier New" pitchFamily="49" charset="0"/>
              </a:rPr>
              <a:t>BY</a:t>
            </a:r>
            <a:r>
              <a:rPr lang="en-US" altLang="nl-NL" sz="2000" dirty="0">
                <a:latin typeface="Courier New" pitchFamily="49" charset="0"/>
                <a:cs typeface="Courier New" pitchFamily="49" charset="0"/>
              </a:rPr>
              <a:t> </a:t>
            </a:r>
            <a:r>
              <a:rPr lang="en-US" altLang="nl-NL" sz="2000" dirty="0" err="1">
                <a:latin typeface="Courier New" pitchFamily="49" charset="0"/>
                <a:cs typeface="Courier New" pitchFamily="49" charset="0"/>
              </a:rPr>
              <a:t>cmis:objectId</a:t>
            </a:r>
            <a:r>
              <a:rPr lang="en-US" altLang="nl-NL" sz="2000" dirty="0">
                <a:latin typeface="Courier New" pitchFamily="49" charset="0"/>
                <a:cs typeface="Courier New" pitchFamily="49" charset="0"/>
              </a:rPr>
              <a:t/>
            </a:r>
            <a:br>
              <a:rPr lang="en-US" altLang="nl-NL" sz="2000" dirty="0">
                <a:latin typeface="Courier New" pitchFamily="49" charset="0"/>
                <a:cs typeface="Courier New" pitchFamily="49" charset="0"/>
              </a:rPr>
            </a:br>
            <a:endParaRPr lang="en-US" altLang="nl-NL" sz="2000" dirty="0">
              <a:latin typeface="Courier New" pitchFamily="49" charset="0"/>
              <a:cs typeface="Courier New" pitchFamily="49" charset="0"/>
            </a:endParaRPr>
          </a:p>
          <a:p>
            <a:pPr>
              <a:buNone/>
            </a:pPr>
            <a:r>
              <a:rPr lang="en-US" altLang="nl-NL" sz="2000" dirty="0">
                <a:latin typeface="Courier New" pitchFamily="49" charset="0"/>
                <a:cs typeface="Courier New" pitchFamily="49" charset="0"/>
              </a:rPr>
              <a:t>  </a:t>
            </a:r>
            <a:r>
              <a:rPr lang="en-US" altLang="nl-NL" sz="2000" b="1" dirty="0">
                <a:latin typeface="Courier New" pitchFamily="49" charset="0"/>
                <a:cs typeface="Courier New" pitchFamily="49" charset="0"/>
              </a:rPr>
              <a:t>SELECT</a:t>
            </a:r>
            <a:r>
              <a:rPr lang="en-US" altLang="nl-NL" sz="2000" dirty="0">
                <a:latin typeface="Courier New" pitchFamily="49" charset="0"/>
                <a:cs typeface="Courier New" pitchFamily="49" charset="0"/>
              </a:rPr>
              <a:t> * </a:t>
            </a:r>
            <a:r>
              <a:rPr lang="en-US" altLang="nl-NL" sz="2000" b="1" dirty="0">
                <a:latin typeface="Courier New" pitchFamily="49" charset="0"/>
                <a:cs typeface="Courier New" pitchFamily="49" charset="0"/>
              </a:rPr>
              <a:t>FROM</a:t>
            </a:r>
            <a:r>
              <a:rPr lang="en-US" altLang="nl-NL" sz="2000" dirty="0">
                <a:latin typeface="Courier New" pitchFamily="49" charset="0"/>
                <a:cs typeface="Courier New" pitchFamily="49" charset="0"/>
              </a:rPr>
              <a:t> </a:t>
            </a:r>
            <a:r>
              <a:rPr lang="en-US" altLang="nl-NL" sz="2000" dirty="0" err="1">
                <a:latin typeface="Courier New" pitchFamily="49" charset="0"/>
                <a:cs typeface="Courier New" pitchFamily="49" charset="0"/>
              </a:rPr>
              <a:t>cmis:document</a:t>
            </a:r>
            <a:r>
              <a:rPr lang="en-US" altLang="nl-NL" sz="2000" dirty="0">
                <a:latin typeface="Courier New" pitchFamily="49" charset="0"/>
                <a:cs typeface="Courier New" pitchFamily="49" charset="0"/>
              </a:rPr>
              <a:t> </a:t>
            </a:r>
            <a:br>
              <a:rPr lang="en-US" altLang="nl-NL" sz="2000" dirty="0">
                <a:latin typeface="Courier New" pitchFamily="49" charset="0"/>
                <a:cs typeface="Courier New" pitchFamily="49" charset="0"/>
              </a:rPr>
            </a:br>
            <a:r>
              <a:rPr lang="en-US" altLang="nl-NL" sz="2000" dirty="0">
                <a:latin typeface="Courier New" pitchFamily="49" charset="0"/>
                <a:cs typeface="Courier New" pitchFamily="49" charset="0"/>
              </a:rPr>
              <a:t>     </a:t>
            </a:r>
            <a:r>
              <a:rPr lang="en-US" altLang="nl-NL" sz="2000" b="1" dirty="0">
                <a:latin typeface="Courier New" pitchFamily="49" charset="0"/>
                <a:cs typeface="Courier New" pitchFamily="49" charset="0"/>
              </a:rPr>
              <a:t>WHERE</a:t>
            </a:r>
            <a:r>
              <a:rPr lang="en-US" altLang="nl-NL" sz="2000" dirty="0">
                <a:latin typeface="Courier New" pitchFamily="49" charset="0"/>
                <a:cs typeface="Courier New" pitchFamily="49" charset="0"/>
              </a:rPr>
              <a:t> </a:t>
            </a:r>
            <a:r>
              <a:rPr lang="en-US" altLang="nl-NL" sz="2000" dirty="0" err="1">
                <a:latin typeface="Courier New" pitchFamily="49" charset="0"/>
                <a:cs typeface="Courier New" pitchFamily="49" charset="0"/>
              </a:rPr>
              <a:t>cmis:contentStreamMimeType</a:t>
            </a:r>
            <a:r>
              <a:rPr lang="en-US" altLang="nl-NL" sz="2000" dirty="0">
                <a:latin typeface="Courier New" pitchFamily="49" charset="0"/>
                <a:cs typeface="Courier New" pitchFamily="49" charset="0"/>
              </a:rPr>
              <a:t> = 'text/xml' </a:t>
            </a:r>
            <a:br>
              <a:rPr lang="en-US" altLang="nl-NL" sz="2000" dirty="0">
                <a:latin typeface="Courier New" pitchFamily="49" charset="0"/>
                <a:cs typeface="Courier New" pitchFamily="49" charset="0"/>
              </a:rPr>
            </a:br>
            <a:r>
              <a:rPr lang="en-US" altLang="nl-NL" sz="2000" dirty="0">
                <a:latin typeface="Courier New" pitchFamily="49" charset="0"/>
                <a:cs typeface="Courier New" pitchFamily="49" charset="0"/>
              </a:rPr>
              <a:t>     </a:t>
            </a:r>
            <a:r>
              <a:rPr lang="en-US" altLang="nl-NL" sz="2000" b="1" dirty="0">
                <a:latin typeface="Courier New" pitchFamily="49" charset="0"/>
                <a:cs typeface="Courier New" pitchFamily="49" charset="0"/>
              </a:rPr>
              <a:t>ORDER</a:t>
            </a:r>
            <a:r>
              <a:rPr lang="en-US" altLang="nl-NL" sz="2000" dirty="0">
                <a:latin typeface="Courier New" pitchFamily="49" charset="0"/>
                <a:cs typeface="Courier New" pitchFamily="49" charset="0"/>
              </a:rPr>
              <a:t> </a:t>
            </a:r>
            <a:r>
              <a:rPr lang="en-US" altLang="nl-NL" sz="2000" b="1" dirty="0">
                <a:latin typeface="Courier New" pitchFamily="49" charset="0"/>
                <a:cs typeface="Courier New" pitchFamily="49" charset="0"/>
              </a:rPr>
              <a:t>BY</a:t>
            </a:r>
            <a:r>
              <a:rPr lang="en-US" altLang="nl-NL" sz="2000" dirty="0">
                <a:latin typeface="Courier New" pitchFamily="49" charset="0"/>
                <a:cs typeface="Courier New" pitchFamily="49" charset="0"/>
              </a:rPr>
              <a:t> </a:t>
            </a:r>
            <a:r>
              <a:rPr lang="en-US" altLang="nl-NL" sz="2000" dirty="0" err="1">
                <a:latin typeface="Courier New" pitchFamily="49" charset="0"/>
                <a:cs typeface="Courier New" pitchFamily="49" charset="0"/>
              </a:rPr>
              <a:t>cmis:objectId</a:t>
            </a:r>
            <a:r>
              <a:rPr lang="en-US" altLang="nl-NL" sz="2000" dirty="0">
                <a:latin typeface="Courier New" pitchFamily="49" charset="0"/>
                <a:cs typeface="Courier New" pitchFamily="49" charset="0"/>
              </a:rPr>
              <a:t> </a:t>
            </a:r>
            <a:r>
              <a:rPr lang="en-US" altLang="nl-NL" sz="2000" b="1" dirty="0">
                <a:latin typeface="Courier New" pitchFamily="49" charset="0"/>
                <a:cs typeface="Courier New" pitchFamily="49" charset="0"/>
              </a:rPr>
              <a:t>DESC</a:t>
            </a:r>
          </a:p>
          <a:p>
            <a:endParaRPr lang="en-US" dirty="0"/>
          </a:p>
        </p:txBody>
      </p:sp>
      <p:sp>
        <p:nvSpPr>
          <p:cNvPr id="4" name="Slide Number Placeholder 3"/>
          <p:cNvSpPr>
            <a:spLocks noGrp="1"/>
          </p:cNvSpPr>
          <p:nvPr>
            <p:ph type="sldNum" sz="quarter" idx="4"/>
          </p:nvPr>
        </p:nvSpPr>
        <p:spPr/>
        <p:txBody>
          <a:bodyPr/>
          <a:lstStyle/>
          <a:p>
            <a:fld id="{6FF59741-7650-A046-95B5-8D31235C520E}" type="slidenum">
              <a:rPr lang="en-US" smtClean="0"/>
              <a:pPr/>
              <a:t>30</a:t>
            </a:fld>
            <a:endParaRPr lang="en-US" dirty="0"/>
          </a:p>
        </p:txBody>
      </p:sp>
    </p:spTree>
    <p:extLst>
      <p:ext uri="{BB962C8B-B14F-4D97-AF65-F5344CB8AC3E}">
        <p14:creationId xmlns:p14="http://schemas.microsoft.com/office/powerpoint/2010/main" xmlns="" val="45194881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smtClean="0"/>
              <a:t>CMIS Clients</a:t>
            </a:r>
            <a:endParaRPr lang="en-US" dirty="0"/>
          </a:p>
        </p:txBody>
      </p:sp>
      <p:sp>
        <p:nvSpPr>
          <p:cNvPr id="3" name="Content Placeholder 2"/>
          <p:cNvSpPr>
            <a:spLocks noGrp="1"/>
          </p:cNvSpPr>
          <p:nvPr>
            <p:ph sz="quarter" idx="14"/>
          </p:nvPr>
        </p:nvSpPr>
        <p:spPr/>
        <p:txBody>
          <a:bodyPr/>
          <a:lstStyle/>
          <a:p>
            <a:r>
              <a:rPr lang="en-US" dirty="0"/>
              <a:t>Apache Chemistry Workbench</a:t>
            </a:r>
          </a:p>
          <a:p>
            <a:pPr lvl="1"/>
            <a:r>
              <a:rPr lang="en-US" dirty="0"/>
              <a:t>http://chemistry.apache.org/java/download.html</a:t>
            </a:r>
          </a:p>
          <a:p>
            <a:r>
              <a:rPr lang="en-US" dirty="0"/>
              <a:t>Apache Chemistry Java API</a:t>
            </a:r>
          </a:p>
          <a:p>
            <a:r>
              <a:rPr lang="en-US" dirty="0" err="1"/>
              <a:t>Backbase</a:t>
            </a:r>
            <a:r>
              <a:rPr lang="en-US" dirty="0"/>
              <a:t> JavaScript API</a:t>
            </a:r>
          </a:p>
          <a:p>
            <a:endParaRPr lang="en-US" dirty="0"/>
          </a:p>
        </p:txBody>
      </p:sp>
      <p:sp>
        <p:nvSpPr>
          <p:cNvPr id="4" name="Slide Number Placeholder 3"/>
          <p:cNvSpPr>
            <a:spLocks noGrp="1"/>
          </p:cNvSpPr>
          <p:nvPr>
            <p:ph type="sldNum" sz="quarter" idx="4"/>
          </p:nvPr>
        </p:nvSpPr>
        <p:spPr/>
        <p:txBody>
          <a:bodyPr/>
          <a:lstStyle/>
          <a:p>
            <a:fld id="{6FF59741-7650-A046-95B5-8D31235C520E}" type="slidenum">
              <a:rPr lang="en-US" smtClean="0"/>
              <a:pPr/>
              <a:t>31</a:t>
            </a:fld>
            <a:endParaRPr lang="en-US" dirty="0"/>
          </a:p>
        </p:txBody>
      </p:sp>
    </p:spTree>
    <p:extLst>
      <p:ext uri="{BB962C8B-B14F-4D97-AF65-F5344CB8AC3E}">
        <p14:creationId xmlns:p14="http://schemas.microsoft.com/office/powerpoint/2010/main" xmlns="" val="334707362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smtClean="0"/>
              <a:t>Chemistry Workbench</a:t>
            </a:r>
            <a:endParaRPr lang="en-US" dirty="0"/>
          </a:p>
        </p:txBody>
      </p:sp>
      <p:sp>
        <p:nvSpPr>
          <p:cNvPr id="4" name="Slide Number Placeholder 3"/>
          <p:cNvSpPr>
            <a:spLocks noGrp="1"/>
          </p:cNvSpPr>
          <p:nvPr>
            <p:ph type="sldNum" sz="quarter" idx="4"/>
          </p:nvPr>
        </p:nvSpPr>
        <p:spPr/>
        <p:txBody>
          <a:bodyPr/>
          <a:lstStyle/>
          <a:p>
            <a:fld id="{6FF59741-7650-A046-95B5-8D31235C520E}" type="slidenum">
              <a:rPr lang="en-US" smtClean="0"/>
              <a:pPr/>
              <a:t>32</a:t>
            </a:fld>
            <a:endParaRPr lang="en-US" dirty="0"/>
          </a:p>
        </p:txBody>
      </p:sp>
      <p:pic>
        <p:nvPicPr>
          <p:cNvPr id="5" name="Afbeelding 3" descr="Screen Shot 2012-02-23 at 2.00.25 PM.png"/>
          <p:cNvPicPr>
            <a:picLocks noGrp="1" noChangeAspect="1"/>
          </p:cNvPicPr>
          <p:nvPr>
            <p:ph sz="quarter" idx="14"/>
          </p:nvPr>
        </p:nvPicPr>
        <p:blipFill>
          <a:blip r:embed="rId2">
            <a:extLst>
              <a:ext uri="{28A0092B-C50C-407E-A947-70E740481C1C}">
                <a14:useLocalDpi xmlns:a14="http://schemas.microsoft.com/office/drawing/2010/main" xmlns="" val="0"/>
              </a:ext>
            </a:extLst>
          </a:blip>
          <a:srcRect/>
          <a:stretch>
            <a:fillRect/>
          </a:stretch>
        </p:blipFill>
        <p:spPr bwMode="auto">
          <a:xfrm>
            <a:off x="357188" y="1593499"/>
            <a:ext cx="8439150" cy="444252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363835568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6FF59741-7650-A046-95B5-8D31235C520E}" type="slidenum">
              <a:rPr lang="en-US" smtClean="0"/>
              <a:pPr/>
              <a:t>33</a:t>
            </a:fld>
            <a:endParaRPr lang="en-US" dirty="0"/>
          </a:p>
        </p:txBody>
      </p:sp>
      <p:sp>
        <p:nvSpPr>
          <p:cNvPr id="2" name="Text Placeholder 1"/>
          <p:cNvSpPr>
            <a:spLocks noGrp="1"/>
          </p:cNvSpPr>
          <p:nvPr>
            <p:ph type="body" sz="quarter" idx="13"/>
          </p:nvPr>
        </p:nvSpPr>
        <p:spPr/>
        <p:txBody>
          <a:bodyPr/>
          <a:lstStyle/>
          <a:p>
            <a:r>
              <a:rPr lang="en-US" dirty="0" smtClean="0"/>
              <a:t>Exercise: CMIS</a:t>
            </a:r>
            <a:endParaRPr lang="en-US" dirty="0"/>
          </a:p>
        </p:txBody>
      </p:sp>
      <p:sp>
        <p:nvSpPr>
          <p:cNvPr id="5" name="Content Placeholder 4"/>
          <p:cNvSpPr>
            <a:spLocks noGrp="1"/>
          </p:cNvSpPr>
          <p:nvPr>
            <p:ph sz="quarter" idx="16"/>
          </p:nvPr>
        </p:nvSpPr>
        <p:spPr/>
        <p:txBody>
          <a:bodyPr/>
          <a:lstStyle/>
          <a:p>
            <a:pPr marL="342900" indent="-342900">
              <a:buClr>
                <a:schemeClr val="tx1">
                  <a:lumMod val="50000"/>
                  <a:lumOff val="50000"/>
                </a:schemeClr>
              </a:buClr>
              <a:buFont typeface="Wingdings" panose="05000000000000000000" pitchFamily="2" charset="2"/>
              <a:buChar char="§"/>
            </a:pPr>
            <a:r>
              <a:rPr lang="en-US" dirty="0"/>
              <a:t>Starting the CMIS Workbench</a:t>
            </a:r>
          </a:p>
          <a:p>
            <a:pPr marL="342900" indent="-342900">
              <a:buClr>
                <a:schemeClr val="tx1">
                  <a:lumMod val="50000"/>
                  <a:lumOff val="50000"/>
                </a:schemeClr>
              </a:buClr>
              <a:buFont typeface="Wingdings" panose="05000000000000000000" pitchFamily="2" charset="2"/>
              <a:buChar char="§"/>
            </a:pPr>
            <a:r>
              <a:rPr lang="en-US" dirty="0"/>
              <a:t>Login</a:t>
            </a:r>
          </a:p>
          <a:p>
            <a:pPr marL="342900" indent="-342900">
              <a:buClr>
                <a:schemeClr val="tx1">
                  <a:lumMod val="50000"/>
                  <a:lumOff val="50000"/>
                </a:schemeClr>
              </a:buClr>
              <a:buFont typeface="Wingdings" panose="05000000000000000000" pitchFamily="2" charset="2"/>
              <a:buChar char="§"/>
            </a:pPr>
            <a:r>
              <a:rPr lang="en-US" dirty="0"/>
              <a:t>Add folders and documents</a:t>
            </a:r>
          </a:p>
          <a:p>
            <a:pPr marL="342900" indent="-342900">
              <a:buClr>
                <a:schemeClr val="tx1">
                  <a:lumMod val="50000"/>
                  <a:lumOff val="50000"/>
                </a:schemeClr>
              </a:buClr>
              <a:buFont typeface="Wingdings" panose="05000000000000000000" pitchFamily="2" charset="2"/>
              <a:buChar char="§"/>
            </a:pPr>
            <a:r>
              <a:rPr lang="en-US" dirty="0"/>
              <a:t>Fire some queries</a:t>
            </a:r>
          </a:p>
          <a:p>
            <a:endParaRPr lang="en-US" dirty="0"/>
          </a:p>
        </p:txBody>
      </p:sp>
      <p:pic>
        <p:nvPicPr>
          <p:cNvPr id="6" name="Picture 6"/>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3131840" y="2492896"/>
            <a:ext cx="5364088" cy="3832659"/>
          </a:xfrm>
          <a:prstGeom prst="rect">
            <a:avLst/>
          </a:prstGeom>
          <a:noFill/>
          <a:ln>
            <a:noFill/>
          </a:ln>
          <a:effectLst>
            <a:prstShdw prst="shdw17" dist="17961" dir="2700000">
              <a:srgbClr val="006E99"/>
            </a:prstShdw>
          </a:effectLst>
          <a:extLst>
            <a:ext uri="{909E8E84-426E-40DD-AFC4-6F175D3DCCD1}">
              <a14:hiddenFill xmlns:a14="http://schemas.microsoft.com/office/drawing/2010/main" xmlns="">
                <a:solidFill>
                  <a:srgbClr val="00B8FF"/>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xmlns="" val="236643159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smtClean="0"/>
              <a:t>CMIS Java API</a:t>
            </a:r>
            <a:endParaRPr lang="en-US" dirty="0"/>
          </a:p>
        </p:txBody>
      </p:sp>
      <p:sp>
        <p:nvSpPr>
          <p:cNvPr id="3" name="Content Placeholder 2"/>
          <p:cNvSpPr>
            <a:spLocks noGrp="1"/>
          </p:cNvSpPr>
          <p:nvPr>
            <p:ph sz="quarter" idx="14"/>
          </p:nvPr>
        </p:nvSpPr>
        <p:spPr/>
        <p:txBody>
          <a:bodyPr/>
          <a:lstStyle/>
          <a:p>
            <a:r>
              <a:rPr lang="en-US" altLang="nl-NL" dirty="0"/>
              <a:t>Possible to connect to a repository programmatically.</a:t>
            </a:r>
          </a:p>
          <a:p>
            <a:r>
              <a:rPr lang="en-US" altLang="nl-NL" dirty="0"/>
              <a:t>Using Apache Chemistry CMIS Java API.</a:t>
            </a:r>
          </a:p>
          <a:p>
            <a:r>
              <a:rPr lang="en-US" altLang="nl-NL" dirty="0"/>
              <a:t>The same functionality that exist in CMIS clients is possible using the Java API.</a:t>
            </a:r>
          </a:p>
          <a:p>
            <a:r>
              <a:rPr lang="en-US" altLang="nl-NL" dirty="0"/>
              <a:t>Comprehensive example available as a How To guide on my.backbase.com under the heading </a:t>
            </a:r>
            <a:r>
              <a:rPr lang="en-US" altLang="nl-NL" i="1" dirty="0"/>
              <a:t>“Working with Content Services from Java Using the CMIS API”</a:t>
            </a:r>
          </a:p>
          <a:p>
            <a:endParaRPr lang="en-US" dirty="0"/>
          </a:p>
        </p:txBody>
      </p:sp>
      <p:sp>
        <p:nvSpPr>
          <p:cNvPr id="4" name="Slide Number Placeholder 3"/>
          <p:cNvSpPr>
            <a:spLocks noGrp="1"/>
          </p:cNvSpPr>
          <p:nvPr>
            <p:ph type="sldNum" sz="quarter" idx="4"/>
          </p:nvPr>
        </p:nvSpPr>
        <p:spPr/>
        <p:txBody>
          <a:bodyPr/>
          <a:lstStyle/>
          <a:p>
            <a:fld id="{6FF59741-7650-A046-95B5-8D31235C520E}" type="slidenum">
              <a:rPr lang="en-US" smtClean="0"/>
              <a:pPr/>
              <a:t>34</a:t>
            </a:fld>
            <a:endParaRPr lang="en-US" dirty="0"/>
          </a:p>
        </p:txBody>
      </p:sp>
    </p:spTree>
    <p:extLst>
      <p:ext uri="{BB962C8B-B14F-4D97-AF65-F5344CB8AC3E}">
        <p14:creationId xmlns:p14="http://schemas.microsoft.com/office/powerpoint/2010/main" xmlns="" val="1539505921"/>
      </p:ext>
    </p:extLst>
  </p:cSld>
  <p:clrMapOvr>
    <a:masterClrMapping/>
  </p:clrMapOv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smtClean="0"/>
              <a:t>CMIS Java API</a:t>
            </a:r>
            <a:endParaRPr lang="en-US" dirty="0"/>
          </a:p>
        </p:txBody>
      </p:sp>
      <p:sp>
        <p:nvSpPr>
          <p:cNvPr id="3" name="Content Placeholder 2"/>
          <p:cNvSpPr>
            <a:spLocks noGrp="1"/>
          </p:cNvSpPr>
          <p:nvPr>
            <p:ph sz="quarter" idx="14"/>
          </p:nvPr>
        </p:nvSpPr>
        <p:spPr/>
        <p:txBody>
          <a:bodyPr/>
          <a:lstStyle/>
          <a:p>
            <a:r>
              <a:rPr lang="en-US" dirty="0" smtClean="0"/>
              <a:t>CMIS session – A connection </a:t>
            </a:r>
            <a:r>
              <a:rPr lang="en-US" dirty="0"/>
              <a:t>to a CMIS repository with a specific </a:t>
            </a:r>
            <a:r>
              <a:rPr lang="en-US" dirty="0" smtClean="0"/>
              <a:t>user</a:t>
            </a:r>
            <a:r>
              <a:rPr lang="en-US" dirty="0"/>
              <a:t/>
            </a:r>
            <a:br>
              <a:rPr lang="en-US" dirty="0"/>
            </a:br>
            <a:r>
              <a:rPr lang="en-US" dirty="0"/>
              <a:t/>
            </a:r>
            <a:br>
              <a:rPr lang="en-US" dirty="0"/>
            </a:br>
            <a:r>
              <a:rPr lang="en-US" sz="1600" dirty="0" smtClean="0">
                <a:latin typeface="Courier New" pitchFamily="49" charset="0"/>
                <a:cs typeface="Courier New" pitchFamily="49" charset="0"/>
              </a:rPr>
              <a:t>Map&lt;String</a:t>
            </a:r>
            <a:r>
              <a:rPr lang="en-US" sz="1600" dirty="0">
                <a:latin typeface="Courier New" pitchFamily="49" charset="0"/>
                <a:cs typeface="Courier New" pitchFamily="49" charset="0"/>
              </a:rPr>
              <a:t>, String&gt; </a:t>
            </a:r>
            <a:r>
              <a:rPr lang="en-US" sz="1600" dirty="0" err="1" smtClean="0">
                <a:solidFill>
                  <a:schemeClr val="accent6">
                    <a:lumMod val="60000"/>
                    <a:lumOff val="40000"/>
                  </a:schemeClr>
                </a:solidFill>
                <a:latin typeface="Courier New" pitchFamily="49" charset="0"/>
                <a:cs typeface="Courier New" pitchFamily="49" charset="0"/>
              </a:rPr>
              <a:t>connProps</a:t>
            </a:r>
            <a:r>
              <a:rPr lang="en-US" sz="1600" dirty="0" smtClean="0">
                <a:solidFill>
                  <a:schemeClr val="accent6">
                    <a:lumMod val="60000"/>
                    <a:lumOff val="40000"/>
                  </a:schemeClr>
                </a:solidFill>
                <a:latin typeface="Courier New" pitchFamily="49" charset="0"/>
                <a:cs typeface="Courier New" pitchFamily="49" charset="0"/>
              </a:rPr>
              <a:t> </a:t>
            </a:r>
            <a:r>
              <a:rPr lang="en-US" sz="1600" dirty="0" smtClean="0">
                <a:latin typeface="Courier New" pitchFamily="49" charset="0"/>
                <a:cs typeface="Courier New" pitchFamily="49" charset="0"/>
              </a:rPr>
              <a:t>= </a:t>
            </a:r>
            <a:r>
              <a:rPr lang="en-US" sz="1600" dirty="0">
                <a:solidFill>
                  <a:schemeClr val="accent5">
                    <a:lumMod val="75000"/>
                  </a:schemeClr>
                </a:solidFill>
                <a:latin typeface="Courier New" pitchFamily="49" charset="0"/>
                <a:cs typeface="Courier New" pitchFamily="49" charset="0"/>
              </a:rPr>
              <a:t>new</a:t>
            </a:r>
            <a:r>
              <a:rPr lang="en-US" sz="1600" dirty="0">
                <a:latin typeface="Courier New" pitchFamily="49" charset="0"/>
                <a:cs typeface="Courier New" pitchFamily="49" charset="0"/>
              </a:rPr>
              <a:t> </a:t>
            </a:r>
            <a:r>
              <a:rPr lang="en-US" sz="1600" dirty="0" err="1">
                <a:latin typeface="Courier New" pitchFamily="49" charset="0"/>
                <a:cs typeface="Courier New" pitchFamily="49" charset="0"/>
              </a:rPr>
              <a:t>HashMap</a:t>
            </a:r>
            <a:r>
              <a:rPr lang="en-US" sz="1600" dirty="0">
                <a:latin typeface="Courier New" pitchFamily="49" charset="0"/>
                <a:cs typeface="Courier New" pitchFamily="49" charset="0"/>
              </a:rPr>
              <a:t>&lt;&gt;();</a:t>
            </a:r>
            <a:br>
              <a:rPr lang="en-US" sz="1600" dirty="0">
                <a:latin typeface="Courier New" pitchFamily="49" charset="0"/>
                <a:cs typeface="Courier New" pitchFamily="49" charset="0"/>
              </a:rPr>
            </a:br>
            <a:r>
              <a:rPr lang="en-US" sz="1600" dirty="0" err="1" smtClean="0">
                <a:solidFill>
                  <a:schemeClr val="accent6">
                    <a:lumMod val="60000"/>
                    <a:lumOff val="40000"/>
                  </a:schemeClr>
                </a:solidFill>
                <a:latin typeface="Courier New" pitchFamily="49" charset="0"/>
                <a:cs typeface="Courier New" pitchFamily="49" charset="0"/>
              </a:rPr>
              <a:t>connProps</a:t>
            </a:r>
            <a:r>
              <a:rPr lang="en-US" sz="1600" dirty="0" err="1" smtClean="0">
                <a:latin typeface="Courier New" pitchFamily="49" charset="0"/>
                <a:cs typeface="Courier New" pitchFamily="49" charset="0"/>
              </a:rPr>
              <a:t>.put</a:t>
            </a:r>
            <a:r>
              <a:rPr lang="en-US" sz="1600" dirty="0" smtClean="0">
                <a:latin typeface="Courier New" pitchFamily="49" charset="0"/>
                <a:cs typeface="Courier New" pitchFamily="49" charset="0"/>
              </a:rPr>
              <a:t>(</a:t>
            </a:r>
            <a:r>
              <a:rPr lang="en-US" sz="1600" dirty="0" err="1" smtClean="0">
                <a:latin typeface="Courier New" pitchFamily="49" charset="0"/>
                <a:cs typeface="Courier New" pitchFamily="49" charset="0"/>
              </a:rPr>
              <a:t>SessionParameter.ATOMPUB_URL</a:t>
            </a:r>
            <a:r>
              <a:rPr lang="en-US" sz="1600" dirty="0">
                <a:latin typeface="Courier New" pitchFamily="49" charset="0"/>
                <a:cs typeface="Courier New" pitchFamily="49" charset="0"/>
              </a:rPr>
              <a:t>, </a:t>
            </a:r>
            <a:r>
              <a:rPr lang="en-US" sz="1600" dirty="0">
                <a:solidFill>
                  <a:schemeClr val="accent4">
                    <a:lumMod val="75000"/>
                  </a:schemeClr>
                </a:solidFill>
                <a:latin typeface="Courier New" pitchFamily="49" charset="0"/>
                <a:cs typeface="Courier New" pitchFamily="49" charset="0"/>
              </a:rPr>
              <a:t>“http://localhost:7777/</a:t>
            </a:r>
            <a:r>
              <a:rPr lang="en-US" sz="1600" dirty="0" err="1">
                <a:solidFill>
                  <a:schemeClr val="accent4">
                    <a:lumMod val="75000"/>
                  </a:schemeClr>
                </a:solidFill>
                <a:latin typeface="Courier New" pitchFamily="49" charset="0"/>
                <a:cs typeface="Courier New" pitchFamily="49" charset="0"/>
              </a:rPr>
              <a:t>portalserver</a:t>
            </a:r>
            <a:r>
              <a:rPr lang="en-US" sz="1600" dirty="0">
                <a:solidFill>
                  <a:schemeClr val="accent4">
                    <a:lumMod val="75000"/>
                  </a:schemeClr>
                </a:solidFill>
                <a:latin typeface="Courier New" pitchFamily="49" charset="0"/>
                <a:cs typeface="Courier New" pitchFamily="49" charset="0"/>
              </a:rPr>
              <a:t>/content/atom”</a:t>
            </a:r>
            <a:r>
              <a:rPr lang="en-US" sz="1600" dirty="0">
                <a:latin typeface="Courier New" pitchFamily="49" charset="0"/>
                <a:cs typeface="Courier New" pitchFamily="49" charset="0"/>
              </a:rPr>
              <a:t>);</a:t>
            </a:r>
            <a:br>
              <a:rPr lang="en-US" sz="1600" dirty="0">
                <a:latin typeface="Courier New" pitchFamily="49" charset="0"/>
                <a:cs typeface="Courier New" pitchFamily="49" charset="0"/>
              </a:rPr>
            </a:br>
            <a:r>
              <a:rPr lang="en-US" sz="1600" dirty="0" err="1">
                <a:solidFill>
                  <a:schemeClr val="accent6">
                    <a:lumMod val="60000"/>
                    <a:lumOff val="40000"/>
                  </a:schemeClr>
                </a:solidFill>
                <a:latin typeface="Courier New" pitchFamily="49" charset="0"/>
                <a:cs typeface="Courier New" pitchFamily="49" charset="0"/>
              </a:rPr>
              <a:t>connProps</a:t>
            </a:r>
            <a:r>
              <a:rPr lang="en-US" sz="1600" dirty="0" err="1" smtClean="0">
                <a:latin typeface="Courier New" pitchFamily="49" charset="0"/>
                <a:cs typeface="Courier New" pitchFamily="49" charset="0"/>
              </a:rPr>
              <a:t>.put</a:t>
            </a:r>
            <a:r>
              <a:rPr lang="en-US" sz="1600" dirty="0" smtClean="0">
                <a:latin typeface="Courier New" pitchFamily="49" charset="0"/>
                <a:cs typeface="Courier New" pitchFamily="49" charset="0"/>
              </a:rPr>
              <a:t>(</a:t>
            </a:r>
            <a:r>
              <a:rPr lang="en-US" sz="1600" dirty="0" err="1" smtClean="0">
                <a:latin typeface="Courier New" pitchFamily="49" charset="0"/>
                <a:cs typeface="Courier New" pitchFamily="49" charset="0"/>
              </a:rPr>
              <a:t>SessionParameter.USER</a:t>
            </a:r>
            <a:r>
              <a:rPr lang="en-US" sz="1600" dirty="0">
                <a:latin typeface="Courier New" pitchFamily="49" charset="0"/>
                <a:cs typeface="Courier New" pitchFamily="49" charset="0"/>
              </a:rPr>
              <a:t>, </a:t>
            </a:r>
            <a:r>
              <a:rPr lang="en-US" sz="1600" dirty="0" smtClean="0">
                <a:solidFill>
                  <a:schemeClr val="accent4">
                    <a:lumMod val="75000"/>
                  </a:schemeClr>
                </a:solidFill>
                <a:latin typeface="Courier New" pitchFamily="49" charset="0"/>
                <a:cs typeface="Courier New" pitchFamily="49" charset="0"/>
              </a:rPr>
              <a:t>“admin”</a:t>
            </a:r>
            <a:r>
              <a:rPr lang="en-US" sz="1600" dirty="0" smtClean="0">
                <a:latin typeface="Courier New" pitchFamily="49" charset="0"/>
                <a:cs typeface="Courier New" pitchFamily="49" charset="0"/>
              </a:rPr>
              <a:t>);</a:t>
            </a:r>
            <a:r>
              <a:rPr lang="en-US" sz="1600" dirty="0">
                <a:latin typeface="Courier New" pitchFamily="49" charset="0"/>
                <a:cs typeface="Courier New" pitchFamily="49" charset="0"/>
              </a:rPr>
              <a:t/>
            </a:r>
            <a:br>
              <a:rPr lang="en-US" sz="1600" dirty="0">
                <a:latin typeface="Courier New" pitchFamily="49" charset="0"/>
                <a:cs typeface="Courier New" pitchFamily="49" charset="0"/>
              </a:rPr>
            </a:br>
            <a:r>
              <a:rPr lang="en-US" sz="1600" dirty="0" smtClean="0">
                <a:latin typeface="Courier New" pitchFamily="49" charset="0"/>
                <a:cs typeface="Courier New" pitchFamily="49" charset="0"/>
              </a:rPr>
              <a:t>...</a:t>
            </a:r>
            <a:r>
              <a:rPr lang="en-US" sz="1600" dirty="0">
                <a:latin typeface="Courier New" pitchFamily="49" charset="0"/>
                <a:cs typeface="Courier New" pitchFamily="49" charset="0"/>
              </a:rPr>
              <a:t/>
            </a:r>
            <a:br>
              <a:rPr lang="en-US" sz="1600" dirty="0">
                <a:latin typeface="Courier New" pitchFamily="49" charset="0"/>
                <a:cs typeface="Courier New" pitchFamily="49" charset="0"/>
              </a:rPr>
            </a:br>
            <a:r>
              <a:rPr lang="en-US" sz="1600" dirty="0" err="1">
                <a:latin typeface="Courier New" pitchFamily="49" charset="0"/>
                <a:cs typeface="Courier New" pitchFamily="49" charset="0"/>
              </a:rPr>
              <a:t>SessionFactory</a:t>
            </a:r>
            <a:r>
              <a:rPr lang="en-US" sz="1600" dirty="0">
                <a:latin typeface="Courier New" pitchFamily="49" charset="0"/>
                <a:cs typeface="Courier New" pitchFamily="49" charset="0"/>
              </a:rPr>
              <a:t> </a:t>
            </a:r>
            <a:r>
              <a:rPr lang="en-US" sz="1600" dirty="0">
                <a:solidFill>
                  <a:schemeClr val="accent6">
                    <a:lumMod val="60000"/>
                    <a:lumOff val="40000"/>
                  </a:schemeClr>
                </a:solidFill>
                <a:latin typeface="Courier New" pitchFamily="49" charset="0"/>
                <a:cs typeface="Courier New" pitchFamily="49" charset="0"/>
              </a:rPr>
              <a:t>factory</a:t>
            </a:r>
            <a:r>
              <a:rPr lang="en-US" sz="1600" dirty="0">
                <a:latin typeface="Courier New" pitchFamily="49" charset="0"/>
                <a:cs typeface="Courier New" pitchFamily="49" charset="0"/>
              </a:rPr>
              <a:t> = </a:t>
            </a:r>
            <a:r>
              <a:rPr lang="en-US" sz="1600" dirty="0" err="1">
                <a:latin typeface="Courier New" pitchFamily="49" charset="0"/>
                <a:cs typeface="Courier New" pitchFamily="49" charset="0"/>
              </a:rPr>
              <a:t>SessionFactoryImpl.newInstance</a:t>
            </a:r>
            <a:r>
              <a:rPr lang="en-US" sz="1600" dirty="0" smtClean="0">
                <a:latin typeface="Courier New" pitchFamily="49" charset="0"/>
                <a:cs typeface="Courier New" pitchFamily="49" charset="0"/>
              </a:rPr>
              <a:t>();</a:t>
            </a:r>
            <a:br>
              <a:rPr lang="en-US" sz="1600" dirty="0" smtClean="0">
                <a:latin typeface="Courier New" pitchFamily="49" charset="0"/>
                <a:cs typeface="Courier New" pitchFamily="49" charset="0"/>
              </a:rPr>
            </a:br>
            <a:r>
              <a:rPr lang="en-US" sz="1600" dirty="0" smtClean="0">
                <a:latin typeface="Courier New" pitchFamily="49" charset="0"/>
                <a:cs typeface="Courier New" pitchFamily="49" charset="0"/>
              </a:rPr>
              <a:t>Session </a:t>
            </a:r>
            <a:r>
              <a:rPr lang="en-US" sz="1600" dirty="0" err="1" smtClean="0">
                <a:solidFill>
                  <a:schemeClr val="accent6">
                    <a:lumMod val="60000"/>
                    <a:lumOff val="40000"/>
                  </a:schemeClr>
                </a:solidFill>
                <a:latin typeface="Courier New" pitchFamily="49" charset="0"/>
                <a:cs typeface="Courier New" pitchFamily="49" charset="0"/>
              </a:rPr>
              <a:t>session</a:t>
            </a:r>
            <a:r>
              <a:rPr lang="en-US" sz="1600" dirty="0" smtClean="0">
                <a:solidFill>
                  <a:schemeClr val="accent6">
                    <a:lumMod val="60000"/>
                    <a:lumOff val="40000"/>
                  </a:schemeClr>
                </a:solidFill>
                <a:latin typeface="Courier New" pitchFamily="49" charset="0"/>
                <a:cs typeface="Courier New" pitchFamily="49" charset="0"/>
              </a:rPr>
              <a:t> </a:t>
            </a:r>
            <a:r>
              <a:rPr lang="en-US" sz="1600" dirty="0" smtClean="0">
                <a:latin typeface="Courier New" pitchFamily="49" charset="0"/>
                <a:cs typeface="Courier New" pitchFamily="49" charset="0"/>
              </a:rPr>
              <a:t>= </a:t>
            </a:r>
            <a:r>
              <a:rPr lang="en-US" sz="1600" dirty="0" err="1" smtClean="0">
                <a:solidFill>
                  <a:schemeClr val="accent6">
                    <a:lumMod val="60000"/>
                    <a:lumOff val="40000"/>
                  </a:schemeClr>
                </a:solidFill>
                <a:latin typeface="Courier New" pitchFamily="49" charset="0"/>
                <a:cs typeface="Courier New" pitchFamily="49" charset="0"/>
              </a:rPr>
              <a:t>factory</a:t>
            </a:r>
            <a:r>
              <a:rPr lang="en-US" sz="1600" dirty="0" err="1" smtClean="0">
                <a:latin typeface="Courier New" pitchFamily="49" charset="0"/>
                <a:cs typeface="Courier New" pitchFamily="49" charset="0"/>
              </a:rPr>
              <a:t>.createSession</a:t>
            </a:r>
            <a:r>
              <a:rPr lang="en-US" sz="1600" dirty="0" smtClean="0">
                <a:solidFill>
                  <a:schemeClr val="accent6">
                    <a:lumMod val="60000"/>
                    <a:lumOff val="40000"/>
                  </a:schemeClr>
                </a:solidFill>
                <a:latin typeface="Courier New" pitchFamily="49" charset="0"/>
                <a:cs typeface="Courier New" pitchFamily="49" charset="0"/>
              </a:rPr>
              <a:t>(</a:t>
            </a:r>
            <a:r>
              <a:rPr lang="en-US" sz="1600" dirty="0" err="1" smtClean="0">
                <a:solidFill>
                  <a:schemeClr val="accent6">
                    <a:lumMod val="60000"/>
                    <a:lumOff val="40000"/>
                  </a:schemeClr>
                </a:solidFill>
                <a:latin typeface="Courier New" pitchFamily="49" charset="0"/>
                <a:cs typeface="Courier New" pitchFamily="49" charset="0"/>
              </a:rPr>
              <a:t>cmisConnectionProperties</a:t>
            </a:r>
            <a:r>
              <a:rPr lang="en-US" sz="1600" dirty="0">
                <a:latin typeface="Courier New" pitchFamily="49" charset="0"/>
                <a:cs typeface="Courier New" pitchFamily="49" charset="0"/>
              </a:rPr>
              <a:t>);</a:t>
            </a:r>
            <a:br>
              <a:rPr lang="en-US" sz="1600" dirty="0">
                <a:latin typeface="Courier New" pitchFamily="49" charset="0"/>
                <a:cs typeface="Courier New" pitchFamily="49" charset="0"/>
              </a:rPr>
            </a:br>
            <a:r>
              <a:rPr lang="en-US" sz="1600" dirty="0">
                <a:latin typeface="Courier New" pitchFamily="49" charset="0"/>
                <a:cs typeface="Courier New" pitchFamily="49" charset="0"/>
              </a:rPr>
              <a:t>...</a:t>
            </a:r>
            <a:br>
              <a:rPr lang="en-US" sz="1600" dirty="0">
                <a:latin typeface="Courier New" pitchFamily="49" charset="0"/>
                <a:cs typeface="Courier New" pitchFamily="49" charset="0"/>
              </a:rPr>
            </a:br>
            <a:r>
              <a:rPr lang="en-US" sz="1600" dirty="0">
                <a:latin typeface="Courier New" pitchFamily="49" charset="0"/>
                <a:cs typeface="Courier New" pitchFamily="49" charset="0"/>
              </a:rPr>
              <a:t>Document </a:t>
            </a:r>
            <a:r>
              <a:rPr lang="en-US" sz="1600" dirty="0" smtClean="0">
                <a:solidFill>
                  <a:schemeClr val="accent6">
                    <a:lumMod val="60000"/>
                    <a:lumOff val="40000"/>
                  </a:schemeClr>
                </a:solidFill>
                <a:latin typeface="Courier New" pitchFamily="49" charset="0"/>
                <a:cs typeface="Courier New" pitchFamily="49" charset="0"/>
              </a:rPr>
              <a:t>doc</a:t>
            </a:r>
            <a:r>
              <a:rPr lang="en-US" sz="1600" dirty="0" smtClean="0">
                <a:latin typeface="Courier New" pitchFamily="49" charset="0"/>
                <a:cs typeface="Courier New" pitchFamily="49" charset="0"/>
              </a:rPr>
              <a:t> = (Document)</a:t>
            </a:r>
            <a:r>
              <a:rPr lang="en-US" sz="1600" dirty="0" smtClean="0">
                <a:solidFill>
                  <a:schemeClr val="accent6">
                    <a:lumMod val="60000"/>
                    <a:lumOff val="40000"/>
                  </a:schemeClr>
                </a:solidFill>
                <a:latin typeface="Courier New" pitchFamily="49" charset="0"/>
                <a:cs typeface="Courier New" pitchFamily="49" charset="0"/>
              </a:rPr>
              <a:t> </a:t>
            </a:r>
            <a:r>
              <a:rPr lang="en-US" sz="1600" dirty="0" err="1" smtClean="0">
                <a:solidFill>
                  <a:schemeClr val="accent6">
                    <a:lumMod val="60000"/>
                    <a:lumOff val="40000"/>
                  </a:schemeClr>
                </a:solidFill>
                <a:latin typeface="Courier New" pitchFamily="49" charset="0"/>
                <a:cs typeface="Courier New" pitchFamily="49" charset="0"/>
              </a:rPr>
              <a:t>session</a:t>
            </a:r>
            <a:r>
              <a:rPr lang="en-US" sz="1600" dirty="0" err="1" smtClean="0">
                <a:latin typeface="Courier New" pitchFamily="49" charset="0"/>
                <a:cs typeface="Courier New" pitchFamily="49" charset="0"/>
              </a:rPr>
              <a:t>.getObjectByPath</a:t>
            </a:r>
            <a:r>
              <a:rPr lang="en-US" sz="1600" dirty="0" smtClean="0">
                <a:latin typeface="Courier New" pitchFamily="49" charset="0"/>
                <a:cs typeface="Courier New" pitchFamily="49" charset="0"/>
              </a:rPr>
              <a:t>(</a:t>
            </a:r>
            <a:r>
              <a:rPr lang="en-US" sz="1600" dirty="0" smtClean="0">
                <a:solidFill>
                  <a:schemeClr val="accent4">
                    <a:lumMod val="75000"/>
                  </a:schemeClr>
                </a:solidFill>
                <a:latin typeface="Courier New" pitchFamily="49" charset="0"/>
                <a:cs typeface="Courier New" pitchFamily="49" charset="0"/>
              </a:rPr>
              <a:t>“/</a:t>
            </a:r>
            <a:r>
              <a:rPr lang="en-US" sz="1600" dirty="0" err="1" smtClean="0">
                <a:solidFill>
                  <a:schemeClr val="accent4">
                    <a:lumMod val="75000"/>
                  </a:schemeClr>
                </a:solidFill>
                <a:latin typeface="Courier New" pitchFamily="49" charset="0"/>
                <a:cs typeface="Courier New" pitchFamily="49" charset="0"/>
              </a:rPr>
              <a:t>img</a:t>
            </a:r>
            <a:r>
              <a:rPr lang="en-US" sz="1600" dirty="0" smtClean="0">
                <a:solidFill>
                  <a:schemeClr val="accent4">
                    <a:lumMod val="75000"/>
                  </a:schemeClr>
                </a:solidFill>
                <a:latin typeface="Courier New" pitchFamily="49" charset="0"/>
                <a:cs typeface="Courier New" pitchFamily="49" charset="0"/>
              </a:rPr>
              <a:t>/pic.jpg”</a:t>
            </a:r>
            <a:r>
              <a:rPr lang="en-US" sz="1600" dirty="0" smtClean="0">
                <a:latin typeface="Courier New" pitchFamily="49" charset="0"/>
                <a:cs typeface="Courier New" pitchFamily="49" charset="0"/>
              </a:rPr>
              <a:t>);</a:t>
            </a:r>
            <a:br>
              <a:rPr lang="en-US" sz="1600" dirty="0" smtClean="0">
                <a:latin typeface="Courier New" pitchFamily="49" charset="0"/>
                <a:cs typeface="Courier New" pitchFamily="49" charset="0"/>
              </a:rPr>
            </a:br>
            <a:r>
              <a:rPr lang="en-US" sz="1600" dirty="0" smtClean="0">
                <a:latin typeface="Courier New" pitchFamily="49" charset="0"/>
                <a:cs typeface="Courier New" pitchFamily="49" charset="0"/>
              </a:rPr>
              <a:t>...</a:t>
            </a:r>
            <a:br>
              <a:rPr lang="en-US" sz="1600" dirty="0" smtClean="0">
                <a:latin typeface="Courier New" pitchFamily="49" charset="0"/>
                <a:cs typeface="Courier New" pitchFamily="49" charset="0"/>
              </a:rPr>
            </a:br>
            <a:r>
              <a:rPr lang="en-US" sz="1600" dirty="0" err="1">
                <a:latin typeface="Courier New" pitchFamily="49" charset="0"/>
                <a:cs typeface="Courier New" pitchFamily="49" charset="0"/>
              </a:rPr>
              <a:t>QueryStatement</a:t>
            </a:r>
            <a:r>
              <a:rPr lang="en-US" sz="1600" dirty="0">
                <a:latin typeface="Courier New" pitchFamily="49" charset="0"/>
                <a:cs typeface="Courier New" pitchFamily="49" charset="0"/>
              </a:rPr>
              <a:t> </a:t>
            </a:r>
            <a:r>
              <a:rPr lang="en-US" sz="1600" dirty="0" err="1">
                <a:latin typeface="Courier New" pitchFamily="49" charset="0"/>
                <a:cs typeface="Courier New" pitchFamily="49" charset="0"/>
              </a:rPr>
              <a:t>qs</a:t>
            </a:r>
            <a:r>
              <a:rPr lang="en-US" sz="1600" dirty="0">
                <a:latin typeface="Courier New" pitchFamily="49" charset="0"/>
                <a:cs typeface="Courier New" pitchFamily="49" charset="0"/>
              </a:rPr>
              <a:t> = </a:t>
            </a:r>
            <a:r>
              <a:rPr lang="en-US" sz="1600" dirty="0" err="1">
                <a:latin typeface="Courier New" pitchFamily="49" charset="0"/>
                <a:cs typeface="Courier New" pitchFamily="49" charset="0"/>
              </a:rPr>
              <a:t>session.createQueryStatement</a:t>
            </a:r>
            <a:r>
              <a:rPr lang="en-US" sz="1600" dirty="0">
                <a:latin typeface="Courier New" pitchFamily="49" charset="0"/>
                <a:cs typeface="Courier New" pitchFamily="49" charset="0"/>
              </a:rPr>
              <a:t>(</a:t>
            </a:r>
            <a:r>
              <a:rPr lang="en-US" sz="1600" dirty="0">
                <a:solidFill>
                  <a:schemeClr val="accent4">
                    <a:lumMod val="75000"/>
                  </a:schemeClr>
                </a:solidFill>
                <a:latin typeface="Courier New" pitchFamily="49" charset="0"/>
                <a:cs typeface="Courier New" pitchFamily="49" charset="0"/>
              </a:rPr>
              <a:t>"SELECT * </a:t>
            </a:r>
            <a:r>
              <a:rPr lang="en-US" sz="1600" dirty="0" smtClean="0">
                <a:solidFill>
                  <a:schemeClr val="accent4">
                    <a:lumMod val="75000"/>
                  </a:schemeClr>
                </a:solidFill>
                <a:latin typeface="Courier New" pitchFamily="49" charset="0"/>
                <a:cs typeface="Courier New" pitchFamily="49" charset="0"/>
              </a:rPr>
              <a:t>FROM</a:t>
            </a:r>
            <a:r>
              <a:rPr lang="en-US" sz="1600" dirty="0">
                <a:solidFill>
                  <a:schemeClr val="accent4">
                    <a:lumMod val="75000"/>
                  </a:schemeClr>
                </a:solidFill>
                <a:latin typeface="Courier New" pitchFamily="49" charset="0"/>
                <a:cs typeface="Courier New" pitchFamily="49" charset="0"/>
              </a:rPr>
              <a:t> </a:t>
            </a:r>
            <a:r>
              <a:rPr lang="en-US" altLang="nl-NL" sz="1600" dirty="0" err="1">
                <a:solidFill>
                  <a:schemeClr val="accent4">
                    <a:lumMod val="75000"/>
                  </a:schemeClr>
                </a:solidFill>
                <a:latin typeface="Courier New" pitchFamily="49" charset="0"/>
                <a:cs typeface="Courier New" pitchFamily="49" charset="0"/>
              </a:rPr>
              <a:t>cmis:document</a:t>
            </a:r>
            <a:r>
              <a:rPr lang="en-US" sz="1600" dirty="0" smtClean="0">
                <a:solidFill>
                  <a:schemeClr val="accent4">
                    <a:lumMod val="75000"/>
                  </a:schemeClr>
                </a:solidFill>
                <a:latin typeface="Courier New" pitchFamily="49" charset="0"/>
                <a:cs typeface="Courier New" pitchFamily="49" charset="0"/>
              </a:rPr>
              <a:t>”</a:t>
            </a:r>
            <a:r>
              <a:rPr lang="en-US" sz="1600" dirty="0" smtClean="0">
                <a:latin typeface="Courier New" pitchFamily="49" charset="0"/>
                <a:cs typeface="Courier New" pitchFamily="49" charset="0"/>
              </a:rPr>
              <a:t>);</a:t>
            </a:r>
            <a:br>
              <a:rPr lang="en-US" sz="1600" dirty="0" smtClean="0">
                <a:latin typeface="Courier New" pitchFamily="49" charset="0"/>
                <a:cs typeface="Courier New" pitchFamily="49" charset="0"/>
              </a:rPr>
            </a:br>
            <a:endParaRPr lang="en-US" sz="1600" dirty="0">
              <a:latin typeface="Courier New" pitchFamily="49" charset="0"/>
              <a:cs typeface="Courier New" pitchFamily="49" charset="0"/>
            </a:endParaRPr>
          </a:p>
          <a:p>
            <a:r>
              <a:rPr lang="en-US" dirty="0" smtClean="0">
                <a:solidFill>
                  <a:srgbClr val="2B2623"/>
                </a:solidFill>
                <a:cs typeface="Courier New" pitchFamily="49" charset="0"/>
              </a:rPr>
              <a:t>Sessions are </a:t>
            </a:r>
            <a:r>
              <a:rPr lang="en-US" dirty="0">
                <a:solidFill>
                  <a:srgbClr val="2B2623"/>
                </a:solidFill>
                <a:cs typeface="Courier New" pitchFamily="49" charset="0"/>
              </a:rPr>
              <a:t>purely a client side </a:t>
            </a:r>
            <a:r>
              <a:rPr lang="en-US" dirty="0" smtClean="0">
                <a:solidFill>
                  <a:srgbClr val="2B2623"/>
                </a:solidFill>
                <a:cs typeface="Courier New" pitchFamily="49" charset="0"/>
              </a:rPr>
              <a:t>concept: thread-safe, closing not required. Results cached by default.</a:t>
            </a:r>
            <a:endParaRPr lang="en-US" dirty="0">
              <a:solidFill>
                <a:srgbClr val="2B2623"/>
              </a:solidFill>
              <a:cs typeface="Courier New" pitchFamily="49" charset="0"/>
            </a:endParaRPr>
          </a:p>
        </p:txBody>
      </p:sp>
      <p:sp>
        <p:nvSpPr>
          <p:cNvPr id="4" name="Slide Number Placeholder 3"/>
          <p:cNvSpPr>
            <a:spLocks noGrp="1"/>
          </p:cNvSpPr>
          <p:nvPr>
            <p:ph type="sldNum" sz="quarter" idx="4"/>
          </p:nvPr>
        </p:nvSpPr>
        <p:spPr/>
        <p:txBody>
          <a:bodyPr/>
          <a:lstStyle/>
          <a:p>
            <a:fld id="{6FF59741-7650-A046-95B5-8D31235C520E}" type="slidenum">
              <a:rPr lang="en-US" smtClean="0"/>
              <a:pPr/>
              <a:t>35</a:t>
            </a:fld>
            <a:endParaRPr lang="en-US" dirty="0"/>
          </a:p>
        </p:txBody>
      </p:sp>
    </p:spTree>
    <p:extLst>
      <p:ext uri="{BB962C8B-B14F-4D97-AF65-F5344CB8AC3E}">
        <p14:creationId xmlns:p14="http://schemas.microsoft.com/office/powerpoint/2010/main" xmlns="" val="1936079201"/>
      </p:ext>
    </p:extLst>
  </p:cSld>
  <p:clrMapOvr>
    <a:masterClrMapping/>
  </p:clrMapOv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6FF59741-7650-A046-95B5-8D31235C520E}" type="slidenum">
              <a:rPr lang="en-US" smtClean="0"/>
              <a:pPr/>
              <a:t>36</a:t>
            </a:fld>
            <a:endParaRPr lang="en-US" dirty="0"/>
          </a:p>
        </p:txBody>
      </p:sp>
      <p:sp>
        <p:nvSpPr>
          <p:cNvPr id="3" name="Text Placeholder 2"/>
          <p:cNvSpPr>
            <a:spLocks noGrp="1"/>
          </p:cNvSpPr>
          <p:nvPr>
            <p:ph type="body" sz="quarter" idx="13"/>
          </p:nvPr>
        </p:nvSpPr>
        <p:spPr/>
        <p:txBody>
          <a:bodyPr/>
          <a:lstStyle/>
          <a:p>
            <a:r>
              <a:rPr lang="en-US" dirty="0" smtClean="0"/>
              <a:t>Exercise: </a:t>
            </a:r>
            <a:r>
              <a:rPr lang="en-US" dirty="0"/>
              <a:t>CMIS Java API</a:t>
            </a:r>
          </a:p>
          <a:p>
            <a:endParaRPr lang="en-US" dirty="0"/>
          </a:p>
        </p:txBody>
      </p:sp>
      <p:sp>
        <p:nvSpPr>
          <p:cNvPr id="4" name="Content Placeholder 3"/>
          <p:cNvSpPr>
            <a:spLocks noGrp="1"/>
          </p:cNvSpPr>
          <p:nvPr>
            <p:ph sz="quarter" idx="16"/>
          </p:nvPr>
        </p:nvSpPr>
        <p:spPr/>
        <p:txBody>
          <a:bodyPr/>
          <a:lstStyle/>
          <a:p>
            <a:pPr marL="342900" indent="-342900">
              <a:buClr>
                <a:schemeClr val="tx1">
                  <a:lumMod val="50000"/>
                  <a:lumOff val="50000"/>
                </a:schemeClr>
              </a:buClr>
              <a:buFont typeface="Wingdings" pitchFamily="2" charset="2"/>
              <a:buChar char="§"/>
            </a:pPr>
            <a:r>
              <a:rPr lang="en-US" sz="2400" dirty="0" smtClean="0"/>
              <a:t>Create a Camel route listening for file changes in a folder</a:t>
            </a:r>
          </a:p>
          <a:p>
            <a:pPr marL="1085850" lvl="1" indent="-342900">
              <a:buClr>
                <a:schemeClr val="tx1">
                  <a:lumMod val="50000"/>
                  <a:lumOff val="50000"/>
                </a:schemeClr>
              </a:buClr>
              <a:buFont typeface="Arial" pitchFamily="34" charset="0"/>
              <a:buChar char="•"/>
            </a:pPr>
            <a:r>
              <a:rPr lang="en-US" sz="2400" dirty="0"/>
              <a:t>P</a:t>
            </a:r>
            <a:r>
              <a:rPr lang="en-US" sz="2400" dirty="0" smtClean="0"/>
              <a:t>ath configurable  in </a:t>
            </a:r>
            <a:r>
              <a:rPr lang="en-US" sz="2400" b="1" dirty="0" err="1" smtClean="0"/>
              <a:t>backbase.properties</a:t>
            </a:r>
            <a:endParaRPr lang="en-US" sz="2400" dirty="0"/>
          </a:p>
          <a:p>
            <a:pPr marL="1085850" lvl="1" indent="-342900">
              <a:buClr>
                <a:schemeClr val="tx1">
                  <a:lumMod val="50000"/>
                  <a:lumOff val="50000"/>
                </a:schemeClr>
              </a:buClr>
              <a:buFont typeface="Arial" pitchFamily="34" charset="0"/>
              <a:buChar char="•"/>
            </a:pPr>
            <a:r>
              <a:rPr lang="en-US" sz="2400" dirty="0" smtClean="0"/>
              <a:t>Assume </a:t>
            </a:r>
            <a:r>
              <a:rPr lang="en-US" sz="2400" dirty="0"/>
              <a:t>flat file </a:t>
            </a:r>
            <a:r>
              <a:rPr lang="en-US" sz="2400" dirty="0" smtClean="0"/>
              <a:t>structure</a:t>
            </a:r>
          </a:p>
          <a:p>
            <a:pPr marL="1085850" lvl="1" indent="-342900">
              <a:buClr>
                <a:schemeClr val="tx1">
                  <a:lumMod val="50000"/>
                  <a:lumOff val="50000"/>
                </a:schemeClr>
              </a:buClr>
              <a:buFont typeface="Arial" pitchFamily="34" charset="0"/>
              <a:buChar char="•"/>
            </a:pPr>
            <a:r>
              <a:rPr lang="en-US" sz="2400" dirty="0" smtClean="0"/>
              <a:t>Handle </a:t>
            </a:r>
            <a:r>
              <a:rPr lang="en-US" sz="2400" dirty="0"/>
              <a:t>updates to existing </a:t>
            </a:r>
            <a:r>
              <a:rPr lang="en-US" sz="2400" dirty="0" smtClean="0"/>
              <a:t>files</a:t>
            </a:r>
          </a:p>
          <a:p>
            <a:pPr marL="457200" indent="-457200">
              <a:buClr>
                <a:schemeClr val="tx1">
                  <a:lumMod val="50000"/>
                  <a:lumOff val="50000"/>
                </a:schemeClr>
              </a:buClr>
              <a:buFont typeface="Wingdings" pitchFamily="2" charset="2"/>
              <a:buChar char="§"/>
            </a:pPr>
            <a:r>
              <a:rPr lang="en-US" sz="2400" dirty="0" smtClean="0"/>
              <a:t>Implement the CMIS endpoint as a Spring bean and invoke it using Camel’s </a:t>
            </a:r>
            <a:r>
              <a:rPr lang="en-US" sz="2400" dirty="0" smtClean="0">
                <a:hlinkClick r:id="rId2"/>
              </a:rPr>
              <a:t>bean binding</a:t>
            </a:r>
            <a:endParaRPr lang="en-US" sz="2400" dirty="0" smtClean="0"/>
          </a:p>
          <a:p>
            <a:pPr marL="457200" indent="-457200">
              <a:buClr>
                <a:schemeClr val="tx1">
                  <a:lumMod val="50000"/>
                  <a:lumOff val="50000"/>
                </a:schemeClr>
              </a:buClr>
              <a:buFont typeface="Wingdings" pitchFamily="2" charset="2"/>
              <a:buChar char="§"/>
            </a:pPr>
            <a:r>
              <a:rPr lang="en-US" sz="2400" dirty="0" smtClean="0"/>
              <a:t>Create an endpoint (</a:t>
            </a:r>
            <a:r>
              <a:rPr lang="en-US" sz="2400" dirty="0"/>
              <a:t>Spring bean</a:t>
            </a:r>
            <a:r>
              <a:rPr lang="en-US" sz="2400" dirty="0" smtClean="0"/>
              <a:t>) that returns the MIME type of a file</a:t>
            </a:r>
          </a:p>
          <a:p>
            <a:pPr marL="457200" indent="-457200">
              <a:buClr>
                <a:schemeClr val="tx1">
                  <a:lumMod val="50000"/>
                  <a:lumOff val="50000"/>
                </a:schemeClr>
              </a:buClr>
              <a:buFont typeface="Wingdings" pitchFamily="2" charset="2"/>
              <a:buChar char="§"/>
            </a:pPr>
            <a:r>
              <a:rPr lang="en-US" sz="2400" dirty="0" smtClean="0"/>
              <a:t>Use this route to enrich the content of each message (</a:t>
            </a:r>
            <a:r>
              <a:rPr lang="en-US" sz="2400" b="1" dirty="0" smtClean="0">
                <a:hlinkClick r:id="rId3"/>
              </a:rPr>
              <a:t>Content Enricher</a:t>
            </a:r>
            <a:r>
              <a:rPr lang="en-US" sz="2400" dirty="0" smtClean="0"/>
              <a:t> EIP )</a:t>
            </a:r>
          </a:p>
          <a:p>
            <a:pPr marL="457200" indent="-457200">
              <a:buClr>
                <a:schemeClr val="tx1">
                  <a:lumMod val="50000"/>
                  <a:lumOff val="50000"/>
                </a:schemeClr>
              </a:buClr>
              <a:buFont typeface="Wingdings" pitchFamily="2" charset="2"/>
              <a:buChar char="§"/>
            </a:pPr>
            <a:r>
              <a:rPr lang="en-US" sz="2400" dirty="0" smtClean="0"/>
              <a:t>(OPTIONAL) Handle </a:t>
            </a:r>
            <a:r>
              <a:rPr lang="en-US" sz="2400" smtClean="0"/>
              <a:t>full folder hierarchy</a:t>
            </a:r>
            <a:endParaRPr lang="en-US" sz="2400" dirty="0" smtClean="0"/>
          </a:p>
        </p:txBody>
      </p:sp>
    </p:spTree>
    <p:extLst>
      <p:ext uri="{BB962C8B-B14F-4D97-AF65-F5344CB8AC3E}">
        <p14:creationId xmlns:p14="http://schemas.microsoft.com/office/powerpoint/2010/main" xmlns="" val="312283221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6FF59741-7650-A046-95B5-8D31235C520E}" type="slidenum">
              <a:rPr lang="en-US" smtClean="0"/>
              <a:pPr/>
              <a:t>37</a:t>
            </a:fld>
            <a:endParaRPr lang="en-US" dirty="0"/>
          </a:p>
        </p:txBody>
      </p:sp>
      <p:sp>
        <p:nvSpPr>
          <p:cNvPr id="9" name="Text Placeholder 8"/>
          <p:cNvSpPr>
            <a:spLocks noGrp="1"/>
          </p:cNvSpPr>
          <p:nvPr>
            <p:ph type="body" sz="quarter" idx="11"/>
          </p:nvPr>
        </p:nvSpPr>
        <p:spPr/>
        <p:txBody>
          <a:bodyPr/>
          <a:lstStyle/>
          <a:p>
            <a:r>
              <a:rPr lang="en-US" dirty="0" smtClean="0"/>
              <a:t>WEBDAV</a:t>
            </a:r>
            <a:endParaRPr lang="en-US" dirty="0"/>
          </a:p>
        </p:txBody>
      </p:sp>
      <p:sp>
        <p:nvSpPr>
          <p:cNvPr id="10" name="Text Placeholder 9"/>
          <p:cNvSpPr>
            <a:spLocks noGrp="1"/>
          </p:cNvSpPr>
          <p:nvPr>
            <p:ph type="body" sz="quarter" idx="12"/>
          </p:nvPr>
        </p:nvSpPr>
        <p:spPr/>
        <p:txBody>
          <a:bodyPr/>
          <a:lstStyle/>
          <a:p>
            <a:r>
              <a:rPr lang="en-US" dirty="0"/>
              <a:t>Content Services / Interfaces</a:t>
            </a:r>
          </a:p>
        </p:txBody>
      </p:sp>
    </p:spTree>
    <p:extLst>
      <p:ext uri="{BB962C8B-B14F-4D97-AF65-F5344CB8AC3E}">
        <p14:creationId xmlns:p14="http://schemas.microsoft.com/office/powerpoint/2010/main" xmlns="" val="3940292133"/>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 Placeholder 4"/>
          <p:cNvSpPr>
            <a:spLocks noGrp="1"/>
          </p:cNvSpPr>
          <p:nvPr>
            <p:ph type="body" sz="quarter" idx="13"/>
          </p:nvPr>
        </p:nvSpPr>
        <p:spPr/>
        <p:txBody>
          <a:bodyPr/>
          <a:lstStyle/>
          <a:p>
            <a:r>
              <a:rPr lang="en-US" dirty="0" smtClean="0"/>
              <a:t>WEBDAV</a:t>
            </a:r>
            <a:endParaRPr lang="en-US" dirty="0"/>
          </a:p>
        </p:txBody>
      </p:sp>
      <p:sp>
        <p:nvSpPr>
          <p:cNvPr id="6" name="Content Placeholder 5"/>
          <p:cNvSpPr>
            <a:spLocks noGrp="1"/>
          </p:cNvSpPr>
          <p:nvPr>
            <p:ph sz="quarter" idx="14"/>
          </p:nvPr>
        </p:nvSpPr>
        <p:spPr/>
        <p:txBody>
          <a:bodyPr/>
          <a:lstStyle/>
          <a:p>
            <a:r>
              <a:rPr lang="en-US" sz="1800" dirty="0">
                <a:latin typeface="Courier New" panose="02070309020205020404" pitchFamily="49" charset="0"/>
                <a:cs typeface="Courier New" panose="02070309020205020404" pitchFamily="49" charset="0"/>
              </a:rPr>
              <a:t>http://host:port/applicationcontext/webdav/repositoryname </a:t>
            </a:r>
          </a:p>
          <a:p>
            <a:r>
              <a:rPr lang="en-US" dirty="0"/>
              <a:t>Repositories</a:t>
            </a:r>
          </a:p>
          <a:p>
            <a:pPr lvl="1"/>
            <a:r>
              <a:rPr lang="en-US" dirty="0" err="1"/>
              <a:t>contentRepository</a:t>
            </a:r>
            <a:endParaRPr lang="en-US" dirty="0"/>
          </a:p>
          <a:p>
            <a:pPr lvl="1"/>
            <a:r>
              <a:rPr lang="en-US" dirty="0" err="1"/>
              <a:t>configurationRepository</a:t>
            </a:r>
            <a:endParaRPr lang="en-US" dirty="0"/>
          </a:p>
          <a:p>
            <a:pPr lvl="1"/>
            <a:r>
              <a:rPr lang="en-US" dirty="0" err="1"/>
              <a:t>resourcesRepository</a:t>
            </a:r>
            <a:endParaRPr lang="en-US" dirty="0"/>
          </a:p>
          <a:p>
            <a:r>
              <a:rPr lang="en-US" dirty="0"/>
              <a:t>Bulk Import</a:t>
            </a:r>
          </a:p>
          <a:p>
            <a:r>
              <a:rPr lang="en-US" dirty="0"/>
              <a:t>Disabled by default. To enable it, set </a:t>
            </a:r>
            <a:r>
              <a:rPr lang="en-US" dirty="0" err="1"/>
              <a:t>contentservices.repository.webdav.enabled</a:t>
            </a:r>
            <a:r>
              <a:rPr lang="en-US" dirty="0"/>
              <a:t>=true</a:t>
            </a:r>
          </a:p>
          <a:p>
            <a:endParaRPr lang="en-US" dirty="0"/>
          </a:p>
        </p:txBody>
      </p:sp>
      <p:sp>
        <p:nvSpPr>
          <p:cNvPr id="2" name="Slide Number Placeholder 1"/>
          <p:cNvSpPr>
            <a:spLocks noGrp="1"/>
          </p:cNvSpPr>
          <p:nvPr>
            <p:ph type="sldNum" sz="quarter" idx="4"/>
          </p:nvPr>
        </p:nvSpPr>
        <p:spPr/>
        <p:txBody>
          <a:bodyPr/>
          <a:lstStyle/>
          <a:p>
            <a:fld id="{6FF59741-7650-A046-95B5-8D31235C520E}" type="slidenum">
              <a:rPr lang="en-US" smtClean="0"/>
              <a:pPr/>
              <a:t>38</a:t>
            </a:fld>
            <a:endParaRPr lang="en-US" dirty="0"/>
          </a:p>
        </p:txBody>
      </p:sp>
    </p:spTree>
    <p:extLst>
      <p:ext uri="{BB962C8B-B14F-4D97-AF65-F5344CB8AC3E}">
        <p14:creationId xmlns:p14="http://schemas.microsoft.com/office/powerpoint/2010/main" xmlns="" val="1579669761"/>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smtClean="0"/>
              <a:t>WEBDAV Clients</a:t>
            </a:r>
            <a:endParaRPr lang="en-US" dirty="0"/>
          </a:p>
        </p:txBody>
      </p:sp>
      <p:sp>
        <p:nvSpPr>
          <p:cNvPr id="3" name="Content Placeholder 2"/>
          <p:cNvSpPr>
            <a:spLocks noGrp="1"/>
          </p:cNvSpPr>
          <p:nvPr>
            <p:ph sz="quarter" idx="14"/>
          </p:nvPr>
        </p:nvSpPr>
        <p:spPr/>
        <p:txBody>
          <a:bodyPr/>
          <a:lstStyle/>
          <a:p>
            <a:r>
              <a:rPr lang="en-US" altLang="nl-NL" dirty="0"/>
              <a:t>Mount with Microsoft Window </a:t>
            </a:r>
            <a:r>
              <a:rPr lang="en-US" altLang="nl-NL" dirty="0" err="1"/>
              <a:t>Exporer</a:t>
            </a:r>
            <a:endParaRPr lang="en-US" altLang="nl-NL" dirty="0"/>
          </a:p>
          <a:p>
            <a:r>
              <a:rPr lang="en-US" altLang="nl-NL" dirty="0"/>
              <a:t>Mount in Finder (OSX)</a:t>
            </a:r>
          </a:p>
          <a:p>
            <a:r>
              <a:rPr lang="en-US" altLang="nl-NL" b="1" dirty="0" err="1"/>
              <a:t>BitKinex</a:t>
            </a:r>
            <a:r>
              <a:rPr lang="en-US" altLang="nl-NL" b="1" dirty="0"/>
              <a:t> (Windows)</a:t>
            </a:r>
          </a:p>
          <a:p>
            <a:r>
              <a:rPr lang="en-US" altLang="nl-NL" dirty="0" err="1"/>
              <a:t>Cyberduck</a:t>
            </a:r>
            <a:r>
              <a:rPr lang="en-US" altLang="nl-NL" dirty="0"/>
              <a:t> (OSX)</a:t>
            </a:r>
          </a:p>
          <a:p>
            <a:r>
              <a:rPr lang="en-US" altLang="nl-NL" dirty="0" err="1"/>
              <a:t>Kadaver</a:t>
            </a:r>
            <a:r>
              <a:rPr lang="en-US" altLang="nl-NL" dirty="0"/>
              <a:t> (OSX)</a:t>
            </a:r>
          </a:p>
          <a:p>
            <a:r>
              <a:rPr lang="en-US" altLang="nl-NL" dirty="0" err="1"/>
              <a:t>FuseDav</a:t>
            </a:r>
            <a:r>
              <a:rPr lang="en-US" altLang="nl-NL" dirty="0"/>
              <a:t> (GNU/Linux)</a:t>
            </a:r>
          </a:p>
          <a:p>
            <a:r>
              <a:rPr lang="en-US" altLang="nl-NL" dirty="0"/>
              <a:t>DavFS2 (GNU/Linux)</a:t>
            </a:r>
          </a:p>
          <a:p>
            <a:endParaRPr lang="en-US" dirty="0"/>
          </a:p>
        </p:txBody>
      </p:sp>
      <p:sp>
        <p:nvSpPr>
          <p:cNvPr id="4" name="Slide Number Placeholder 3"/>
          <p:cNvSpPr>
            <a:spLocks noGrp="1"/>
          </p:cNvSpPr>
          <p:nvPr>
            <p:ph type="sldNum" sz="quarter" idx="4"/>
          </p:nvPr>
        </p:nvSpPr>
        <p:spPr/>
        <p:txBody>
          <a:bodyPr/>
          <a:lstStyle/>
          <a:p>
            <a:fld id="{6FF59741-7650-A046-95B5-8D31235C520E}" type="slidenum">
              <a:rPr lang="en-US" smtClean="0"/>
              <a:pPr/>
              <a:t>39</a:t>
            </a:fld>
            <a:endParaRPr lang="en-US" dirty="0"/>
          </a:p>
        </p:txBody>
      </p:sp>
    </p:spTree>
    <p:extLst>
      <p:ext uri="{BB962C8B-B14F-4D97-AF65-F5344CB8AC3E}">
        <p14:creationId xmlns:p14="http://schemas.microsoft.com/office/powerpoint/2010/main" xmlns="" val="3838867041"/>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6FF59741-7650-A046-95B5-8D31235C520E}" type="slidenum">
              <a:rPr lang="en-US" smtClean="0"/>
              <a:pPr/>
              <a:t>4</a:t>
            </a:fld>
            <a:endParaRPr lang="en-US" dirty="0"/>
          </a:p>
        </p:txBody>
      </p:sp>
      <p:sp>
        <p:nvSpPr>
          <p:cNvPr id="2" name="Text Placeholder 1"/>
          <p:cNvSpPr>
            <a:spLocks noGrp="1"/>
          </p:cNvSpPr>
          <p:nvPr>
            <p:ph type="body" sz="quarter" idx="11"/>
          </p:nvPr>
        </p:nvSpPr>
        <p:spPr/>
        <p:txBody>
          <a:bodyPr/>
          <a:lstStyle/>
          <a:p>
            <a:r>
              <a:rPr lang="en-US" dirty="0" smtClean="0"/>
              <a:t>Content Services</a:t>
            </a:r>
            <a:endParaRPr lang="en-US" dirty="0"/>
          </a:p>
        </p:txBody>
      </p:sp>
      <p:sp>
        <p:nvSpPr>
          <p:cNvPr id="4" name="Text Placeholder 3"/>
          <p:cNvSpPr>
            <a:spLocks noGrp="1"/>
          </p:cNvSpPr>
          <p:nvPr>
            <p:ph type="body" sz="quarter" idx="12"/>
          </p:nvPr>
        </p:nvSpPr>
        <p:spPr/>
        <p:txBody>
          <a:bodyPr/>
          <a:lstStyle/>
          <a:p>
            <a:r>
              <a:rPr lang="en-US" dirty="0"/>
              <a:t>Content Services</a:t>
            </a:r>
          </a:p>
          <a:p>
            <a:endParaRPr lang="en-US" dirty="0"/>
          </a:p>
        </p:txBody>
      </p:sp>
    </p:spTree>
    <p:extLst>
      <p:ext uri="{BB962C8B-B14F-4D97-AF65-F5344CB8AC3E}">
        <p14:creationId xmlns:p14="http://schemas.microsoft.com/office/powerpoint/2010/main" xmlns="" val="193050350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6FF59741-7650-A046-95B5-8D31235C520E}" type="slidenum">
              <a:rPr lang="en-US" smtClean="0"/>
              <a:pPr/>
              <a:t>40</a:t>
            </a:fld>
            <a:endParaRPr lang="en-US" dirty="0"/>
          </a:p>
        </p:txBody>
      </p:sp>
      <p:sp>
        <p:nvSpPr>
          <p:cNvPr id="5" name="Text Placeholder 4"/>
          <p:cNvSpPr>
            <a:spLocks noGrp="1"/>
          </p:cNvSpPr>
          <p:nvPr>
            <p:ph type="body" sz="quarter" idx="11"/>
          </p:nvPr>
        </p:nvSpPr>
        <p:spPr/>
        <p:txBody>
          <a:bodyPr/>
          <a:lstStyle/>
          <a:p>
            <a:r>
              <a:rPr lang="en-US" dirty="0" smtClean="0"/>
              <a:t>JMX</a:t>
            </a:r>
            <a:endParaRPr lang="en-US" dirty="0"/>
          </a:p>
        </p:txBody>
      </p:sp>
      <p:sp>
        <p:nvSpPr>
          <p:cNvPr id="6" name="Text Placeholder 5"/>
          <p:cNvSpPr>
            <a:spLocks noGrp="1"/>
          </p:cNvSpPr>
          <p:nvPr>
            <p:ph type="body" sz="quarter" idx="12"/>
          </p:nvPr>
        </p:nvSpPr>
        <p:spPr/>
        <p:txBody>
          <a:bodyPr/>
          <a:lstStyle/>
          <a:p>
            <a:r>
              <a:rPr lang="en-US" dirty="0"/>
              <a:t>Content Services / Interfaces</a:t>
            </a:r>
          </a:p>
        </p:txBody>
      </p:sp>
    </p:spTree>
    <p:extLst>
      <p:ext uri="{BB962C8B-B14F-4D97-AF65-F5344CB8AC3E}">
        <p14:creationId xmlns:p14="http://schemas.microsoft.com/office/powerpoint/2010/main" xmlns="" val="1266487694"/>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 Placeholder 4"/>
          <p:cNvSpPr>
            <a:spLocks noGrp="1"/>
          </p:cNvSpPr>
          <p:nvPr>
            <p:ph type="body" sz="quarter" idx="13"/>
          </p:nvPr>
        </p:nvSpPr>
        <p:spPr/>
        <p:txBody>
          <a:bodyPr/>
          <a:lstStyle/>
          <a:p>
            <a:r>
              <a:rPr lang="en-US" dirty="0" smtClean="0"/>
              <a:t>JMX in Content Services</a:t>
            </a:r>
            <a:endParaRPr lang="en-US" dirty="0"/>
          </a:p>
        </p:txBody>
      </p:sp>
      <p:sp>
        <p:nvSpPr>
          <p:cNvPr id="6" name="Content Placeholder 5"/>
          <p:cNvSpPr>
            <a:spLocks noGrp="1"/>
          </p:cNvSpPr>
          <p:nvPr>
            <p:ph sz="quarter" idx="14"/>
          </p:nvPr>
        </p:nvSpPr>
        <p:spPr/>
        <p:txBody>
          <a:bodyPr/>
          <a:lstStyle/>
          <a:p>
            <a:r>
              <a:rPr lang="en-US" dirty="0"/>
              <a:t>JMX – Java Management Extensions </a:t>
            </a:r>
          </a:p>
          <a:p>
            <a:pPr lvl="1"/>
            <a:r>
              <a:rPr lang="en-US" dirty="0"/>
              <a:t>“Dig” into </a:t>
            </a:r>
            <a:r>
              <a:rPr lang="en-US" dirty="0" err="1"/>
              <a:t>runnning</a:t>
            </a:r>
            <a:r>
              <a:rPr lang="en-US" dirty="0"/>
              <a:t> application and change it on a fly</a:t>
            </a:r>
          </a:p>
          <a:p>
            <a:pPr lvl="1"/>
            <a:r>
              <a:rPr lang="en-US" dirty="0"/>
              <a:t>Instrument applications for management, monitoring and configuration</a:t>
            </a:r>
          </a:p>
          <a:p>
            <a:r>
              <a:rPr lang="en-US" dirty="0"/>
              <a:t>JMX clients</a:t>
            </a:r>
          </a:p>
          <a:p>
            <a:pPr lvl="1"/>
            <a:r>
              <a:rPr lang="en-US" dirty="0" err="1"/>
              <a:t>jConsole</a:t>
            </a:r>
            <a:r>
              <a:rPr lang="en-US" dirty="0"/>
              <a:t> (part of  sun JDK)</a:t>
            </a:r>
          </a:p>
          <a:p>
            <a:pPr lvl="1"/>
            <a:r>
              <a:rPr lang="en-US" dirty="0" err="1"/>
              <a:t>jManage</a:t>
            </a:r>
            <a:endParaRPr lang="en-US" dirty="0"/>
          </a:p>
          <a:p>
            <a:endParaRPr lang="en-US" dirty="0"/>
          </a:p>
        </p:txBody>
      </p:sp>
      <p:sp>
        <p:nvSpPr>
          <p:cNvPr id="2" name="Slide Number Placeholder 1"/>
          <p:cNvSpPr>
            <a:spLocks noGrp="1"/>
          </p:cNvSpPr>
          <p:nvPr>
            <p:ph type="sldNum" sz="quarter" idx="4"/>
          </p:nvPr>
        </p:nvSpPr>
        <p:spPr/>
        <p:txBody>
          <a:bodyPr/>
          <a:lstStyle/>
          <a:p>
            <a:fld id="{6FF59741-7650-A046-95B5-8D31235C520E}" type="slidenum">
              <a:rPr lang="en-US" smtClean="0"/>
              <a:pPr/>
              <a:t>41</a:t>
            </a:fld>
            <a:endParaRPr lang="en-US" dirty="0"/>
          </a:p>
        </p:txBody>
      </p:sp>
    </p:spTree>
    <p:extLst>
      <p:ext uri="{BB962C8B-B14F-4D97-AF65-F5344CB8AC3E}">
        <p14:creationId xmlns:p14="http://schemas.microsoft.com/office/powerpoint/2010/main" xmlns="" val="1257725788"/>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smtClean="0"/>
              <a:t>MBEANS</a:t>
            </a:r>
            <a:endParaRPr lang="en-US" dirty="0"/>
          </a:p>
        </p:txBody>
      </p:sp>
      <p:sp>
        <p:nvSpPr>
          <p:cNvPr id="3" name="Content Placeholder 2"/>
          <p:cNvSpPr>
            <a:spLocks noGrp="1"/>
          </p:cNvSpPr>
          <p:nvPr>
            <p:ph sz="quarter" idx="14"/>
          </p:nvPr>
        </p:nvSpPr>
        <p:spPr/>
        <p:txBody>
          <a:bodyPr/>
          <a:lstStyle/>
          <a:p>
            <a:r>
              <a:rPr lang="en-US" dirty="0" err="1"/>
              <a:t>MBean</a:t>
            </a:r>
            <a:r>
              <a:rPr lang="en-US" dirty="0"/>
              <a:t> – a JavaBean that exposes certain methods which define the management interface</a:t>
            </a:r>
          </a:p>
          <a:p>
            <a:r>
              <a:rPr lang="en-US" dirty="0"/>
              <a:t>Available Content Service </a:t>
            </a:r>
            <a:r>
              <a:rPr lang="en-US" dirty="0" err="1"/>
              <a:t>MBeans</a:t>
            </a:r>
            <a:endParaRPr lang="en-US" dirty="0"/>
          </a:p>
          <a:p>
            <a:pPr lvl="1"/>
            <a:r>
              <a:rPr lang="en-US" dirty="0" err="1"/>
              <a:t>EHCache</a:t>
            </a:r>
            <a:r>
              <a:rPr lang="en-US" dirty="0"/>
              <a:t> (objects caching management)</a:t>
            </a:r>
          </a:p>
          <a:p>
            <a:pPr lvl="1"/>
            <a:r>
              <a:rPr lang="en-US" dirty="0"/>
              <a:t>Hibernate (database caching management)</a:t>
            </a:r>
          </a:p>
          <a:p>
            <a:pPr lvl="1"/>
            <a:r>
              <a:rPr lang="en-US" dirty="0" err="1"/>
              <a:t>Logback</a:t>
            </a:r>
            <a:r>
              <a:rPr lang="en-US" dirty="0"/>
              <a:t> (log configuration management)</a:t>
            </a:r>
          </a:p>
          <a:p>
            <a:endParaRPr lang="en-US" dirty="0"/>
          </a:p>
        </p:txBody>
      </p:sp>
      <p:sp>
        <p:nvSpPr>
          <p:cNvPr id="4" name="Slide Number Placeholder 3"/>
          <p:cNvSpPr>
            <a:spLocks noGrp="1"/>
          </p:cNvSpPr>
          <p:nvPr>
            <p:ph type="sldNum" sz="quarter" idx="4"/>
          </p:nvPr>
        </p:nvSpPr>
        <p:spPr/>
        <p:txBody>
          <a:bodyPr/>
          <a:lstStyle/>
          <a:p>
            <a:fld id="{6FF59741-7650-A046-95B5-8D31235C520E}" type="slidenum">
              <a:rPr lang="en-US" smtClean="0"/>
              <a:pPr/>
              <a:t>42</a:t>
            </a:fld>
            <a:endParaRPr lang="en-US" dirty="0"/>
          </a:p>
        </p:txBody>
      </p:sp>
    </p:spTree>
    <p:extLst>
      <p:ext uri="{BB962C8B-B14F-4D97-AF65-F5344CB8AC3E}">
        <p14:creationId xmlns:p14="http://schemas.microsoft.com/office/powerpoint/2010/main" xmlns="" val="3477332657"/>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smtClean="0"/>
              <a:t>EHCACHE MBEAN</a:t>
            </a:r>
            <a:endParaRPr lang="en-US" dirty="0"/>
          </a:p>
        </p:txBody>
      </p:sp>
      <p:sp>
        <p:nvSpPr>
          <p:cNvPr id="3" name="Content Placeholder 2"/>
          <p:cNvSpPr>
            <a:spLocks noGrp="1"/>
          </p:cNvSpPr>
          <p:nvPr>
            <p:ph sz="quarter" idx="14"/>
          </p:nvPr>
        </p:nvSpPr>
        <p:spPr/>
        <p:txBody>
          <a:bodyPr/>
          <a:lstStyle/>
          <a:p>
            <a:r>
              <a:rPr lang="en-US" dirty="0"/>
              <a:t>Exposes configuration parameters</a:t>
            </a:r>
          </a:p>
          <a:p>
            <a:pPr lvl="1"/>
            <a:r>
              <a:rPr lang="en-US" dirty="0" err="1"/>
              <a:t>timeToLiveSeconds</a:t>
            </a:r>
            <a:r>
              <a:rPr lang="en-US" dirty="0"/>
              <a:t>,</a:t>
            </a:r>
          </a:p>
          <a:p>
            <a:pPr lvl="1"/>
            <a:r>
              <a:rPr lang="en-US" dirty="0" err="1"/>
              <a:t>timeToIdleSeconds</a:t>
            </a:r>
            <a:r>
              <a:rPr lang="en-US" dirty="0"/>
              <a:t>,</a:t>
            </a:r>
          </a:p>
          <a:p>
            <a:pPr lvl="1"/>
            <a:r>
              <a:rPr lang="en-US" dirty="0" err="1"/>
              <a:t>maxEntriesLocalHeap</a:t>
            </a:r>
            <a:r>
              <a:rPr lang="en-US" dirty="0"/>
              <a:t>,</a:t>
            </a:r>
          </a:p>
          <a:p>
            <a:pPr lvl="1"/>
            <a:r>
              <a:rPr lang="en-US" dirty="0" err="1"/>
              <a:t>maxEntriesLocalDisk</a:t>
            </a:r>
            <a:r>
              <a:rPr lang="en-US" dirty="0"/>
              <a:t> and</a:t>
            </a:r>
          </a:p>
          <a:p>
            <a:pPr lvl="1"/>
            <a:r>
              <a:rPr lang="en-US" dirty="0"/>
              <a:t>memory-store eviction policy</a:t>
            </a:r>
          </a:p>
          <a:p>
            <a:r>
              <a:rPr lang="en-US" dirty="0"/>
              <a:t>Also gives access to statistics about cache hits and misses, cache usage and memory management</a:t>
            </a:r>
          </a:p>
          <a:p>
            <a:endParaRPr lang="en-US" dirty="0"/>
          </a:p>
        </p:txBody>
      </p:sp>
      <p:sp>
        <p:nvSpPr>
          <p:cNvPr id="4" name="Slide Number Placeholder 3"/>
          <p:cNvSpPr>
            <a:spLocks noGrp="1"/>
          </p:cNvSpPr>
          <p:nvPr>
            <p:ph type="sldNum" sz="quarter" idx="4"/>
          </p:nvPr>
        </p:nvSpPr>
        <p:spPr/>
        <p:txBody>
          <a:bodyPr/>
          <a:lstStyle/>
          <a:p>
            <a:fld id="{6FF59741-7650-A046-95B5-8D31235C520E}" type="slidenum">
              <a:rPr lang="en-US" smtClean="0"/>
              <a:pPr/>
              <a:t>43</a:t>
            </a:fld>
            <a:endParaRPr lang="en-US" dirty="0"/>
          </a:p>
        </p:txBody>
      </p:sp>
    </p:spTree>
    <p:extLst>
      <p:ext uri="{BB962C8B-B14F-4D97-AF65-F5344CB8AC3E}">
        <p14:creationId xmlns:p14="http://schemas.microsoft.com/office/powerpoint/2010/main" xmlns="" val="547295909"/>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smtClean="0"/>
              <a:t>Hibernate MBEAN</a:t>
            </a:r>
            <a:endParaRPr lang="en-US" dirty="0"/>
          </a:p>
        </p:txBody>
      </p:sp>
      <p:sp>
        <p:nvSpPr>
          <p:cNvPr id="3" name="Content Placeholder 2"/>
          <p:cNvSpPr>
            <a:spLocks noGrp="1"/>
          </p:cNvSpPr>
          <p:nvPr>
            <p:ph sz="quarter" idx="14"/>
          </p:nvPr>
        </p:nvSpPr>
        <p:spPr/>
        <p:txBody>
          <a:bodyPr/>
          <a:lstStyle/>
          <a:p>
            <a:r>
              <a:rPr lang="en-US" dirty="0"/>
              <a:t>Exposes statistics about:</a:t>
            </a:r>
          </a:p>
          <a:p>
            <a:pPr lvl="1"/>
            <a:r>
              <a:rPr lang="en-US" dirty="0"/>
              <a:t>the number of open and closed sessions, </a:t>
            </a:r>
          </a:p>
          <a:p>
            <a:pPr lvl="1"/>
            <a:r>
              <a:rPr lang="en-US" dirty="0"/>
              <a:t>cache usage, </a:t>
            </a:r>
          </a:p>
          <a:p>
            <a:pPr lvl="1"/>
            <a:r>
              <a:rPr lang="en-US" dirty="0"/>
              <a:t>CRUD operations</a:t>
            </a:r>
          </a:p>
          <a:p>
            <a:pPr lvl="1"/>
            <a:r>
              <a:rPr lang="en-US" dirty="0"/>
              <a:t>executed queries</a:t>
            </a:r>
          </a:p>
          <a:p>
            <a:endParaRPr lang="en-US" dirty="0"/>
          </a:p>
        </p:txBody>
      </p:sp>
      <p:sp>
        <p:nvSpPr>
          <p:cNvPr id="4" name="Slide Number Placeholder 3"/>
          <p:cNvSpPr>
            <a:spLocks noGrp="1"/>
          </p:cNvSpPr>
          <p:nvPr>
            <p:ph type="sldNum" sz="quarter" idx="4"/>
          </p:nvPr>
        </p:nvSpPr>
        <p:spPr/>
        <p:txBody>
          <a:bodyPr/>
          <a:lstStyle/>
          <a:p>
            <a:fld id="{6FF59741-7650-A046-95B5-8D31235C520E}" type="slidenum">
              <a:rPr lang="en-US" smtClean="0"/>
              <a:pPr/>
              <a:t>44</a:t>
            </a:fld>
            <a:endParaRPr lang="en-US" dirty="0"/>
          </a:p>
        </p:txBody>
      </p:sp>
    </p:spTree>
    <p:extLst>
      <p:ext uri="{BB962C8B-B14F-4D97-AF65-F5344CB8AC3E}">
        <p14:creationId xmlns:p14="http://schemas.microsoft.com/office/powerpoint/2010/main" xmlns="" val="3921279955"/>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err="1" smtClean="0"/>
              <a:t>Logback</a:t>
            </a:r>
            <a:r>
              <a:rPr lang="en-US" dirty="0" smtClean="0"/>
              <a:t> MBEAN</a:t>
            </a:r>
            <a:endParaRPr lang="en-US" dirty="0"/>
          </a:p>
        </p:txBody>
      </p:sp>
      <p:sp>
        <p:nvSpPr>
          <p:cNvPr id="3" name="Content Placeholder 2"/>
          <p:cNvSpPr>
            <a:spLocks noGrp="1"/>
          </p:cNvSpPr>
          <p:nvPr>
            <p:ph sz="quarter" idx="14"/>
          </p:nvPr>
        </p:nvSpPr>
        <p:spPr/>
        <p:txBody>
          <a:bodyPr/>
          <a:lstStyle/>
          <a:p>
            <a:r>
              <a:rPr lang="en-US" dirty="0"/>
              <a:t>Allows configuration of </a:t>
            </a:r>
            <a:r>
              <a:rPr lang="en-US" dirty="0" err="1"/>
              <a:t>logback</a:t>
            </a:r>
            <a:r>
              <a:rPr lang="en-US" dirty="0"/>
              <a:t> via JMX</a:t>
            </a:r>
          </a:p>
          <a:p>
            <a:pPr lvl="1"/>
            <a:r>
              <a:rPr lang="en-US" dirty="0"/>
              <a:t>Reconfigure </a:t>
            </a:r>
            <a:r>
              <a:rPr lang="en-US" dirty="0" err="1"/>
              <a:t>logback</a:t>
            </a:r>
            <a:r>
              <a:rPr lang="en-US" dirty="0"/>
              <a:t> from the default configuration file,</a:t>
            </a:r>
            <a:br>
              <a:rPr lang="en-US" dirty="0"/>
            </a:br>
            <a:r>
              <a:rPr lang="en-US" dirty="0"/>
              <a:t>a designated file or a URL, </a:t>
            </a:r>
          </a:p>
          <a:p>
            <a:pPr lvl="1"/>
            <a:r>
              <a:rPr lang="en-US" dirty="0"/>
              <a:t>List loggers</a:t>
            </a:r>
          </a:p>
          <a:p>
            <a:pPr lvl="1"/>
            <a:r>
              <a:rPr lang="en-US" dirty="0"/>
              <a:t>Modify logger levels </a:t>
            </a:r>
          </a:p>
          <a:p>
            <a:endParaRPr lang="en-US" dirty="0"/>
          </a:p>
        </p:txBody>
      </p:sp>
      <p:sp>
        <p:nvSpPr>
          <p:cNvPr id="4" name="Slide Number Placeholder 3"/>
          <p:cNvSpPr>
            <a:spLocks noGrp="1"/>
          </p:cNvSpPr>
          <p:nvPr>
            <p:ph type="sldNum" sz="quarter" idx="4"/>
          </p:nvPr>
        </p:nvSpPr>
        <p:spPr/>
        <p:txBody>
          <a:bodyPr/>
          <a:lstStyle/>
          <a:p>
            <a:fld id="{6FF59741-7650-A046-95B5-8D31235C520E}" type="slidenum">
              <a:rPr lang="en-US" smtClean="0"/>
              <a:pPr/>
              <a:t>45</a:t>
            </a:fld>
            <a:endParaRPr lang="en-US" dirty="0"/>
          </a:p>
        </p:txBody>
      </p:sp>
    </p:spTree>
    <p:extLst>
      <p:ext uri="{BB962C8B-B14F-4D97-AF65-F5344CB8AC3E}">
        <p14:creationId xmlns:p14="http://schemas.microsoft.com/office/powerpoint/2010/main" xmlns="" val="3775590647"/>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6FF59741-7650-A046-95B5-8D31235C520E}" type="slidenum">
              <a:rPr lang="en-US" smtClean="0"/>
              <a:pPr/>
              <a:t>46</a:t>
            </a:fld>
            <a:endParaRPr lang="en-US" dirty="0"/>
          </a:p>
        </p:txBody>
      </p:sp>
      <p:sp>
        <p:nvSpPr>
          <p:cNvPr id="5" name="Text Placeholder 4"/>
          <p:cNvSpPr>
            <a:spLocks noGrp="1"/>
          </p:cNvSpPr>
          <p:nvPr>
            <p:ph type="body" sz="quarter" idx="11"/>
          </p:nvPr>
        </p:nvSpPr>
        <p:spPr/>
        <p:txBody>
          <a:bodyPr/>
          <a:lstStyle/>
          <a:p>
            <a:r>
              <a:rPr lang="en-US" dirty="0" smtClean="0"/>
              <a:t>Importers</a:t>
            </a:r>
            <a:endParaRPr lang="en-US" dirty="0"/>
          </a:p>
        </p:txBody>
      </p:sp>
      <p:sp>
        <p:nvSpPr>
          <p:cNvPr id="6" name="Text Placeholder 5"/>
          <p:cNvSpPr>
            <a:spLocks noGrp="1"/>
          </p:cNvSpPr>
          <p:nvPr>
            <p:ph type="body" sz="quarter" idx="12"/>
          </p:nvPr>
        </p:nvSpPr>
        <p:spPr/>
        <p:txBody>
          <a:bodyPr/>
          <a:lstStyle/>
          <a:p>
            <a:r>
              <a:rPr lang="en-US" dirty="0"/>
              <a:t>Content Services</a:t>
            </a:r>
          </a:p>
          <a:p>
            <a:endParaRPr lang="en-US" dirty="0"/>
          </a:p>
        </p:txBody>
      </p:sp>
    </p:spTree>
    <p:extLst>
      <p:ext uri="{BB962C8B-B14F-4D97-AF65-F5344CB8AC3E}">
        <p14:creationId xmlns:p14="http://schemas.microsoft.com/office/powerpoint/2010/main" xmlns="" val="4215237215"/>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 Placeholder 4"/>
          <p:cNvSpPr>
            <a:spLocks noGrp="1"/>
          </p:cNvSpPr>
          <p:nvPr>
            <p:ph type="body" sz="quarter" idx="13"/>
          </p:nvPr>
        </p:nvSpPr>
        <p:spPr/>
        <p:txBody>
          <a:bodyPr/>
          <a:lstStyle/>
          <a:p>
            <a:r>
              <a:rPr lang="en-US" dirty="0" smtClean="0"/>
              <a:t>Importers</a:t>
            </a:r>
            <a:endParaRPr lang="en-US" dirty="0"/>
          </a:p>
        </p:txBody>
      </p:sp>
      <p:sp>
        <p:nvSpPr>
          <p:cNvPr id="6" name="Content Placeholder 5"/>
          <p:cNvSpPr>
            <a:spLocks noGrp="1"/>
          </p:cNvSpPr>
          <p:nvPr>
            <p:ph sz="quarter" idx="14"/>
          </p:nvPr>
        </p:nvSpPr>
        <p:spPr/>
        <p:txBody>
          <a:bodyPr/>
          <a:lstStyle/>
          <a:p>
            <a:r>
              <a:rPr lang="en-US" dirty="0"/>
              <a:t>Used to retrieve external content</a:t>
            </a:r>
          </a:p>
          <a:p>
            <a:r>
              <a:rPr lang="en-US" dirty="0"/>
              <a:t>Regularly checks for new content</a:t>
            </a:r>
          </a:p>
          <a:p>
            <a:r>
              <a:rPr lang="en-US" dirty="0"/>
              <a:t>Configuration in the configuration repository</a:t>
            </a:r>
          </a:p>
          <a:p>
            <a:pPr lvl="1"/>
            <a:r>
              <a:rPr lang="en-US" dirty="0"/>
              <a:t>Dynamic: add, edit or remove configurations at runtime</a:t>
            </a:r>
          </a:p>
          <a:p>
            <a:r>
              <a:rPr lang="en-US" dirty="0"/>
              <a:t>Schedule (</a:t>
            </a:r>
            <a:r>
              <a:rPr lang="en-US" dirty="0" err="1"/>
              <a:t>cron</a:t>
            </a:r>
            <a:r>
              <a:rPr lang="en-US" dirty="0"/>
              <a:t>) jobs</a:t>
            </a:r>
          </a:p>
          <a:p>
            <a:r>
              <a:rPr lang="en-US" dirty="0"/>
              <a:t>Enable scheduler in the </a:t>
            </a:r>
            <a:r>
              <a:rPr lang="en-US" dirty="0" err="1"/>
              <a:t>backbase.properties</a:t>
            </a:r>
            <a:r>
              <a:rPr lang="en-US" dirty="0"/>
              <a:t> file:</a:t>
            </a:r>
          </a:p>
          <a:p>
            <a:pPr lvl="1"/>
            <a:r>
              <a:rPr lang="en-US" dirty="0" err="1" smtClean="0">
                <a:latin typeface="Courier New" panose="02070309020205020404" pitchFamily="49" charset="0"/>
                <a:cs typeface="Courier New" panose="02070309020205020404" pitchFamily="49" charset="0"/>
              </a:rPr>
              <a:t>repository.scheduler.enabled</a:t>
            </a:r>
            <a:r>
              <a:rPr lang="en-US" dirty="0" smtClean="0">
                <a:latin typeface="Courier New" panose="02070309020205020404" pitchFamily="49" charset="0"/>
                <a:cs typeface="Courier New" panose="02070309020205020404" pitchFamily="49" charset="0"/>
              </a:rPr>
              <a:t>=true</a:t>
            </a:r>
            <a:endParaRPr lang="en-US" dirty="0">
              <a:latin typeface="Courier New" panose="02070309020205020404" pitchFamily="49" charset="0"/>
              <a:cs typeface="Courier New" panose="02070309020205020404" pitchFamily="49" charset="0"/>
            </a:endParaRPr>
          </a:p>
          <a:p>
            <a:endParaRPr lang="en-US" dirty="0"/>
          </a:p>
        </p:txBody>
      </p:sp>
      <p:sp>
        <p:nvSpPr>
          <p:cNvPr id="2" name="Slide Number Placeholder 1"/>
          <p:cNvSpPr>
            <a:spLocks noGrp="1"/>
          </p:cNvSpPr>
          <p:nvPr>
            <p:ph type="sldNum" sz="quarter" idx="4"/>
          </p:nvPr>
        </p:nvSpPr>
        <p:spPr/>
        <p:txBody>
          <a:bodyPr/>
          <a:lstStyle/>
          <a:p>
            <a:fld id="{6FF59741-7650-A046-95B5-8D31235C520E}" type="slidenum">
              <a:rPr lang="en-US" smtClean="0"/>
              <a:pPr/>
              <a:t>47</a:t>
            </a:fld>
            <a:endParaRPr lang="en-US" dirty="0"/>
          </a:p>
        </p:txBody>
      </p:sp>
    </p:spTree>
    <p:extLst>
      <p:ext uri="{BB962C8B-B14F-4D97-AF65-F5344CB8AC3E}">
        <p14:creationId xmlns:p14="http://schemas.microsoft.com/office/powerpoint/2010/main" xmlns="" val="288472680"/>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smtClean="0"/>
              <a:t>Default Importers</a:t>
            </a:r>
            <a:endParaRPr lang="en-US" dirty="0"/>
          </a:p>
        </p:txBody>
      </p:sp>
      <p:sp>
        <p:nvSpPr>
          <p:cNvPr id="3" name="Content Placeholder 2"/>
          <p:cNvSpPr>
            <a:spLocks noGrp="1"/>
          </p:cNvSpPr>
          <p:nvPr>
            <p:ph sz="quarter" idx="14"/>
          </p:nvPr>
        </p:nvSpPr>
        <p:spPr/>
        <p:txBody>
          <a:bodyPr/>
          <a:lstStyle/>
          <a:p>
            <a:r>
              <a:rPr lang="en-US" dirty="0"/>
              <a:t>RSS and Atom Importer</a:t>
            </a:r>
          </a:p>
          <a:p>
            <a:pPr lvl="1"/>
            <a:r>
              <a:rPr lang="en-US" dirty="0"/>
              <a:t>Configured in the </a:t>
            </a:r>
            <a:r>
              <a:rPr lang="en-US" dirty="0">
                <a:latin typeface="Courier New" panose="02070309020205020404" pitchFamily="49" charset="0"/>
                <a:cs typeface="Courier New" panose="02070309020205020404" pitchFamily="49" charset="0"/>
              </a:rPr>
              <a:t>importers/feed</a:t>
            </a:r>
            <a:r>
              <a:rPr lang="en-US" dirty="0"/>
              <a:t> folder of content services</a:t>
            </a:r>
          </a:p>
          <a:p>
            <a:r>
              <a:rPr lang="en-US" dirty="0"/>
              <a:t>CMIS Importer</a:t>
            </a:r>
          </a:p>
          <a:p>
            <a:pPr lvl="1"/>
            <a:r>
              <a:rPr lang="en-US" dirty="0" err="1"/>
              <a:t>Config</a:t>
            </a:r>
            <a:r>
              <a:rPr lang="en-US" dirty="0"/>
              <a:t> in the </a:t>
            </a:r>
            <a:r>
              <a:rPr lang="en-US" dirty="0">
                <a:latin typeface="Courier New" panose="02070309020205020404" pitchFamily="49" charset="0"/>
                <a:cs typeface="Courier New" panose="02070309020205020404" pitchFamily="49" charset="0"/>
              </a:rPr>
              <a:t>importers/</a:t>
            </a:r>
            <a:r>
              <a:rPr lang="en-US" dirty="0" err="1">
                <a:latin typeface="Courier New" panose="02070309020205020404" pitchFamily="49" charset="0"/>
                <a:cs typeface="Courier New" panose="02070309020205020404" pitchFamily="49" charset="0"/>
              </a:rPr>
              <a:t>cmis</a:t>
            </a:r>
            <a:r>
              <a:rPr lang="en-US" dirty="0"/>
              <a:t> folder of content services</a:t>
            </a:r>
          </a:p>
          <a:p>
            <a:r>
              <a:rPr lang="en-US" b="1" dirty="0"/>
              <a:t>Note</a:t>
            </a:r>
            <a:r>
              <a:rPr lang="en-US" dirty="0"/>
              <a:t>: Imported items are overwritten</a:t>
            </a:r>
          </a:p>
          <a:p>
            <a:endParaRPr lang="en-US" dirty="0"/>
          </a:p>
        </p:txBody>
      </p:sp>
      <p:sp>
        <p:nvSpPr>
          <p:cNvPr id="4" name="Slide Number Placeholder 3"/>
          <p:cNvSpPr>
            <a:spLocks noGrp="1"/>
          </p:cNvSpPr>
          <p:nvPr>
            <p:ph type="sldNum" sz="quarter" idx="4"/>
          </p:nvPr>
        </p:nvSpPr>
        <p:spPr/>
        <p:txBody>
          <a:bodyPr/>
          <a:lstStyle/>
          <a:p>
            <a:fld id="{6FF59741-7650-A046-95B5-8D31235C520E}" type="slidenum">
              <a:rPr lang="en-US" smtClean="0"/>
              <a:pPr/>
              <a:t>48</a:t>
            </a:fld>
            <a:endParaRPr lang="en-US" dirty="0"/>
          </a:p>
        </p:txBody>
      </p:sp>
    </p:spTree>
    <p:extLst>
      <p:ext uri="{BB962C8B-B14F-4D97-AF65-F5344CB8AC3E}">
        <p14:creationId xmlns:p14="http://schemas.microsoft.com/office/powerpoint/2010/main" xmlns="" val="298905019"/>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smtClean="0"/>
              <a:t>Configure Importer</a:t>
            </a:r>
            <a:endParaRPr lang="en-US" dirty="0"/>
          </a:p>
        </p:txBody>
      </p:sp>
      <p:sp>
        <p:nvSpPr>
          <p:cNvPr id="3" name="Content Placeholder 2"/>
          <p:cNvSpPr>
            <a:spLocks noGrp="1"/>
          </p:cNvSpPr>
          <p:nvPr>
            <p:ph sz="quarter" idx="14"/>
          </p:nvPr>
        </p:nvSpPr>
        <p:spPr/>
        <p:txBody>
          <a:bodyPr/>
          <a:lstStyle/>
          <a:p>
            <a:pPr>
              <a:buSzPct val="100000"/>
              <a:buFont typeface="Arial" pitchFamily="34" charset="0"/>
              <a:buAutoNum type="arabicPeriod"/>
            </a:pPr>
            <a:r>
              <a:rPr lang="en-US" altLang="nl-NL" dirty="0"/>
              <a:t>Enable scheduled jobs in content </a:t>
            </a:r>
            <a:r>
              <a:rPr lang="en-US" altLang="nl-NL" dirty="0" smtClean="0"/>
              <a:t>services</a:t>
            </a:r>
          </a:p>
          <a:p>
            <a:pPr>
              <a:buSzPct val="100000"/>
              <a:buFont typeface="Arial" pitchFamily="34" charset="0"/>
              <a:buAutoNum type="arabicPeriod"/>
            </a:pPr>
            <a:r>
              <a:rPr lang="en-US" altLang="nl-NL" dirty="0" smtClean="0"/>
              <a:t>Access </a:t>
            </a:r>
            <a:r>
              <a:rPr lang="en-US" altLang="nl-NL" dirty="0"/>
              <a:t>the content repository </a:t>
            </a:r>
            <a:r>
              <a:rPr lang="en-US" altLang="nl-NL" dirty="0" smtClean="0"/>
              <a:t>and create the target folder</a:t>
            </a:r>
          </a:p>
          <a:p>
            <a:pPr>
              <a:buSzPct val="100000"/>
              <a:buFont typeface="Arial" pitchFamily="34" charset="0"/>
              <a:buAutoNum type="arabicPeriod"/>
            </a:pPr>
            <a:r>
              <a:rPr lang="en-US" altLang="nl-NL" dirty="0"/>
              <a:t>Create new import </a:t>
            </a:r>
            <a:r>
              <a:rPr lang="en-US" altLang="nl-NL" dirty="0" smtClean="0"/>
              <a:t>configuration</a:t>
            </a:r>
          </a:p>
          <a:p>
            <a:pPr>
              <a:buSzPct val="100000"/>
              <a:buFont typeface="Arial" pitchFamily="34" charset="0"/>
              <a:buAutoNum type="arabicPeriod"/>
            </a:pPr>
            <a:r>
              <a:rPr lang="en-US" altLang="nl-NL" dirty="0"/>
              <a:t>Create new </a:t>
            </a:r>
            <a:r>
              <a:rPr lang="en-US" altLang="nl-NL" dirty="0" smtClean="0"/>
              <a:t>job </a:t>
            </a:r>
            <a:r>
              <a:rPr lang="en-US" altLang="nl-NL" dirty="0"/>
              <a:t>configuration (quartz)</a:t>
            </a:r>
          </a:p>
          <a:p>
            <a:pPr>
              <a:buSzPct val="100000"/>
              <a:buFont typeface="Arial" pitchFamily="34" charset="0"/>
              <a:buAutoNum type="arabicPeriod"/>
            </a:pPr>
            <a:r>
              <a:rPr lang="en-US" altLang="nl-NL" dirty="0" smtClean="0"/>
              <a:t>Access the configuration repository and upload the two configuration files in the appropriate folders</a:t>
            </a:r>
            <a:endParaRPr lang="en-US" altLang="nl-NL" dirty="0"/>
          </a:p>
          <a:p>
            <a:endParaRPr lang="en-US" dirty="0"/>
          </a:p>
        </p:txBody>
      </p:sp>
      <p:sp>
        <p:nvSpPr>
          <p:cNvPr id="4" name="Slide Number Placeholder 3"/>
          <p:cNvSpPr>
            <a:spLocks noGrp="1"/>
          </p:cNvSpPr>
          <p:nvPr>
            <p:ph type="sldNum" sz="quarter" idx="4"/>
          </p:nvPr>
        </p:nvSpPr>
        <p:spPr/>
        <p:txBody>
          <a:bodyPr/>
          <a:lstStyle/>
          <a:p>
            <a:fld id="{6FF59741-7650-A046-95B5-8D31235C520E}" type="slidenum">
              <a:rPr lang="en-US" smtClean="0"/>
              <a:pPr/>
              <a:t>49</a:t>
            </a:fld>
            <a:endParaRPr lang="en-US" dirty="0"/>
          </a:p>
        </p:txBody>
      </p:sp>
    </p:spTree>
    <p:extLst>
      <p:ext uri="{BB962C8B-B14F-4D97-AF65-F5344CB8AC3E}">
        <p14:creationId xmlns:p14="http://schemas.microsoft.com/office/powerpoint/2010/main" xmlns="" val="1227332998"/>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3"/>
          </p:nvPr>
        </p:nvSpPr>
        <p:spPr/>
        <p:txBody>
          <a:bodyPr/>
          <a:lstStyle/>
          <a:p>
            <a:r>
              <a:rPr lang="en-US" dirty="0" smtClean="0"/>
              <a:t>Content Services</a:t>
            </a:r>
            <a:endParaRPr lang="en-US" dirty="0"/>
          </a:p>
        </p:txBody>
      </p:sp>
      <p:sp>
        <p:nvSpPr>
          <p:cNvPr id="10" name="Content Placeholder 9"/>
          <p:cNvSpPr>
            <a:spLocks noGrp="1"/>
          </p:cNvSpPr>
          <p:nvPr>
            <p:ph sz="quarter" idx="14"/>
          </p:nvPr>
        </p:nvSpPr>
        <p:spPr/>
        <p:txBody>
          <a:bodyPr/>
          <a:lstStyle/>
          <a:p>
            <a:r>
              <a:rPr lang="en-US" dirty="0"/>
              <a:t>Content Services is a content delivery platform provided as a </a:t>
            </a:r>
            <a:r>
              <a:rPr lang="en-US" dirty="0" err="1"/>
              <a:t>Backbase</a:t>
            </a:r>
            <a:r>
              <a:rPr lang="en-US" dirty="0"/>
              <a:t> </a:t>
            </a:r>
            <a:r>
              <a:rPr lang="en-US" dirty="0" smtClean="0"/>
              <a:t>CXP </a:t>
            </a:r>
            <a:r>
              <a:rPr lang="en-US" dirty="0"/>
              <a:t>optional module</a:t>
            </a:r>
          </a:p>
          <a:p>
            <a:r>
              <a:rPr lang="en-US" dirty="0"/>
              <a:t>Content Services provides a centralized Content Repository</a:t>
            </a:r>
          </a:p>
          <a:p>
            <a:r>
              <a:rPr lang="en-US" dirty="0"/>
              <a:t>Main functions:</a:t>
            </a:r>
          </a:p>
          <a:p>
            <a:pPr lvl="1"/>
            <a:r>
              <a:rPr lang="en-US" dirty="0"/>
              <a:t>Stores “In Context Editing” (a.k.a. ICE) content from </a:t>
            </a:r>
            <a:r>
              <a:rPr lang="en-US" dirty="0" smtClean="0"/>
              <a:t>CXP </a:t>
            </a:r>
            <a:r>
              <a:rPr lang="en-US" dirty="0"/>
              <a:t>M</a:t>
            </a:r>
            <a:r>
              <a:rPr lang="en-US" dirty="0" smtClean="0"/>
              <a:t>anager</a:t>
            </a:r>
            <a:r>
              <a:rPr lang="en-US" dirty="0"/>
              <a:t>.</a:t>
            </a:r>
          </a:p>
          <a:p>
            <a:pPr lvl="1"/>
            <a:r>
              <a:rPr lang="en-US" dirty="0"/>
              <a:t>Stores reusable content (potentially harvested through importers from remote sources</a:t>
            </a:r>
            <a:r>
              <a:rPr lang="en-US" dirty="0" smtClean="0"/>
              <a:t>).</a:t>
            </a:r>
            <a:endParaRPr lang="en-US" dirty="0"/>
          </a:p>
          <a:p>
            <a:pPr lvl="1"/>
            <a:r>
              <a:rPr lang="en-US" dirty="0"/>
              <a:t>Stores configuration data and </a:t>
            </a:r>
            <a:r>
              <a:rPr lang="en-US" dirty="0" smtClean="0"/>
              <a:t>resources.</a:t>
            </a:r>
            <a:endParaRPr lang="en-US" dirty="0"/>
          </a:p>
          <a:p>
            <a:endParaRPr lang="en-US" dirty="0"/>
          </a:p>
        </p:txBody>
      </p:sp>
    </p:spTree>
    <p:extLst>
      <p:ext uri="{BB962C8B-B14F-4D97-AF65-F5344CB8AC3E}">
        <p14:creationId xmlns:p14="http://schemas.microsoft.com/office/powerpoint/2010/main" xmlns="" val="2580460988"/>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smtClean="0"/>
              <a:t>RSS and Atom Feeds Configuration</a:t>
            </a:r>
            <a:endParaRPr lang="en-US" dirty="0"/>
          </a:p>
        </p:txBody>
      </p:sp>
      <p:sp>
        <p:nvSpPr>
          <p:cNvPr id="3" name="Content Placeholder 2"/>
          <p:cNvSpPr>
            <a:spLocks noGrp="1"/>
          </p:cNvSpPr>
          <p:nvPr>
            <p:ph sz="quarter" idx="14"/>
          </p:nvPr>
        </p:nvSpPr>
        <p:spPr/>
        <p:txBody>
          <a:bodyPr/>
          <a:lstStyle/>
          <a:p>
            <a:r>
              <a:rPr lang="en-US" dirty="0" err="1"/>
              <a:t>configurationRepository</a:t>
            </a:r>
            <a:endParaRPr lang="en-US" dirty="0"/>
          </a:p>
          <a:p>
            <a:pPr lvl="1"/>
            <a:r>
              <a:rPr lang="en-US" dirty="0" smtClean="0"/>
              <a:t>/importers/feed</a:t>
            </a:r>
            <a:endParaRPr lang="en-US" dirty="0"/>
          </a:p>
        </p:txBody>
      </p:sp>
      <p:sp>
        <p:nvSpPr>
          <p:cNvPr id="4" name="Slide Number Placeholder 3"/>
          <p:cNvSpPr>
            <a:spLocks noGrp="1"/>
          </p:cNvSpPr>
          <p:nvPr>
            <p:ph type="sldNum" sz="quarter" idx="4"/>
          </p:nvPr>
        </p:nvSpPr>
        <p:spPr/>
        <p:txBody>
          <a:bodyPr/>
          <a:lstStyle/>
          <a:p>
            <a:fld id="{6FF59741-7650-A046-95B5-8D31235C520E}" type="slidenum">
              <a:rPr lang="en-US" smtClean="0"/>
              <a:pPr/>
              <a:t>50</a:t>
            </a:fld>
            <a:endParaRPr lang="en-US" dirty="0"/>
          </a:p>
        </p:txBody>
      </p:sp>
      <p:sp>
        <p:nvSpPr>
          <p:cNvPr id="5" name="Rectangle 4"/>
          <p:cNvSpPr>
            <a:spLocks noChangeArrowheads="1"/>
          </p:cNvSpPr>
          <p:nvPr/>
        </p:nvSpPr>
        <p:spPr bwMode="auto">
          <a:xfrm>
            <a:off x="468000" y="2794576"/>
            <a:ext cx="8125152" cy="2650079"/>
          </a:xfrm>
          <a:custGeom>
            <a:avLst/>
            <a:gdLst>
              <a:gd name="connsiteX0" fmla="*/ 0 w 8043266"/>
              <a:gd name="connsiteY0" fmla="*/ 0 h 2554545"/>
              <a:gd name="connsiteX1" fmla="*/ 8043266 w 8043266"/>
              <a:gd name="connsiteY1" fmla="*/ 0 h 2554545"/>
              <a:gd name="connsiteX2" fmla="*/ 8043266 w 8043266"/>
              <a:gd name="connsiteY2" fmla="*/ 2554545 h 2554545"/>
              <a:gd name="connsiteX3" fmla="*/ 0 w 8043266"/>
              <a:gd name="connsiteY3" fmla="*/ 2554545 h 2554545"/>
              <a:gd name="connsiteX4" fmla="*/ 0 w 8043266"/>
              <a:gd name="connsiteY4" fmla="*/ 0 h 2554545"/>
              <a:gd name="connsiteX0" fmla="*/ 0 w 8125152"/>
              <a:gd name="connsiteY0" fmla="*/ 0 h 2650079"/>
              <a:gd name="connsiteX1" fmla="*/ 8043266 w 8125152"/>
              <a:gd name="connsiteY1" fmla="*/ 0 h 2650079"/>
              <a:gd name="connsiteX2" fmla="*/ 8125152 w 8125152"/>
              <a:gd name="connsiteY2" fmla="*/ 2650079 h 2650079"/>
              <a:gd name="connsiteX3" fmla="*/ 0 w 8125152"/>
              <a:gd name="connsiteY3" fmla="*/ 2554545 h 2650079"/>
              <a:gd name="connsiteX4" fmla="*/ 0 w 8125152"/>
              <a:gd name="connsiteY4" fmla="*/ 0 h 26500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25152" h="2650079">
                <a:moveTo>
                  <a:pt x="0" y="0"/>
                </a:moveTo>
                <a:lnTo>
                  <a:pt x="8043266" y="0"/>
                </a:lnTo>
                <a:lnTo>
                  <a:pt x="8125152" y="2650079"/>
                </a:lnTo>
                <a:lnTo>
                  <a:pt x="0" y="2554545"/>
                </a:lnTo>
                <a:lnTo>
                  <a:pt x="0" y="0"/>
                </a:lnTo>
                <a:close/>
              </a:path>
            </a:pathLst>
          </a:custGeom>
          <a:solidFill>
            <a:schemeClr val="tx2">
              <a:lumMod val="10000"/>
              <a:lumOff val="90000"/>
            </a:schemeClr>
          </a:solidFill>
          <a:ln>
            <a:noFill/>
            <a:headEnd/>
            <a:tailEnd/>
          </a:ln>
        </p:spPr>
        <p:style>
          <a:lnRef idx="2">
            <a:schemeClr val="accent1"/>
          </a:lnRef>
          <a:fillRef idx="1">
            <a:schemeClr val="lt1"/>
          </a:fillRef>
          <a:effectRef idx="0">
            <a:schemeClr val="accent1"/>
          </a:effectRef>
          <a:fontRef idx="minor">
            <a:schemeClr val="dk1"/>
          </a:fontRef>
        </p:style>
        <p:txBody>
          <a:bodyPr wrap="square" anchor="t" anchorCtr="0">
            <a:spAutoFit/>
          </a:bodyPr>
          <a:lstStyle/>
          <a:p>
            <a:pPr algn="l" eaLnBrk="0" hangingPunct="0">
              <a:defRPr/>
            </a:pPr>
            <a:r>
              <a:rPr lang="en-GB" sz="1600" b="1" dirty="0">
                <a:solidFill>
                  <a:srgbClr val="267F00"/>
                </a:solidFill>
                <a:latin typeface="Courier New" pitchFamily="49" charset="0"/>
                <a:cs typeface="Courier New" pitchFamily="49" charset="0"/>
              </a:rPr>
              <a:t>id</a:t>
            </a:r>
            <a:r>
              <a:rPr lang="en-GB" sz="1600" dirty="0">
                <a:solidFill>
                  <a:schemeClr val="tx1"/>
                </a:solidFill>
                <a:latin typeface="Courier New" pitchFamily="49" charset="0"/>
                <a:cs typeface="Courier New" pitchFamily="49" charset="0"/>
              </a:rPr>
              <a:t>=</a:t>
            </a:r>
            <a:r>
              <a:rPr lang="en-GB" sz="1600" b="1" dirty="0" err="1">
                <a:solidFill>
                  <a:schemeClr val="tx1"/>
                </a:solidFill>
                <a:latin typeface="Courier New" pitchFamily="49" charset="0"/>
                <a:cs typeface="Courier New" pitchFamily="49" charset="0"/>
              </a:rPr>
              <a:t>currencyRatesFeed</a:t>
            </a:r>
            <a:endParaRPr lang="en-GB" sz="1600" b="1" dirty="0">
              <a:solidFill>
                <a:schemeClr val="tx1"/>
              </a:solidFill>
              <a:latin typeface="Courier New" pitchFamily="49" charset="0"/>
              <a:cs typeface="Courier New" pitchFamily="49" charset="0"/>
            </a:endParaRPr>
          </a:p>
          <a:p>
            <a:pPr algn="l" eaLnBrk="0" hangingPunct="0">
              <a:defRPr/>
            </a:pPr>
            <a:r>
              <a:rPr lang="en-GB" sz="1600" b="1" dirty="0">
                <a:solidFill>
                  <a:srgbClr val="267F00"/>
                </a:solidFill>
                <a:latin typeface="Courier New" pitchFamily="49" charset="0"/>
                <a:cs typeface="Courier New" pitchFamily="49" charset="0"/>
              </a:rPr>
              <a:t>group</a:t>
            </a:r>
            <a:r>
              <a:rPr lang="en-GB" sz="1600" dirty="0">
                <a:solidFill>
                  <a:schemeClr val="tx1"/>
                </a:solidFill>
                <a:latin typeface="Courier New" pitchFamily="49" charset="0"/>
                <a:cs typeface="Courier New" pitchFamily="49" charset="0"/>
              </a:rPr>
              <a:t>=</a:t>
            </a:r>
            <a:r>
              <a:rPr lang="en-GB" sz="1600" b="1" dirty="0" err="1">
                <a:solidFill>
                  <a:schemeClr val="tx1"/>
                </a:solidFill>
                <a:latin typeface="Courier New" pitchFamily="49" charset="0"/>
                <a:cs typeface="Courier New" pitchFamily="49" charset="0"/>
              </a:rPr>
              <a:t>feedgroup</a:t>
            </a:r>
            <a:endParaRPr lang="en-GB" sz="1600" b="1" dirty="0">
              <a:solidFill>
                <a:schemeClr val="tx1"/>
              </a:solidFill>
              <a:latin typeface="Courier New" pitchFamily="49" charset="0"/>
              <a:cs typeface="Courier New" pitchFamily="49" charset="0"/>
            </a:endParaRPr>
          </a:p>
          <a:p>
            <a:pPr algn="l" eaLnBrk="0" hangingPunct="0">
              <a:defRPr/>
            </a:pPr>
            <a:r>
              <a:rPr lang="en-GB" sz="1600" b="1" dirty="0">
                <a:solidFill>
                  <a:srgbClr val="267F00"/>
                </a:solidFill>
                <a:latin typeface="Courier New" pitchFamily="49" charset="0"/>
                <a:cs typeface="Courier New" pitchFamily="49" charset="0"/>
              </a:rPr>
              <a:t>description</a:t>
            </a:r>
            <a:r>
              <a:rPr lang="en-GB" sz="1600" dirty="0">
                <a:solidFill>
                  <a:schemeClr val="tx1"/>
                </a:solidFill>
                <a:latin typeface="Courier New" pitchFamily="49" charset="0"/>
                <a:cs typeface="Courier New" pitchFamily="49" charset="0"/>
              </a:rPr>
              <a:t>=</a:t>
            </a:r>
            <a:r>
              <a:rPr lang="en-GB" sz="1600" b="1" dirty="0" err="1">
                <a:solidFill>
                  <a:schemeClr val="tx1"/>
                </a:solidFill>
                <a:latin typeface="Courier New" pitchFamily="49" charset="0"/>
                <a:cs typeface="Courier New" pitchFamily="49" charset="0"/>
              </a:rPr>
              <a:t>Forex</a:t>
            </a:r>
            <a:r>
              <a:rPr lang="en-GB" sz="1600" b="1" dirty="0">
                <a:solidFill>
                  <a:schemeClr val="tx1"/>
                </a:solidFill>
                <a:latin typeface="Courier New" pitchFamily="49" charset="0"/>
                <a:cs typeface="Courier New" pitchFamily="49" charset="0"/>
              </a:rPr>
              <a:t> RSS feed</a:t>
            </a:r>
          </a:p>
          <a:p>
            <a:pPr algn="l" eaLnBrk="0" hangingPunct="0">
              <a:defRPr/>
            </a:pPr>
            <a:r>
              <a:rPr lang="en-GB" sz="1600" b="1" dirty="0">
                <a:solidFill>
                  <a:schemeClr val="tx1"/>
                </a:solidFill>
                <a:latin typeface="Courier New" pitchFamily="49" charset="0"/>
                <a:cs typeface="Courier New" pitchFamily="49" charset="0"/>
              </a:rPr>
              <a:t/>
            </a:r>
            <a:br>
              <a:rPr lang="en-GB" sz="1600" b="1" dirty="0">
                <a:solidFill>
                  <a:schemeClr val="tx1"/>
                </a:solidFill>
                <a:latin typeface="Courier New" pitchFamily="49" charset="0"/>
                <a:cs typeface="Courier New" pitchFamily="49" charset="0"/>
              </a:rPr>
            </a:br>
            <a:r>
              <a:rPr lang="en-GB" sz="1600" b="1" dirty="0" err="1">
                <a:solidFill>
                  <a:srgbClr val="267F00"/>
                </a:solidFill>
                <a:latin typeface="Courier New" pitchFamily="49" charset="0"/>
                <a:cs typeface="Courier New" pitchFamily="49" charset="0"/>
              </a:rPr>
              <a:t>targetRepositoryId</a:t>
            </a:r>
            <a:r>
              <a:rPr lang="en-GB" sz="1600" dirty="0">
                <a:solidFill>
                  <a:schemeClr val="tx1"/>
                </a:solidFill>
                <a:latin typeface="Courier New" pitchFamily="49" charset="0"/>
                <a:cs typeface="Courier New" pitchFamily="49" charset="0"/>
              </a:rPr>
              <a:t>=</a:t>
            </a:r>
            <a:r>
              <a:rPr lang="en-GB" sz="1600" b="1" dirty="0" err="1">
                <a:solidFill>
                  <a:schemeClr val="tx1"/>
                </a:solidFill>
                <a:latin typeface="Courier New" pitchFamily="49" charset="0"/>
                <a:cs typeface="Courier New" pitchFamily="49" charset="0"/>
              </a:rPr>
              <a:t>contentRepository</a:t>
            </a:r>
            <a:endParaRPr lang="en-GB" sz="1600" b="1" dirty="0">
              <a:solidFill>
                <a:schemeClr val="tx1"/>
              </a:solidFill>
              <a:latin typeface="Courier New" pitchFamily="49" charset="0"/>
              <a:cs typeface="Courier New" pitchFamily="49" charset="0"/>
            </a:endParaRPr>
          </a:p>
          <a:p>
            <a:pPr algn="l" eaLnBrk="0" hangingPunct="0">
              <a:defRPr/>
            </a:pPr>
            <a:r>
              <a:rPr lang="en-GB" sz="1600" b="1" dirty="0" err="1">
                <a:solidFill>
                  <a:srgbClr val="267F00"/>
                </a:solidFill>
                <a:latin typeface="Courier New" pitchFamily="49" charset="0"/>
                <a:cs typeface="Courier New" pitchFamily="49" charset="0"/>
              </a:rPr>
              <a:t>targetFolderPath</a:t>
            </a:r>
            <a:r>
              <a:rPr lang="en-GB" sz="1600" dirty="0">
                <a:solidFill>
                  <a:schemeClr val="tx1"/>
                </a:solidFill>
                <a:latin typeface="Courier New" pitchFamily="49" charset="0"/>
                <a:cs typeface="Courier New" pitchFamily="49" charset="0"/>
              </a:rPr>
              <a:t>=</a:t>
            </a:r>
            <a:r>
              <a:rPr lang="en-GB" sz="1600" b="1" dirty="0">
                <a:solidFill>
                  <a:schemeClr val="tx1"/>
                </a:solidFill>
                <a:latin typeface="Courier New" pitchFamily="49" charset="0"/>
                <a:cs typeface="Courier New" pitchFamily="49" charset="0"/>
              </a:rPr>
              <a:t>/</a:t>
            </a:r>
            <a:r>
              <a:rPr lang="en-GB" sz="1600" b="1" dirty="0" err="1">
                <a:solidFill>
                  <a:schemeClr val="tx1"/>
                </a:solidFill>
                <a:latin typeface="Courier New" pitchFamily="49" charset="0"/>
                <a:cs typeface="Courier New" pitchFamily="49" charset="0"/>
              </a:rPr>
              <a:t>myfeeds</a:t>
            </a:r>
            <a:endParaRPr lang="en-GB" sz="1600" b="1" dirty="0">
              <a:solidFill>
                <a:schemeClr val="tx1"/>
              </a:solidFill>
              <a:latin typeface="Courier New" pitchFamily="49" charset="0"/>
              <a:cs typeface="Courier New" pitchFamily="49" charset="0"/>
            </a:endParaRPr>
          </a:p>
          <a:p>
            <a:pPr algn="l" eaLnBrk="0" hangingPunct="0">
              <a:defRPr/>
            </a:pPr>
            <a:r>
              <a:rPr lang="en-GB" sz="1600" b="1" dirty="0">
                <a:solidFill>
                  <a:schemeClr val="tx1"/>
                </a:solidFill>
                <a:latin typeface="Courier New" pitchFamily="49" charset="0"/>
                <a:cs typeface="Courier New" pitchFamily="49" charset="0"/>
              </a:rPr>
              <a:t/>
            </a:r>
            <a:br>
              <a:rPr lang="en-GB" sz="1600" b="1" dirty="0">
                <a:solidFill>
                  <a:schemeClr val="tx1"/>
                </a:solidFill>
                <a:latin typeface="Courier New" pitchFamily="49" charset="0"/>
                <a:cs typeface="Courier New" pitchFamily="49" charset="0"/>
              </a:rPr>
            </a:br>
            <a:r>
              <a:rPr lang="en-GB" sz="1600" b="1" dirty="0" err="1">
                <a:solidFill>
                  <a:srgbClr val="267F00"/>
                </a:solidFill>
                <a:latin typeface="Courier New" pitchFamily="49" charset="0"/>
                <a:cs typeface="Courier New" pitchFamily="49" charset="0"/>
              </a:rPr>
              <a:t>remoteLocation</a:t>
            </a:r>
            <a:r>
              <a:rPr lang="en-GB" sz="1600" dirty="0">
                <a:solidFill>
                  <a:schemeClr val="tx1"/>
                </a:solidFill>
                <a:latin typeface="Courier New" pitchFamily="49" charset="0"/>
                <a:cs typeface="Courier New" pitchFamily="49" charset="0"/>
              </a:rPr>
              <a:t>=</a:t>
            </a:r>
            <a:r>
              <a:rPr lang="en-GB" sz="1600" b="1" dirty="0">
                <a:solidFill>
                  <a:schemeClr val="tx1"/>
                </a:solidFill>
                <a:latin typeface="Courier New" pitchFamily="49" charset="0"/>
                <a:cs typeface="Courier New" pitchFamily="49" charset="0"/>
              </a:rPr>
              <a:t>http://themoneyconverter.com/rss-feed/EUR/rss.xml</a:t>
            </a:r>
          </a:p>
          <a:p>
            <a:pPr algn="l" eaLnBrk="0" hangingPunct="0">
              <a:defRPr/>
            </a:pPr>
            <a:r>
              <a:rPr lang="en-GB" sz="1600" b="1" dirty="0">
                <a:solidFill>
                  <a:schemeClr val="tx1"/>
                </a:solidFill>
                <a:latin typeface="Courier New" pitchFamily="49" charset="0"/>
                <a:cs typeface="Courier New" pitchFamily="49" charset="0"/>
              </a:rPr>
              <a:t/>
            </a:r>
            <a:br>
              <a:rPr lang="en-GB" sz="1600" b="1" dirty="0">
                <a:solidFill>
                  <a:schemeClr val="tx1"/>
                </a:solidFill>
                <a:latin typeface="Courier New" pitchFamily="49" charset="0"/>
                <a:cs typeface="Courier New" pitchFamily="49" charset="0"/>
              </a:rPr>
            </a:br>
            <a:r>
              <a:rPr lang="en-GB" sz="1600" b="1" dirty="0" err="1">
                <a:solidFill>
                  <a:srgbClr val="267F00"/>
                </a:solidFill>
                <a:latin typeface="Courier New" pitchFamily="49" charset="0"/>
                <a:cs typeface="Courier New" pitchFamily="49" charset="0"/>
              </a:rPr>
              <a:t>defaultEncoding</a:t>
            </a:r>
            <a:r>
              <a:rPr lang="en-GB" sz="1600" dirty="0">
                <a:solidFill>
                  <a:schemeClr val="tx1"/>
                </a:solidFill>
                <a:latin typeface="Courier New" pitchFamily="49" charset="0"/>
                <a:cs typeface="Courier New" pitchFamily="49" charset="0"/>
              </a:rPr>
              <a:t>=</a:t>
            </a:r>
            <a:r>
              <a:rPr lang="en-GB" sz="1600" b="1" dirty="0">
                <a:solidFill>
                  <a:schemeClr val="tx1"/>
                </a:solidFill>
                <a:latin typeface="Courier New" pitchFamily="49" charset="0"/>
                <a:cs typeface="Courier New" pitchFamily="49" charset="0"/>
              </a:rPr>
              <a:t>utf-8</a:t>
            </a:r>
          </a:p>
        </p:txBody>
      </p:sp>
    </p:spTree>
    <p:extLst>
      <p:ext uri="{BB962C8B-B14F-4D97-AF65-F5344CB8AC3E}">
        <p14:creationId xmlns:p14="http://schemas.microsoft.com/office/powerpoint/2010/main" xmlns="" val="3248122918"/>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smtClean="0"/>
              <a:t>Importer Job</a:t>
            </a:r>
            <a:endParaRPr lang="en-US" dirty="0"/>
          </a:p>
        </p:txBody>
      </p:sp>
      <p:sp>
        <p:nvSpPr>
          <p:cNvPr id="3" name="Content Placeholder 2"/>
          <p:cNvSpPr>
            <a:spLocks noGrp="1"/>
          </p:cNvSpPr>
          <p:nvPr>
            <p:ph sz="quarter" idx="14"/>
          </p:nvPr>
        </p:nvSpPr>
        <p:spPr/>
        <p:txBody>
          <a:bodyPr/>
          <a:lstStyle/>
          <a:p>
            <a:r>
              <a:rPr lang="en-US" dirty="0" err="1"/>
              <a:t>configurationRepository</a:t>
            </a:r>
            <a:endParaRPr lang="en-US" dirty="0"/>
          </a:p>
          <a:p>
            <a:pPr lvl="1"/>
            <a:r>
              <a:rPr lang="en-US" dirty="0"/>
              <a:t>/</a:t>
            </a:r>
            <a:r>
              <a:rPr lang="en-US" dirty="0" smtClean="0"/>
              <a:t>scheduler/jobs</a:t>
            </a:r>
            <a:endParaRPr lang="en-US" dirty="0"/>
          </a:p>
          <a:p>
            <a:endParaRPr lang="en-US" dirty="0"/>
          </a:p>
        </p:txBody>
      </p:sp>
      <p:sp>
        <p:nvSpPr>
          <p:cNvPr id="4" name="Slide Number Placeholder 3"/>
          <p:cNvSpPr>
            <a:spLocks noGrp="1"/>
          </p:cNvSpPr>
          <p:nvPr>
            <p:ph type="sldNum" sz="quarter" idx="4"/>
          </p:nvPr>
        </p:nvSpPr>
        <p:spPr/>
        <p:txBody>
          <a:bodyPr/>
          <a:lstStyle/>
          <a:p>
            <a:fld id="{6FF59741-7650-A046-95B5-8D31235C520E}" type="slidenum">
              <a:rPr lang="en-US" smtClean="0"/>
              <a:pPr/>
              <a:t>51</a:t>
            </a:fld>
            <a:endParaRPr lang="en-US" dirty="0"/>
          </a:p>
        </p:txBody>
      </p:sp>
      <p:sp>
        <p:nvSpPr>
          <p:cNvPr id="6" name="Rectangle 5"/>
          <p:cNvSpPr>
            <a:spLocks noChangeArrowheads="1"/>
          </p:cNvSpPr>
          <p:nvPr/>
        </p:nvSpPr>
        <p:spPr bwMode="auto">
          <a:xfrm>
            <a:off x="467544" y="2996952"/>
            <a:ext cx="7815212" cy="1938992"/>
          </a:xfrm>
          <a:custGeom>
            <a:avLst/>
            <a:gdLst>
              <a:gd name="connsiteX0" fmla="*/ 0 w 8281987"/>
              <a:gd name="connsiteY0" fmla="*/ 0 h 1816100"/>
              <a:gd name="connsiteX1" fmla="*/ 8281987 w 8281987"/>
              <a:gd name="connsiteY1" fmla="*/ 0 h 1816100"/>
              <a:gd name="connsiteX2" fmla="*/ 8281987 w 8281987"/>
              <a:gd name="connsiteY2" fmla="*/ 1816100 h 1816100"/>
              <a:gd name="connsiteX3" fmla="*/ 0 w 8281987"/>
              <a:gd name="connsiteY3" fmla="*/ 1816100 h 1816100"/>
              <a:gd name="connsiteX4" fmla="*/ 0 w 8281987"/>
              <a:gd name="connsiteY4" fmla="*/ 0 h 1816100"/>
              <a:gd name="connsiteX0" fmla="*/ 0 w 8377521"/>
              <a:gd name="connsiteY0" fmla="*/ 0 h 1938930"/>
              <a:gd name="connsiteX1" fmla="*/ 8281987 w 8377521"/>
              <a:gd name="connsiteY1" fmla="*/ 0 h 1938930"/>
              <a:gd name="connsiteX2" fmla="*/ 8377521 w 8377521"/>
              <a:gd name="connsiteY2" fmla="*/ 1938930 h 1938930"/>
              <a:gd name="connsiteX3" fmla="*/ 0 w 8377521"/>
              <a:gd name="connsiteY3" fmla="*/ 1816100 h 1938930"/>
              <a:gd name="connsiteX4" fmla="*/ 0 w 8377521"/>
              <a:gd name="connsiteY4" fmla="*/ 0 h 19389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77521" h="1938930">
                <a:moveTo>
                  <a:pt x="0" y="0"/>
                </a:moveTo>
                <a:lnTo>
                  <a:pt x="8281987" y="0"/>
                </a:lnTo>
                <a:lnTo>
                  <a:pt x="8377521" y="1938930"/>
                </a:lnTo>
                <a:lnTo>
                  <a:pt x="0" y="1816100"/>
                </a:lnTo>
                <a:lnTo>
                  <a:pt x="0" y="0"/>
                </a:lnTo>
                <a:close/>
              </a:path>
            </a:pathLst>
          </a:custGeom>
          <a:solidFill>
            <a:schemeClr val="tx2">
              <a:lumMod val="10000"/>
              <a:lumOff val="90000"/>
            </a:schemeClr>
          </a:solidFill>
          <a:ln>
            <a:noFill/>
            <a:headEnd/>
            <a:tailEnd/>
          </a:ln>
        </p:spPr>
        <p:style>
          <a:lnRef idx="2">
            <a:schemeClr val="dk1"/>
          </a:lnRef>
          <a:fillRef idx="1">
            <a:schemeClr val="lt1"/>
          </a:fillRef>
          <a:effectRef idx="0">
            <a:schemeClr val="dk1"/>
          </a:effectRef>
          <a:fontRef idx="minor">
            <a:schemeClr val="dk1"/>
          </a:fontRef>
        </p:style>
        <p:txBody>
          <a:bodyPr wrap="square" anchor="t" anchorCtr="0">
            <a:spAutoFit/>
          </a:bodyPr>
          <a:lstStyle/>
          <a:p>
            <a:pPr marL="0" marR="0" lvl="0" indent="0" defTabSz="449263" eaLnBrk="0" fontAlgn="base" latinLnBrk="0" hangingPunct="0">
              <a:lnSpc>
                <a:spcPct val="100000"/>
              </a:lnSpc>
              <a:spcBef>
                <a:spcPct val="0"/>
              </a:spcBef>
              <a:spcAft>
                <a:spcPct val="0"/>
              </a:spcAft>
              <a:buClr>
                <a:srgbClr val="000000"/>
              </a:buClr>
              <a:buSzPct val="100000"/>
              <a:buFont typeface="Times New Roman" pitchFamily="18" charset="0"/>
              <a:buNone/>
              <a:tabLst/>
              <a:defRPr/>
            </a:pPr>
            <a:r>
              <a:rPr kumimoji="0" lang="en-US" sz="2800" i="0" u="none" strike="noStrike" kern="0" cap="none" spc="0" normalizeH="0" baseline="0" noProof="0" dirty="0">
                <a:ln>
                  <a:noFill/>
                </a:ln>
                <a:solidFill>
                  <a:schemeClr val="tx2">
                    <a:lumMod val="50000"/>
                    <a:lumOff val="50000"/>
                  </a:schemeClr>
                </a:solidFill>
                <a:effectLst/>
                <a:uLnTx/>
                <a:uFillTx/>
                <a:latin typeface="Courier New" pitchFamily="49" charset="0"/>
                <a:ea typeface="MS PGothic" pitchFamily="34" charset="-128"/>
                <a:cs typeface="Courier New" pitchFamily="49" charset="0"/>
              </a:rPr>
              <a:t>#runs the importer every 60 seconds</a:t>
            </a:r>
          </a:p>
          <a:p>
            <a:pPr marL="0" marR="0" lvl="0" indent="0" defTabSz="449263" eaLnBrk="0" fontAlgn="base" latinLnBrk="0" hangingPunct="0">
              <a:lnSpc>
                <a:spcPct val="100000"/>
              </a:lnSpc>
              <a:spcBef>
                <a:spcPct val="0"/>
              </a:spcBef>
              <a:spcAft>
                <a:spcPct val="0"/>
              </a:spcAft>
              <a:buClr>
                <a:srgbClr val="000000"/>
              </a:buClr>
              <a:buSzPct val="100000"/>
              <a:buFont typeface="Times New Roman" pitchFamily="18" charset="0"/>
              <a:buNone/>
              <a:tabLst/>
              <a:defRPr/>
            </a:pPr>
            <a:r>
              <a:rPr kumimoji="0" lang="en-US" sz="2800" b="1" i="0" u="none" strike="noStrike" kern="0" cap="none" spc="0" normalizeH="0" baseline="0" noProof="0" dirty="0">
                <a:ln>
                  <a:noFill/>
                </a:ln>
                <a:solidFill>
                  <a:srgbClr val="267F00"/>
                </a:solidFill>
                <a:effectLst/>
                <a:uLnTx/>
                <a:uFillTx/>
                <a:latin typeface="Courier New" pitchFamily="49" charset="0"/>
                <a:ea typeface="MS PGothic" pitchFamily="34" charset="-128"/>
                <a:cs typeface="Courier New" pitchFamily="49" charset="0"/>
              </a:rPr>
              <a:t>id</a:t>
            </a:r>
            <a:r>
              <a:rPr kumimoji="0" lang="en-US" sz="2800" b="0" i="0" u="none" strike="noStrike" kern="0" cap="none" spc="0" normalizeH="0" baseline="0" noProof="0" dirty="0">
                <a:ln>
                  <a:noFill/>
                </a:ln>
                <a:solidFill>
                  <a:srgbClr val="000000"/>
                </a:solidFill>
                <a:effectLst/>
                <a:uLnTx/>
                <a:uFillTx/>
                <a:latin typeface="Courier New" pitchFamily="49" charset="0"/>
                <a:ea typeface="MS PGothic" pitchFamily="34" charset="-128"/>
                <a:cs typeface="Courier New" pitchFamily="49" charset="0"/>
              </a:rPr>
              <a:t>=</a:t>
            </a:r>
            <a:r>
              <a:rPr kumimoji="0" lang="en-US" sz="2800" b="1" i="0" u="none" strike="noStrike" kern="0" cap="none" spc="0" normalizeH="0" baseline="0" noProof="0" dirty="0" err="1">
                <a:ln>
                  <a:noFill/>
                </a:ln>
                <a:solidFill>
                  <a:srgbClr val="000000"/>
                </a:solidFill>
                <a:effectLst/>
                <a:uLnTx/>
                <a:uFillTx/>
                <a:latin typeface="Courier New" pitchFamily="49" charset="0"/>
                <a:ea typeface="MS PGothic" pitchFamily="34" charset="-128"/>
                <a:cs typeface="Courier New" pitchFamily="49" charset="0"/>
              </a:rPr>
              <a:t>currencyRatesJob</a:t>
            </a:r>
            <a:endParaRPr kumimoji="0" lang="en-US" sz="2800" b="1" i="0" u="none" strike="noStrike" kern="0" cap="none" spc="0" normalizeH="0" baseline="0" noProof="0" dirty="0">
              <a:ln>
                <a:noFill/>
              </a:ln>
              <a:solidFill>
                <a:srgbClr val="000000"/>
              </a:solidFill>
              <a:effectLst/>
              <a:uLnTx/>
              <a:uFillTx/>
              <a:latin typeface="Courier New" pitchFamily="49" charset="0"/>
              <a:ea typeface="MS PGothic" pitchFamily="34" charset="-128"/>
              <a:cs typeface="Courier New" pitchFamily="49" charset="0"/>
            </a:endParaRPr>
          </a:p>
          <a:p>
            <a:pPr marL="0" marR="0" lvl="0" indent="0" defTabSz="449263" eaLnBrk="0" fontAlgn="base" latinLnBrk="0" hangingPunct="0">
              <a:lnSpc>
                <a:spcPct val="100000"/>
              </a:lnSpc>
              <a:spcBef>
                <a:spcPct val="0"/>
              </a:spcBef>
              <a:spcAft>
                <a:spcPct val="0"/>
              </a:spcAft>
              <a:buClr>
                <a:srgbClr val="000000"/>
              </a:buClr>
              <a:buSzPct val="100000"/>
              <a:buFont typeface="Times New Roman" pitchFamily="18" charset="0"/>
              <a:buNone/>
              <a:tabLst/>
              <a:defRPr/>
            </a:pPr>
            <a:r>
              <a:rPr kumimoji="0" lang="en-US" sz="2800" b="1" i="0" u="none" strike="noStrike" kern="0" cap="none" spc="0" normalizeH="0" baseline="0" noProof="0" dirty="0" err="1">
                <a:ln>
                  <a:noFill/>
                </a:ln>
                <a:solidFill>
                  <a:srgbClr val="267F00"/>
                </a:solidFill>
                <a:effectLst/>
                <a:uLnTx/>
                <a:uFillTx/>
                <a:latin typeface="Courier New" pitchFamily="49" charset="0"/>
                <a:ea typeface="MS PGothic" pitchFamily="34" charset="-128"/>
                <a:cs typeface="Courier New" pitchFamily="49" charset="0"/>
              </a:rPr>
              <a:t>jobGroup</a:t>
            </a:r>
            <a:r>
              <a:rPr kumimoji="0" lang="en-US" sz="2800" b="0" i="0" u="none" strike="noStrike" kern="0" cap="none" spc="0" normalizeH="0" baseline="0" noProof="0" dirty="0">
                <a:ln>
                  <a:noFill/>
                </a:ln>
                <a:solidFill>
                  <a:srgbClr val="000000"/>
                </a:solidFill>
                <a:effectLst/>
                <a:uLnTx/>
                <a:uFillTx/>
                <a:latin typeface="Courier New" pitchFamily="49" charset="0"/>
                <a:ea typeface="MS PGothic" pitchFamily="34" charset="-128"/>
                <a:cs typeface="Courier New" pitchFamily="49" charset="0"/>
              </a:rPr>
              <a:t>=</a:t>
            </a:r>
            <a:r>
              <a:rPr kumimoji="0" lang="en-US" sz="2800" b="1" i="0" u="none" strike="noStrike" kern="0" cap="none" spc="0" normalizeH="0" baseline="0" noProof="0" dirty="0" err="1">
                <a:ln>
                  <a:noFill/>
                </a:ln>
                <a:solidFill>
                  <a:srgbClr val="000000"/>
                </a:solidFill>
                <a:effectLst/>
                <a:uLnTx/>
                <a:uFillTx/>
                <a:latin typeface="Courier New" pitchFamily="49" charset="0"/>
                <a:ea typeface="MS PGothic" pitchFamily="34" charset="-128"/>
                <a:cs typeface="Courier New" pitchFamily="49" charset="0"/>
              </a:rPr>
              <a:t>feedgroup</a:t>
            </a:r>
            <a:endParaRPr kumimoji="0" lang="en-US" sz="2800" b="1" i="0" u="none" strike="noStrike" kern="0" cap="none" spc="0" normalizeH="0" baseline="0" noProof="0" dirty="0">
              <a:ln>
                <a:noFill/>
              </a:ln>
              <a:solidFill>
                <a:srgbClr val="000000"/>
              </a:solidFill>
              <a:effectLst/>
              <a:uLnTx/>
              <a:uFillTx/>
              <a:latin typeface="Courier New" pitchFamily="49" charset="0"/>
              <a:ea typeface="MS PGothic" pitchFamily="34" charset="-128"/>
              <a:cs typeface="Courier New" pitchFamily="49" charset="0"/>
            </a:endParaRPr>
          </a:p>
          <a:p>
            <a:pPr marL="0" marR="0" lvl="0" indent="0" defTabSz="449263" eaLnBrk="0" fontAlgn="base" latinLnBrk="0" hangingPunct="0">
              <a:lnSpc>
                <a:spcPct val="100000"/>
              </a:lnSpc>
              <a:spcBef>
                <a:spcPct val="0"/>
              </a:spcBef>
              <a:spcAft>
                <a:spcPct val="0"/>
              </a:spcAft>
              <a:buClr>
                <a:srgbClr val="000000"/>
              </a:buClr>
              <a:buSzPct val="100000"/>
              <a:buFont typeface="Times New Roman" pitchFamily="18" charset="0"/>
              <a:buNone/>
              <a:tabLst/>
              <a:defRPr/>
            </a:pPr>
            <a:r>
              <a:rPr kumimoji="0" lang="en-US" sz="2800" b="1" i="0" u="none" strike="noStrike" kern="0" cap="none" spc="0" normalizeH="0" baseline="0" noProof="0" dirty="0" err="1">
                <a:ln>
                  <a:noFill/>
                </a:ln>
                <a:solidFill>
                  <a:srgbClr val="267F00"/>
                </a:solidFill>
                <a:effectLst/>
                <a:uLnTx/>
                <a:uFillTx/>
                <a:latin typeface="Courier New" pitchFamily="49" charset="0"/>
                <a:ea typeface="MS PGothic" pitchFamily="34" charset="-128"/>
                <a:cs typeface="Courier New" pitchFamily="49" charset="0"/>
              </a:rPr>
              <a:t>cron</a:t>
            </a:r>
            <a:r>
              <a:rPr kumimoji="0" lang="en-US" sz="2800" b="0" i="0" u="none" strike="noStrike" kern="0" cap="none" spc="0" normalizeH="0" baseline="0" noProof="0" dirty="0">
                <a:ln>
                  <a:noFill/>
                </a:ln>
                <a:solidFill>
                  <a:srgbClr val="000000"/>
                </a:solidFill>
                <a:effectLst/>
                <a:uLnTx/>
                <a:uFillTx/>
                <a:latin typeface="Courier New" pitchFamily="49" charset="0"/>
                <a:ea typeface="MS PGothic" pitchFamily="34" charset="-128"/>
                <a:cs typeface="Courier New" pitchFamily="49" charset="0"/>
              </a:rPr>
              <a:t>=</a:t>
            </a:r>
            <a:r>
              <a:rPr kumimoji="0" lang="en-US" sz="2800" b="1" i="0" u="none" strike="noStrike" kern="0" cap="none" spc="0" normalizeH="0" baseline="0" noProof="0" dirty="0">
                <a:ln>
                  <a:noFill/>
                </a:ln>
                <a:solidFill>
                  <a:srgbClr val="000000"/>
                </a:solidFill>
                <a:effectLst/>
                <a:uLnTx/>
                <a:uFillTx/>
                <a:latin typeface="Courier New" pitchFamily="49" charset="0"/>
                <a:ea typeface="MS PGothic" pitchFamily="34" charset="-128"/>
                <a:cs typeface="Courier New" pitchFamily="49" charset="0"/>
              </a:rPr>
              <a:t>0/60 * * * * </a:t>
            </a:r>
            <a:r>
              <a:rPr kumimoji="0" lang="en-US" sz="2800" b="1" i="0" u="none" strike="noStrike" kern="0" cap="none" spc="0" normalizeH="0" baseline="0" noProof="0" dirty="0" smtClean="0">
                <a:ln>
                  <a:noFill/>
                </a:ln>
                <a:solidFill>
                  <a:srgbClr val="000000"/>
                </a:solidFill>
                <a:effectLst/>
                <a:uLnTx/>
                <a:uFillTx/>
                <a:latin typeface="Courier New" pitchFamily="49" charset="0"/>
                <a:ea typeface="MS PGothic" pitchFamily="34" charset="-128"/>
                <a:cs typeface="Courier New" pitchFamily="49" charset="0"/>
              </a:rPr>
              <a:t>?</a:t>
            </a:r>
          </a:p>
          <a:p>
            <a:pPr marL="0" marR="0" lvl="0" indent="0" defTabSz="449263" eaLnBrk="0" fontAlgn="base" latinLnBrk="0" hangingPunct="0">
              <a:lnSpc>
                <a:spcPct val="100000"/>
              </a:lnSpc>
              <a:spcBef>
                <a:spcPct val="0"/>
              </a:spcBef>
              <a:spcAft>
                <a:spcPct val="0"/>
              </a:spcAft>
              <a:buClr>
                <a:srgbClr val="000000"/>
              </a:buClr>
              <a:buSzPct val="100000"/>
              <a:buFont typeface="Times New Roman" pitchFamily="18" charset="0"/>
              <a:buNone/>
              <a:tabLst/>
              <a:defRPr/>
            </a:pPr>
            <a:endParaRPr kumimoji="0" lang="en-GB" sz="800" b="1" i="0" u="none" strike="noStrike" kern="0" cap="none" spc="0" normalizeH="0" baseline="0" noProof="0" dirty="0">
              <a:ln>
                <a:noFill/>
              </a:ln>
              <a:solidFill>
                <a:srgbClr val="000000"/>
              </a:solidFill>
              <a:effectLst/>
              <a:uLnTx/>
              <a:uFillTx/>
              <a:latin typeface="Courier New" pitchFamily="49" charset="0"/>
              <a:ea typeface="MS PGothic" pitchFamily="34" charset="-128"/>
              <a:cs typeface="Courier New" pitchFamily="49" charset="0"/>
            </a:endParaRPr>
          </a:p>
        </p:txBody>
      </p:sp>
    </p:spTree>
    <p:extLst>
      <p:ext uri="{BB962C8B-B14F-4D97-AF65-F5344CB8AC3E}">
        <p14:creationId xmlns:p14="http://schemas.microsoft.com/office/powerpoint/2010/main" xmlns="" val="4012985921"/>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smtClean="0"/>
              <a:t>CMIS Importer Configuration</a:t>
            </a:r>
            <a:endParaRPr lang="en-US" dirty="0"/>
          </a:p>
        </p:txBody>
      </p:sp>
      <p:sp>
        <p:nvSpPr>
          <p:cNvPr id="4" name="Slide Number Placeholder 3"/>
          <p:cNvSpPr>
            <a:spLocks noGrp="1"/>
          </p:cNvSpPr>
          <p:nvPr>
            <p:ph type="sldNum" sz="quarter" idx="4"/>
          </p:nvPr>
        </p:nvSpPr>
        <p:spPr/>
        <p:txBody>
          <a:bodyPr/>
          <a:lstStyle/>
          <a:p>
            <a:fld id="{6FF59741-7650-A046-95B5-8D31235C520E}" type="slidenum">
              <a:rPr lang="en-US" smtClean="0"/>
              <a:pPr/>
              <a:t>52</a:t>
            </a:fld>
            <a:endParaRPr lang="en-US" dirty="0"/>
          </a:p>
        </p:txBody>
      </p:sp>
      <p:sp>
        <p:nvSpPr>
          <p:cNvPr id="6" name="Rectangle 5"/>
          <p:cNvSpPr>
            <a:spLocks noChangeArrowheads="1"/>
          </p:cNvSpPr>
          <p:nvPr/>
        </p:nvSpPr>
        <p:spPr bwMode="auto">
          <a:xfrm>
            <a:off x="300002" y="2277447"/>
            <a:ext cx="8664486" cy="4031873"/>
          </a:xfrm>
          <a:custGeom>
            <a:avLst/>
            <a:gdLst>
              <a:gd name="connsiteX0" fmla="*/ 0 w 8568952"/>
              <a:gd name="connsiteY0" fmla="*/ 0 h 4124206"/>
              <a:gd name="connsiteX1" fmla="*/ 8568952 w 8568952"/>
              <a:gd name="connsiteY1" fmla="*/ 0 h 4124206"/>
              <a:gd name="connsiteX2" fmla="*/ 8568952 w 8568952"/>
              <a:gd name="connsiteY2" fmla="*/ 4124206 h 4124206"/>
              <a:gd name="connsiteX3" fmla="*/ 0 w 8568952"/>
              <a:gd name="connsiteY3" fmla="*/ 4124206 h 4124206"/>
              <a:gd name="connsiteX4" fmla="*/ 0 w 8568952"/>
              <a:gd name="connsiteY4" fmla="*/ 0 h 4124206"/>
              <a:gd name="connsiteX0" fmla="*/ 0 w 8664486"/>
              <a:gd name="connsiteY0" fmla="*/ 0 h 4206093"/>
              <a:gd name="connsiteX1" fmla="*/ 8568952 w 8664486"/>
              <a:gd name="connsiteY1" fmla="*/ 0 h 4206093"/>
              <a:gd name="connsiteX2" fmla="*/ 8664486 w 8664486"/>
              <a:gd name="connsiteY2" fmla="*/ 4206093 h 4206093"/>
              <a:gd name="connsiteX3" fmla="*/ 0 w 8664486"/>
              <a:gd name="connsiteY3" fmla="*/ 4124206 h 4206093"/>
              <a:gd name="connsiteX4" fmla="*/ 0 w 8664486"/>
              <a:gd name="connsiteY4" fmla="*/ 0 h 42060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64486" h="4206093">
                <a:moveTo>
                  <a:pt x="0" y="0"/>
                </a:moveTo>
                <a:lnTo>
                  <a:pt x="8568952" y="0"/>
                </a:lnTo>
                <a:lnTo>
                  <a:pt x="8664486" y="4206093"/>
                </a:lnTo>
                <a:lnTo>
                  <a:pt x="0" y="4124206"/>
                </a:lnTo>
                <a:lnTo>
                  <a:pt x="0" y="0"/>
                </a:lnTo>
                <a:close/>
              </a:path>
            </a:pathLst>
          </a:custGeom>
          <a:solidFill>
            <a:schemeClr val="tx2">
              <a:lumMod val="10000"/>
              <a:lumOff val="90000"/>
            </a:schemeClr>
          </a:solidFill>
          <a:ln>
            <a:noFill/>
          </a:ln>
        </p:spPr>
        <p:style>
          <a:lnRef idx="2">
            <a:schemeClr val="dk1"/>
          </a:lnRef>
          <a:fillRef idx="1">
            <a:schemeClr val="lt1"/>
          </a:fillRef>
          <a:effectRef idx="0">
            <a:schemeClr val="dk1"/>
          </a:effectRef>
          <a:fontRef idx="minor">
            <a:schemeClr val="dk1"/>
          </a:fontRef>
        </p:style>
        <p:txBody>
          <a:bodyPr wrap="square" anchor="t" anchorCtr="0">
            <a:spAutoFit/>
          </a:bodyPr>
          <a:lstStyle/>
          <a:p>
            <a:pPr algn="l" eaLnBrk="0" hangingPunct="0">
              <a:defRPr/>
            </a:pPr>
            <a:r>
              <a:rPr lang="en-GB" sz="1600" b="1" dirty="0">
                <a:solidFill>
                  <a:srgbClr val="267F00"/>
                </a:solidFill>
                <a:latin typeface="Courier New" pitchFamily="49" charset="0"/>
                <a:cs typeface="Courier New" pitchFamily="49" charset="0"/>
              </a:rPr>
              <a:t>id</a:t>
            </a:r>
            <a:r>
              <a:rPr lang="en-GB" sz="1600" dirty="0">
                <a:solidFill>
                  <a:schemeClr val="tx1"/>
                </a:solidFill>
                <a:latin typeface="Courier New" pitchFamily="49" charset="0"/>
                <a:cs typeface="Courier New" pitchFamily="49" charset="0"/>
              </a:rPr>
              <a:t>=</a:t>
            </a:r>
            <a:r>
              <a:rPr lang="en-GB" sz="1600" b="1" dirty="0" err="1">
                <a:solidFill>
                  <a:schemeClr val="tx1"/>
                </a:solidFill>
                <a:latin typeface="Courier New" pitchFamily="49" charset="0"/>
                <a:cs typeface="Courier New" pitchFamily="49" charset="0"/>
              </a:rPr>
              <a:t>myCmisImporter</a:t>
            </a:r>
            <a:endParaRPr lang="en-GB" sz="1600" b="1" dirty="0">
              <a:solidFill>
                <a:schemeClr val="tx1"/>
              </a:solidFill>
              <a:latin typeface="Courier New" pitchFamily="49" charset="0"/>
              <a:cs typeface="Courier New" pitchFamily="49" charset="0"/>
            </a:endParaRPr>
          </a:p>
          <a:p>
            <a:pPr algn="l" eaLnBrk="0" hangingPunct="0">
              <a:defRPr/>
            </a:pPr>
            <a:r>
              <a:rPr lang="en-GB" sz="1600" b="1" dirty="0">
                <a:solidFill>
                  <a:srgbClr val="267F00"/>
                </a:solidFill>
                <a:latin typeface="Courier New" pitchFamily="49" charset="0"/>
                <a:cs typeface="Courier New" pitchFamily="49" charset="0"/>
              </a:rPr>
              <a:t>group</a:t>
            </a:r>
            <a:r>
              <a:rPr lang="en-GB" sz="1600" dirty="0">
                <a:solidFill>
                  <a:schemeClr val="tx1"/>
                </a:solidFill>
                <a:latin typeface="Courier New" pitchFamily="49" charset="0"/>
                <a:cs typeface="Courier New" pitchFamily="49" charset="0"/>
              </a:rPr>
              <a:t>=</a:t>
            </a:r>
            <a:r>
              <a:rPr lang="en-GB" sz="1600" b="1" dirty="0" err="1">
                <a:solidFill>
                  <a:schemeClr val="tx1"/>
                </a:solidFill>
                <a:latin typeface="Courier New" pitchFamily="49" charset="0"/>
                <a:cs typeface="Courier New" pitchFamily="49" charset="0"/>
              </a:rPr>
              <a:t>cmisgroup</a:t>
            </a:r>
            <a:endParaRPr lang="en-GB" sz="1600" b="1" dirty="0">
              <a:solidFill>
                <a:schemeClr val="tx1"/>
              </a:solidFill>
              <a:latin typeface="Courier New" pitchFamily="49" charset="0"/>
              <a:cs typeface="Courier New" pitchFamily="49" charset="0"/>
            </a:endParaRPr>
          </a:p>
          <a:p>
            <a:pPr algn="l" eaLnBrk="0" hangingPunct="0">
              <a:defRPr/>
            </a:pPr>
            <a:r>
              <a:rPr lang="en-GB" sz="1600" b="1" dirty="0">
                <a:solidFill>
                  <a:srgbClr val="267F00"/>
                </a:solidFill>
                <a:latin typeface="Courier New" pitchFamily="49" charset="0"/>
                <a:cs typeface="Courier New" pitchFamily="49" charset="0"/>
              </a:rPr>
              <a:t>description</a:t>
            </a:r>
            <a:r>
              <a:rPr lang="en-GB" sz="1600" dirty="0">
                <a:solidFill>
                  <a:schemeClr val="tx1"/>
                </a:solidFill>
                <a:latin typeface="Courier New" pitchFamily="49" charset="0"/>
                <a:cs typeface="Courier New" pitchFamily="49" charset="0"/>
              </a:rPr>
              <a:t>=</a:t>
            </a:r>
            <a:r>
              <a:rPr lang="en-GB" sz="1600" b="1" dirty="0" err="1">
                <a:solidFill>
                  <a:schemeClr val="tx1"/>
                </a:solidFill>
                <a:latin typeface="Courier New" pitchFamily="49" charset="0"/>
                <a:cs typeface="Courier New" pitchFamily="49" charset="0"/>
              </a:rPr>
              <a:t>optional_description</a:t>
            </a:r>
            <a:endParaRPr lang="en-GB" sz="1600" b="1" dirty="0">
              <a:solidFill>
                <a:schemeClr val="tx1"/>
              </a:solidFill>
              <a:latin typeface="Courier New" pitchFamily="49" charset="0"/>
              <a:cs typeface="Courier New" pitchFamily="49" charset="0"/>
            </a:endParaRPr>
          </a:p>
          <a:p>
            <a:pPr algn="l" eaLnBrk="0" hangingPunct="0">
              <a:defRPr/>
            </a:pPr>
            <a:r>
              <a:rPr lang="en-GB" sz="1600" b="1" dirty="0">
                <a:solidFill>
                  <a:schemeClr val="tx1"/>
                </a:solidFill>
                <a:latin typeface="Courier New" pitchFamily="49" charset="0"/>
                <a:cs typeface="Courier New" pitchFamily="49" charset="0"/>
              </a:rPr>
              <a:t/>
            </a:r>
            <a:br>
              <a:rPr lang="en-GB" sz="1600" b="1" dirty="0">
                <a:solidFill>
                  <a:schemeClr val="tx1"/>
                </a:solidFill>
                <a:latin typeface="Courier New" pitchFamily="49" charset="0"/>
                <a:cs typeface="Courier New" pitchFamily="49" charset="0"/>
              </a:rPr>
            </a:br>
            <a:r>
              <a:rPr lang="en-GB" sz="1600" b="1" dirty="0" err="1">
                <a:solidFill>
                  <a:srgbClr val="267F00"/>
                </a:solidFill>
                <a:latin typeface="Courier New" pitchFamily="49" charset="0"/>
                <a:cs typeface="Courier New" pitchFamily="49" charset="0"/>
              </a:rPr>
              <a:t>sourceCmisLocation</a:t>
            </a:r>
            <a:r>
              <a:rPr lang="en-GB" sz="1600" dirty="0">
                <a:solidFill>
                  <a:schemeClr val="tx1"/>
                </a:solidFill>
                <a:latin typeface="Courier New" pitchFamily="49" charset="0"/>
                <a:cs typeface="Courier New" pitchFamily="49" charset="0"/>
              </a:rPr>
              <a:t>=</a:t>
            </a:r>
            <a:r>
              <a:rPr lang="en-GB" sz="1600" b="1" dirty="0">
                <a:solidFill>
                  <a:schemeClr val="tx1"/>
                </a:solidFill>
                <a:latin typeface="Courier New" pitchFamily="49" charset="0"/>
                <a:cs typeface="Courier New" pitchFamily="49" charset="0"/>
              </a:rPr>
              <a:t>http://localhost:7070/contentservices-webapp/atom</a:t>
            </a:r>
          </a:p>
          <a:p>
            <a:pPr algn="l" eaLnBrk="0" hangingPunct="0">
              <a:defRPr/>
            </a:pPr>
            <a:r>
              <a:rPr lang="en-GB" sz="1600" b="1" dirty="0" err="1">
                <a:solidFill>
                  <a:srgbClr val="267F00"/>
                </a:solidFill>
                <a:latin typeface="Courier New" pitchFamily="49" charset="0"/>
                <a:cs typeface="Courier New" pitchFamily="49" charset="0"/>
              </a:rPr>
              <a:t>sourceCmisRepositoryId</a:t>
            </a:r>
            <a:r>
              <a:rPr lang="en-GB" sz="1600" dirty="0">
                <a:solidFill>
                  <a:schemeClr val="tx1"/>
                </a:solidFill>
                <a:latin typeface="Courier New" pitchFamily="49" charset="0"/>
                <a:cs typeface="Courier New" pitchFamily="49" charset="0"/>
              </a:rPr>
              <a:t>=</a:t>
            </a:r>
            <a:r>
              <a:rPr lang="en-GB" sz="1600" b="1" dirty="0" err="1">
                <a:solidFill>
                  <a:schemeClr val="tx1"/>
                </a:solidFill>
                <a:latin typeface="Courier New" pitchFamily="49" charset="0"/>
                <a:cs typeface="Courier New" pitchFamily="49" charset="0"/>
              </a:rPr>
              <a:t>contentRepository</a:t>
            </a:r>
            <a:endParaRPr lang="en-GB" sz="1600" b="1" dirty="0">
              <a:solidFill>
                <a:schemeClr val="tx1"/>
              </a:solidFill>
              <a:latin typeface="Courier New" pitchFamily="49" charset="0"/>
              <a:cs typeface="Courier New" pitchFamily="49" charset="0"/>
            </a:endParaRPr>
          </a:p>
          <a:p>
            <a:pPr algn="l" eaLnBrk="0" hangingPunct="0">
              <a:defRPr/>
            </a:pPr>
            <a:r>
              <a:rPr lang="en-GB" sz="1600" b="1" dirty="0" err="1">
                <a:solidFill>
                  <a:srgbClr val="267F00"/>
                </a:solidFill>
                <a:latin typeface="Courier New" pitchFamily="49" charset="0"/>
                <a:cs typeface="Courier New" pitchFamily="49" charset="0"/>
              </a:rPr>
              <a:t>sourceCmisFolderPath</a:t>
            </a:r>
            <a:r>
              <a:rPr lang="en-GB" sz="1600" dirty="0">
                <a:solidFill>
                  <a:schemeClr val="tx1"/>
                </a:solidFill>
                <a:latin typeface="Courier New" pitchFamily="49" charset="0"/>
                <a:cs typeface="Courier New" pitchFamily="49" charset="0"/>
              </a:rPr>
              <a:t>=</a:t>
            </a:r>
            <a:r>
              <a:rPr lang="en-GB" sz="1600" b="1" dirty="0">
                <a:solidFill>
                  <a:schemeClr val="tx1"/>
                </a:solidFill>
                <a:latin typeface="Courier New" pitchFamily="49" charset="0"/>
                <a:cs typeface="Courier New" pitchFamily="49" charset="0"/>
              </a:rPr>
              <a:t>/</a:t>
            </a:r>
            <a:r>
              <a:rPr lang="en-GB" sz="1600" b="1" dirty="0" err="1">
                <a:solidFill>
                  <a:schemeClr val="tx1"/>
                </a:solidFill>
                <a:latin typeface="Courier New" pitchFamily="49" charset="0"/>
                <a:cs typeface="Courier New" pitchFamily="49" charset="0"/>
              </a:rPr>
              <a:t>cmisImporterTestFolder</a:t>
            </a:r>
            <a:endParaRPr lang="en-GB" sz="1600" b="1" dirty="0">
              <a:solidFill>
                <a:schemeClr val="tx1"/>
              </a:solidFill>
              <a:latin typeface="Courier New" pitchFamily="49" charset="0"/>
              <a:cs typeface="Courier New" pitchFamily="49" charset="0"/>
            </a:endParaRPr>
          </a:p>
          <a:p>
            <a:pPr algn="l" eaLnBrk="0" hangingPunct="0">
              <a:defRPr/>
            </a:pPr>
            <a:r>
              <a:rPr lang="en-GB" sz="1600" b="1" dirty="0">
                <a:solidFill>
                  <a:schemeClr val="tx1"/>
                </a:solidFill>
                <a:latin typeface="Courier New" pitchFamily="49" charset="0"/>
                <a:cs typeface="Courier New" pitchFamily="49" charset="0"/>
              </a:rPr>
              <a:t/>
            </a:r>
            <a:br>
              <a:rPr lang="en-GB" sz="1600" b="1" dirty="0">
                <a:solidFill>
                  <a:schemeClr val="tx1"/>
                </a:solidFill>
                <a:latin typeface="Courier New" pitchFamily="49" charset="0"/>
                <a:cs typeface="Courier New" pitchFamily="49" charset="0"/>
              </a:rPr>
            </a:br>
            <a:r>
              <a:rPr lang="en-GB" sz="1600" b="1" dirty="0" err="1">
                <a:solidFill>
                  <a:srgbClr val="267F00"/>
                </a:solidFill>
                <a:latin typeface="Courier New" pitchFamily="49" charset="0"/>
                <a:cs typeface="Courier New" pitchFamily="49" charset="0"/>
              </a:rPr>
              <a:t>targetCmisLocation</a:t>
            </a:r>
            <a:r>
              <a:rPr lang="en-GB" sz="1600" dirty="0">
                <a:solidFill>
                  <a:schemeClr val="tx1"/>
                </a:solidFill>
                <a:latin typeface="Courier New" pitchFamily="49" charset="0"/>
                <a:cs typeface="Courier New" pitchFamily="49" charset="0"/>
              </a:rPr>
              <a:t>=</a:t>
            </a:r>
            <a:r>
              <a:rPr lang="en-GB" sz="1600" b="1" dirty="0">
                <a:solidFill>
                  <a:schemeClr val="tx1"/>
                </a:solidFill>
                <a:latin typeface="Courier New" pitchFamily="49" charset="0"/>
                <a:cs typeface="Courier New" pitchFamily="49" charset="0"/>
              </a:rPr>
              <a:t>http://localhost:7070/contentservices-webapp/atom</a:t>
            </a:r>
          </a:p>
          <a:p>
            <a:pPr algn="l" eaLnBrk="0" hangingPunct="0">
              <a:defRPr/>
            </a:pPr>
            <a:r>
              <a:rPr lang="en-GB" sz="1600" b="1" dirty="0" err="1">
                <a:solidFill>
                  <a:srgbClr val="267F00"/>
                </a:solidFill>
                <a:latin typeface="Courier New" pitchFamily="49" charset="0"/>
                <a:cs typeface="Courier New" pitchFamily="49" charset="0"/>
              </a:rPr>
              <a:t>targetCmisRepositoryId</a:t>
            </a:r>
            <a:r>
              <a:rPr lang="en-GB" sz="1600" dirty="0">
                <a:solidFill>
                  <a:schemeClr val="tx1"/>
                </a:solidFill>
                <a:latin typeface="Courier New" pitchFamily="49" charset="0"/>
                <a:cs typeface="Courier New" pitchFamily="49" charset="0"/>
              </a:rPr>
              <a:t>=</a:t>
            </a:r>
            <a:r>
              <a:rPr lang="en-GB" sz="1600" b="1" dirty="0" err="1">
                <a:solidFill>
                  <a:schemeClr val="tx1"/>
                </a:solidFill>
                <a:latin typeface="Courier New" pitchFamily="49" charset="0"/>
                <a:cs typeface="Courier New" pitchFamily="49" charset="0"/>
              </a:rPr>
              <a:t>contentRepository</a:t>
            </a:r>
            <a:endParaRPr lang="en-GB" sz="1600" b="1" dirty="0">
              <a:solidFill>
                <a:schemeClr val="tx1"/>
              </a:solidFill>
              <a:latin typeface="Courier New" pitchFamily="49" charset="0"/>
              <a:cs typeface="Courier New" pitchFamily="49" charset="0"/>
            </a:endParaRPr>
          </a:p>
          <a:p>
            <a:pPr algn="l" eaLnBrk="0" hangingPunct="0">
              <a:defRPr/>
            </a:pPr>
            <a:r>
              <a:rPr lang="en-GB" sz="1600" b="1" dirty="0" err="1">
                <a:solidFill>
                  <a:srgbClr val="267F00"/>
                </a:solidFill>
                <a:latin typeface="Courier New" pitchFamily="49" charset="0"/>
                <a:cs typeface="Courier New" pitchFamily="49" charset="0"/>
              </a:rPr>
              <a:t>targetCmisFolderPath</a:t>
            </a:r>
            <a:r>
              <a:rPr lang="en-GB" sz="1600" dirty="0">
                <a:solidFill>
                  <a:schemeClr val="tx1"/>
                </a:solidFill>
                <a:latin typeface="Courier New" pitchFamily="49" charset="0"/>
                <a:cs typeface="Courier New" pitchFamily="49" charset="0"/>
              </a:rPr>
              <a:t>=</a:t>
            </a:r>
            <a:r>
              <a:rPr lang="en-GB" sz="1600" b="1" dirty="0">
                <a:solidFill>
                  <a:schemeClr val="tx1"/>
                </a:solidFill>
                <a:latin typeface="Courier New" pitchFamily="49" charset="0"/>
                <a:cs typeface="Courier New" pitchFamily="49" charset="0"/>
              </a:rPr>
              <a:t>/CS_TEST_FOLDER</a:t>
            </a:r>
          </a:p>
          <a:p>
            <a:pPr algn="l" eaLnBrk="0" hangingPunct="0">
              <a:defRPr/>
            </a:pPr>
            <a:r>
              <a:rPr lang="en-GB" sz="1600" b="1" dirty="0">
                <a:solidFill>
                  <a:schemeClr val="tx1"/>
                </a:solidFill>
                <a:latin typeface="Courier New" pitchFamily="49" charset="0"/>
                <a:cs typeface="Courier New" pitchFamily="49" charset="0"/>
              </a:rPr>
              <a:t/>
            </a:r>
            <a:br>
              <a:rPr lang="en-GB" sz="1600" b="1" dirty="0">
                <a:solidFill>
                  <a:schemeClr val="tx1"/>
                </a:solidFill>
                <a:latin typeface="Courier New" pitchFamily="49" charset="0"/>
                <a:cs typeface="Courier New" pitchFamily="49" charset="0"/>
              </a:rPr>
            </a:br>
            <a:r>
              <a:rPr lang="en-GB" sz="1600" b="1" dirty="0" err="1">
                <a:solidFill>
                  <a:srgbClr val="267F00"/>
                </a:solidFill>
                <a:latin typeface="Courier New" pitchFamily="49" charset="0"/>
                <a:cs typeface="Courier New" pitchFamily="49" charset="0"/>
              </a:rPr>
              <a:t>userName</a:t>
            </a:r>
            <a:r>
              <a:rPr lang="en-GB" sz="1600" dirty="0">
                <a:solidFill>
                  <a:schemeClr val="tx1"/>
                </a:solidFill>
                <a:latin typeface="Courier New" pitchFamily="49" charset="0"/>
                <a:cs typeface="Courier New" pitchFamily="49" charset="0"/>
              </a:rPr>
              <a:t>=</a:t>
            </a:r>
            <a:r>
              <a:rPr lang="en-GB" sz="1600" b="1" dirty="0" err="1">
                <a:solidFill>
                  <a:schemeClr val="tx1"/>
                </a:solidFill>
                <a:latin typeface="Courier New" pitchFamily="49" charset="0"/>
                <a:cs typeface="Courier New" pitchFamily="49" charset="0"/>
              </a:rPr>
              <a:t>user_name</a:t>
            </a:r>
            <a:endParaRPr lang="en-GB" sz="1600" b="1" dirty="0">
              <a:solidFill>
                <a:schemeClr val="tx1"/>
              </a:solidFill>
              <a:latin typeface="Courier New" pitchFamily="49" charset="0"/>
              <a:cs typeface="Courier New" pitchFamily="49" charset="0"/>
            </a:endParaRPr>
          </a:p>
          <a:p>
            <a:pPr algn="l" eaLnBrk="0" hangingPunct="0">
              <a:defRPr/>
            </a:pPr>
            <a:r>
              <a:rPr lang="en-GB" sz="1600" b="1" dirty="0">
                <a:solidFill>
                  <a:srgbClr val="267F00"/>
                </a:solidFill>
                <a:latin typeface="Courier New" pitchFamily="49" charset="0"/>
                <a:cs typeface="Courier New" pitchFamily="49" charset="0"/>
              </a:rPr>
              <a:t>password</a:t>
            </a:r>
            <a:r>
              <a:rPr lang="en-GB" sz="1600" dirty="0">
                <a:solidFill>
                  <a:schemeClr val="tx1"/>
                </a:solidFill>
                <a:latin typeface="Courier New" pitchFamily="49" charset="0"/>
                <a:cs typeface="Courier New" pitchFamily="49" charset="0"/>
              </a:rPr>
              <a:t>=</a:t>
            </a:r>
            <a:r>
              <a:rPr lang="en-GB" sz="1600" b="1" dirty="0">
                <a:solidFill>
                  <a:schemeClr val="tx1"/>
                </a:solidFill>
                <a:latin typeface="Courier New" pitchFamily="49" charset="0"/>
                <a:cs typeface="Courier New" pitchFamily="49" charset="0"/>
              </a:rPr>
              <a:t>password</a:t>
            </a:r>
          </a:p>
          <a:p>
            <a:pPr algn="l" eaLnBrk="0" hangingPunct="0">
              <a:defRPr/>
            </a:pPr>
            <a:r>
              <a:rPr lang="en-GB" sz="1600" b="1" dirty="0">
                <a:solidFill>
                  <a:schemeClr val="tx1"/>
                </a:solidFill>
                <a:latin typeface="Courier New" pitchFamily="49" charset="0"/>
                <a:cs typeface="Courier New" pitchFamily="49" charset="0"/>
              </a:rPr>
              <a:t/>
            </a:r>
            <a:br>
              <a:rPr lang="en-GB" sz="1600" b="1" dirty="0">
                <a:solidFill>
                  <a:schemeClr val="tx1"/>
                </a:solidFill>
                <a:latin typeface="Courier New" pitchFamily="49" charset="0"/>
                <a:cs typeface="Courier New" pitchFamily="49" charset="0"/>
              </a:rPr>
            </a:br>
            <a:r>
              <a:rPr lang="en-GB" sz="1600" b="1" dirty="0" err="1">
                <a:solidFill>
                  <a:srgbClr val="267F00"/>
                </a:solidFill>
                <a:latin typeface="Courier New" pitchFamily="49" charset="0"/>
                <a:cs typeface="Courier New" pitchFamily="49" charset="0"/>
              </a:rPr>
              <a:t>defaultEncoding</a:t>
            </a:r>
            <a:r>
              <a:rPr lang="en-GB" sz="1600" dirty="0">
                <a:solidFill>
                  <a:schemeClr val="tx1"/>
                </a:solidFill>
                <a:latin typeface="Courier New" pitchFamily="49" charset="0"/>
                <a:cs typeface="Courier New" pitchFamily="49" charset="0"/>
              </a:rPr>
              <a:t>=</a:t>
            </a:r>
            <a:r>
              <a:rPr lang="en-GB" sz="1600" b="1" dirty="0">
                <a:solidFill>
                  <a:schemeClr val="tx1"/>
                </a:solidFill>
                <a:latin typeface="Courier New" pitchFamily="49" charset="0"/>
                <a:cs typeface="Courier New" pitchFamily="49" charset="0"/>
              </a:rPr>
              <a:t>utf-8</a:t>
            </a:r>
            <a:endParaRPr lang="en-GB" sz="6600" b="1" dirty="0">
              <a:solidFill>
                <a:schemeClr val="tx1"/>
              </a:solidFill>
              <a:latin typeface="Courier New" pitchFamily="49" charset="0"/>
              <a:cs typeface="Courier New" pitchFamily="49" charset="0"/>
            </a:endParaRPr>
          </a:p>
        </p:txBody>
      </p:sp>
      <p:sp>
        <p:nvSpPr>
          <p:cNvPr id="7" name="Content Placeholder 2"/>
          <p:cNvSpPr>
            <a:spLocks noGrp="1"/>
          </p:cNvSpPr>
          <p:nvPr>
            <p:ph sz="quarter" idx="14"/>
          </p:nvPr>
        </p:nvSpPr>
        <p:spPr>
          <a:xfrm>
            <a:off x="357188" y="1120775"/>
            <a:ext cx="8439150" cy="5387975"/>
          </a:xfrm>
        </p:spPr>
        <p:txBody>
          <a:bodyPr/>
          <a:lstStyle/>
          <a:p>
            <a:r>
              <a:rPr lang="en-US" dirty="0" err="1"/>
              <a:t>configurationRepository</a:t>
            </a:r>
            <a:endParaRPr lang="en-US" dirty="0"/>
          </a:p>
          <a:p>
            <a:pPr lvl="1"/>
            <a:r>
              <a:rPr lang="en-US" dirty="0"/>
              <a:t>/</a:t>
            </a:r>
            <a:r>
              <a:rPr lang="en-US" dirty="0" smtClean="0"/>
              <a:t>importers/</a:t>
            </a:r>
            <a:r>
              <a:rPr lang="en-US" dirty="0" err="1" smtClean="0"/>
              <a:t>cmis</a:t>
            </a:r>
            <a:endParaRPr lang="en-US" dirty="0"/>
          </a:p>
        </p:txBody>
      </p:sp>
    </p:spTree>
    <p:extLst>
      <p:ext uri="{BB962C8B-B14F-4D97-AF65-F5344CB8AC3E}">
        <p14:creationId xmlns:p14="http://schemas.microsoft.com/office/powerpoint/2010/main" xmlns="" val="105080899"/>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6FF59741-7650-A046-95B5-8D31235C520E}" type="slidenum">
              <a:rPr lang="en-US" smtClean="0"/>
              <a:pPr/>
              <a:t>53</a:t>
            </a:fld>
            <a:endParaRPr lang="en-US" dirty="0"/>
          </a:p>
        </p:txBody>
      </p:sp>
      <p:sp>
        <p:nvSpPr>
          <p:cNvPr id="2" name="Text Placeholder 1"/>
          <p:cNvSpPr>
            <a:spLocks noGrp="1"/>
          </p:cNvSpPr>
          <p:nvPr>
            <p:ph type="body" sz="quarter" idx="13"/>
          </p:nvPr>
        </p:nvSpPr>
        <p:spPr/>
        <p:txBody>
          <a:bodyPr/>
          <a:lstStyle/>
          <a:p>
            <a:r>
              <a:rPr lang="en-US" dirty="0" smtClean="0"/>
              <a:t>Exercise: Import</a:t>
            </a:r>
            <a:endParaRPr lang="en-US" dirty="0"/>
          </a:p>
        </p:txBody>
      </p:sp>
      <p:sp>
        <p:nvSpPr>
          <p:cNvPr id="3" name="Content Placeholder 2"/>
          <p:cNvSpPr>
            <a:spLocks noGrp="1"/>
          </p:cNvSpPr>
          <p:nvPr>
            <p:ph sz="quarter" idx="16"/>
          </p:nvPr>
        </p:nvSpPr>
        <p:spPr/>
        <p:txBody>
          <a:bodyPr/>
          <a:lstStyle/>
          <a:p>
            <a:r>
              <a:rPr lang="en-US" dirty="0"/>
              <a:t>Import the Money Converter’s RSS currency feed:</a:t>
            </a:r>
          </a:p>
          <a:p>
            <a:pPr lvl="1">
              <a:buFont typeface="Arial" panose="020B0604020202020204" pitchFamily="34" charset="0"/>
              <a:buChar char="•"/>
            </a:pPr>
            <a:r>
              <a:rPr lang="en-US" u="sng" dirty="0"/>
              <a:t>http://themoneyconverter.com/rss-feed/EUR/rss.xml</a:t>
            </a:r>
          </a:p>
          <a:p>
            <a:r>
              <a:rPr lang="en-US" dirty="0"/>
              <a:t>Use online documentation</a:t>
            </a:r>
          </a:p>
          <a:p>
            <a:r>
              <a:rPr lang="en-US" dirty="0"/>
              <a:t>Tips:</a:t>
            </a:r>
          </a:p>
          <a:p>
            <a:pPr lvl="1">
              <a:buFont typeface="Arial" panose="020B0604020202020204" pitchFamily="34" charset="0"/>
              <a:buChar char="•"/>
            </a:pPr>
            <a:r>
              <a:rPr lang="en-US" dirty="0">
                <a:latin typeface="Courier New" panose="02070309020205020404" pitchFamily="49" charset="0"/>
                <a:cs typeface="Courier New" panose="02070309020205020404" pitchFamily="49" charset="0"/>
              </a:rPr>
              <a:t>/importers/feed/</a:t>
            </a:r>
            <a:r>
              <a:rPr lang="en-US" dirty="0"/>
              <a:t> (your feed configuration files)</a:t>
            </a:r>
          </a:p>
          <a:p>
            <a:pPr lvl="1">
              <a:buFont typeface="Arial" panose="020B0604020202020204" pitchFamily="34" charset="0"/>
              <a:buChar char="•"/>
            </a:pPr>
            <a:r>
              <a:rPr lang="en-US" dirty="0">
                <a:latin typeface="Courier New" panose="02070309020205020404" pitchFamily="49" charset="0"/>
                <a:cs typeface="Courier New" panose="02070309020205020404" pitchFamily="49" charset="0"/>
              </a:rPr>
              <a:t>/scheduler/jobs/</a:t>
            </a:r>
            <a:r>
              <a:rPr lang="en-US" dirty="0"/>
              <a:t> (your job configuration files)</a:t>
            </a:r>
          </a:p>
          <a:p>
            <a:pPr marL="342900" indent="-342900">
              <a:buFont typeface="Arial" panose="020B0604020202020204" pitchFamily="34" charset="0"/>
              <a:buChar char="•"/>
            </a:pPr>
            <a:endParaRPr lang="en-US" dirty="0"/>
          </a:p>
        </p:txBody>
      </p:sp>
    </p:spTree>
    <p:extLst>
      <p:ext uri="{BB962C8B-B14F-4D97-AF65-F5344CB8AC3E}">
        <p14:creationId xmlns:p14="http://schemas.microsoft.com/office/powerpoint/2010/main" xmlns="" val="3529142750"/>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6FF59741-7650-A046-95B5-8D31235C520E}" type="slidenum">
              <a:rPr lang="en-US" smtClean="0"/>
              <a:pPr/>
              <a:t>54</a:t>
            </a:fld>
            <a:endParaRPr lang="en-US" dirty="0"/>
          </a:p>
        </p:txBody>
      </p:sp>
      <p:sp>
        <p:nvSpPr>
          <p:cNvPr id="5" name="Text Placeholder 4"/>
          <p:cNvSpPr>
            <a:spLocks noGrp="1"/>
          </p:cNvSpPr>
          <p:nvPr>
            <p:ph type="body" sz="quarter" idx="11"/>
          </p:nvPr>
        </p:nvSpPr>
        <p:spPr/>
        <p:txBody>
          <a:bodyPr/>
          <a:lstStyle/>
          <a:p>
            <a:r>
              <a:rPr lang="en-US" dirty="0" smtClean="0"/>
              <a:t>Renditions</a:t>
            </a:r>
            <a:endParaRPr lang="en-US" dirty="0"/>
          </a:p>
        </p:txBody>
      </p:sp>
      <p:sp>
        <p:nvSpPr>
          <p:cNvPr id="6" name="Text Placeholder 5"/>
          <p:cNvSpPr>
            <a:spLocks noGrp="1"/>
          </p:cNvSpPr>
          <p:nvPr>
            <p:ph type="body" sz="quarter" idx="12"/>
          </p:nvPr>
        </p:nvSpPr>
        <p:spPr/>
        <p:txBody>
          <a:bodyPr/>
          <a:lstStyle/>
          <a:p>
            <a:r>
              <a:rPr lang="en-US" dirty="0"/>
              <a:t>Content Services</a:t>
            </a:r>
          </a:p>
          <a:p>
            <a:endParaRPr lang="en-US" dirty="0"/>
          </a:p>
        </p:txBody>
      </p:sp>
    </p:spTree>
    <p:extLst>
      <p:ext uri="{BB962C8B-B14F-4D97-AF65-F5344CB8AC3E}">
        <p14:creationId xmlns:p14="http://schemas.microsoft.com/office/powerpoint/2010/main" xmlns="" val="416451595"/>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 Placeholder 4"/>
          <p:cNvSpPr>
            <a:spLocks noGrp="1"/>
          </p:cNvSpPr>
          <p:nvPr>
            <p:ph type="body" sz="quarter" idx="13"/>
          </p:nvPr>
        </p:nvSpPr>
        <p:spPr/>
        <p:txBody>
          <a:bodyPr/>
          <a:lstStyle/>
          <a:p>
            <a:r>
              <a:rPr lang="en-US" dirty="0" smtClean="0"/>
              <a:t>Renditions</a:t>
            </a:r>
            <a:endParaRPr lang="en-US" dirty="0"/>
          </a:p>
        </p:txBody>
      </p:sp>
      <p:sp>
        <p:nvSpPr>
          <p:cNvPr id="6" name="Content Placeholder 5"/>
          <p:cNvSpPr>
            <a:spLocks noGrp="1"/>
          </p:cNvSpPr>
          <p:nvPr>
            <p:ph sz="quarter" idx="14"/>
          </p:nvPr>
        </p:nvSpPr>
        <p:spPr/>
        <p:txBody>
          <a:bodyPr/>
          <a:lstStyle/>
          <a:p>
            <a:r>
              <a:rPr lang="en-US" dirty="0"/>
              <a:t>Renditions are an alternative representations of the same document. </a:t>
            </a:r>
          </a:p>
          <a:p>
            <a:r>
              <a:rPr lang="en-US" dirty="0"/>
              <a:t>Examples:</a:t>
            </a:r>
          </a:p>
          <a:p>
            <a:pPr lvl="1"/>
            <a:r>
              <a:rPr lang="en-US" dirty="0"/>
              <a:t>the thumbnail preview of an image</a:t>
            </a:r>
          </a:p>
          <a:p>
            <a:pPr lvl="1"/>
            <a:r>
              <a:rPr lang="en-US" dirty="0"/>
              <a:t>the PDF version of a text document</a:t>
            </a:r>
          </a:p>
          <a:p>
            <a:pPr lvl="1"/>
            <a:r>
              <a:rPr lang="en-US" dirty="0"/>
              <a:t>the XSLT transformation of an XML file</a:t>
            </a:r>
          </a:p>
          <a:p>
            <a:r>
              <a:rPr lang="en-US" dirty="0"/>
              <a:t>Content Services creates and modifies renditions</a:t>
            </a:r>
            <a:br>
              <a:rPr lang="en-US" dirty="0"/>
            </a:br>
            <a:r>
              <a:rPr lang="en-US" dirty="0"/>
              <a:t>whenever a CRUD (Create, Read, Update, Delete) event occurs</a:t>
            </a:r>
          </a:p>
          <a:p>
            <a:endParaRPr lang="en-US" dirty="0"/>
          </a:p>
        </p:txBody>
      </p:sp>
      <p:sp>
        <p:nvSpPr>
          <p:cNvPr id="2" name="Slide Number Placeholder 1"/>
          <p:cNvSpPr>
            <a:spLocks noGrp="1"/>
          </p:cNvSpPr>
          <p:nvPr>
            <p:ph type="sldNum" sz="quarter" idx="4"/>
          </p:nvPr>
        </p:nvSpPr>
        <p:spPr/>
        <p:txBody>
          <a:bodyPr/>
          <a:lstStyle/>
          <a:p>
            <a:fld id="{6FF59741-7650-A046-95B5-8D31235C520E}" type="slidenum">
              <a:rPr lang="en-US" smtClean="0"/>
              <a:pPr/>
              <a:t>55</a:t>
            </a:fld>
            <a:endParaRPr lang="en-US" dirty="0"/>
          </a:p>
        </p:txBody>
      </p:sp>
    </p:spTree>
    <p:extLst>
      <p:ext uri="{BB962C8B-B14F-4D97-AF65-F5344CB8AC3E}">
        <p14:creationId xmlns:p14="http://schemas.microsoft.com/office/powerpoint/2010/main" xmlns="" val="550998637"/>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smtClean="0"/>
              <a:t>Rendition Engines</a:t>
            </a:r>
            <a:endParaRPr lang="en-US" dirty="0"/>
          </a:p>
        </p:txBody>
      </p:sp>
      <p:sp>
        <p:nvSpPr>
          <p:cNvPr id="3" name="Content Placeholder 2"/>
          <p:cNvSpPr>
            <a:spLocks noGrp="1"/>
          </p:cNvSpPr>
          <p:nvPr>
            <p:ph sz="quarter" idx="14"/>
          </p:nvPr>
        </p:nvSpPr>
        <p:spPr/>
        <p:txBody>
          <a:bodyPr/>
          <a:lstStyle/>
          <a:p>
            <a:r>
              <a:rPr lang="en-US" dirty="0"/>
              <a:t>Rendition Engines in Content Services</a:t>
            </a:r>
          </a:p>
          <a:p>
            <a:pPr lvl="1"/>
            <a:r>
              <a:rPr lang="en-US" dirty="0"/>
              <a:t>Thumbnail</a:t>
            </a:r>
          </a:p>
          <a:p>
            <a:pPr lvl="1"/>
            <a:r>
              <a:rPr lang="en-US" dirty="0"/>
              <a:t>…more to come </a:t>
            </a:r>
          </a:p>
          <a:p>
            <a:r>
              <a:rPr lang="en-US" dirty="0"/>
              <a:t>Custom Rendition Service (Coming Soon)</a:t>
            </a:r>
          </a:p>
          <a:p>
            <a:pPr lvl="1"/>
            <a:r>
              <a:rPr lang="en-US" dirty="0" err="1">
                <a:latin typeface="Courier New" panose="02070309020205020404" pitchFamily="49" charset="0"/>
                <a:cs typeface="Courier New" panose="02070309020205020404" pitchFamily="49" charset="0"/>
              </a:rPr>
              <a:t>RenditionEngine</a:t>
            </a:r>
            <a:r>
              <a:rPr lang="en-US" dirty="0"/>
              <a:t> Interface</a:t>
            </a:r>
          </a:p>
          <a:p>
            <a:pPr lvl="1"/>
            <a:r>
              <a:rPr lang="en-US" dirty="0" err="1"/>
              <a:t>executeCreate</a:t>
            </a:r>
            <a:r>
              <a:rPr lang="en-US" dirty="0"/>
              <a:t>()</a:t>
            </a:r>
          </a:p>
          <a:p>
            <a:pPr lvl="1"/>
            <a:r>
              <a:rPr lang="en-US" dirty="0" err="1"/>
              <a:t>executeUpdate</a:t>
            </a:r>
            <a:r>
              <a:rPr lang="en-US" dirty="0"/>
              <a:t>()</a:t>
            </a:r>
          </a:p>
          <a:p>
            <a:pPr lvl="1"/>
            <a:r>
              <a:rPr lang="en-US" dirty="0" err="1"/>
              <a:t>executeDelete</a:t>
            </a:r>
            <a:r>
              <a:rPr lang="en-US" dirty="0"/>
              <a:t>()</a:t>
            </a:r>
          </a:p>
          <a:p>
            <a:pPr lvl="1"/>
            <a:r>
              <a:rPr lang="en-US" dirty="0" err="1"/>
              <a:t>executeMove</a:t>
            </a:r>
            <a:r>
              <a:rPr lang="en-US" dirty="0"/>
              <a:t>()</a:t>
            </a:r>
          </a:p>
          <a:p>
            <a:endParaRPr lang="en-US" dirty="0"/>
          </a:p>
        </p:txBody>
      </p:sp>
      <p:sp>
        <p:nvSpPr>
          <p:cNvPr id="4" name="Slide Number Placeholder 3"/>
          <p:cNvSpPr>
            <a:spLocks noGrp="1"/>
          </p:cNvSpPr>
          <p:nvPr>
            <p:ph type="sldNum" sz="quarter" idx="4"/>
          </p:nvPr>
        </p:nvSpPr>
        <p:spPr/>
        <p:txBody>
          <a:bodyPr/>
          <a:lstStyle/>
          <a:p>
            <a:fld id="{6FF59741-7650-A046-95B5-8D31235C520E}" type="slidenum">
              <a:rPr lang="en-US" smtClean="0"/>
              <a:pPr/>
              <a:t>56</a:t>
            </a:fld>
            <a:endParaRPr lang="en-US" dirty="0"/>
          </a:p>
        </p:txBody>
      </p:sp>
      <p:pic>
        <p:nvPicPr>
          <p:cNvPr id="5" name="Afbeelding 1"/>
          <p:cNvPicPr>
            <a:picLocks noChangeAspect="1"/>
          </p:cNvPicPr>
          <p:nvPr/>
        </p:nvPicPr>
        <p:blipFill>
          <a:blip r:embed="rId2">
            <a:extLst>
              <a:ext uri="{28A0092B-C50C-407E-A947-70E740481C1C}">
                <a14:useLocalDpi xmlns:a14="http://schemas.microsoft.com/office/drawing/2010/main" xmlns="" val="0"/>
              </a:ext>
            </a:extLst>
          </a:blip>
          <a:srcRect/>
          <a:stretch>
            <a:fillRect/>
          </a:stretch>
        </p:blipFill>
        <p:spPr bwMode="auto">
          <a:xfrm>
            <a:off x="4067944" y="3645024"/>
            <a:ext cx="4398962" cy="27352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2927896627"/>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6FF59741-7650-A046-95B5-8D31235C520E}" type="slidenum">
              <a:rPr lang="en-US" smtClean="0"/>
              <a:pPr/>
              <a:t>57</a:t>
            </a:fld>
            <a:endParaRPr lang="en-US" dirty="0"/>
          </a:p>
        </p:txBody>
      </p:sp>
      <p:sp>
        <p:nvSpPr>
          <p:cNvPr id="5" name="Text Placeholder 4"/>
          <p:cNvSpPr>
            <a:spLocks noGrp="1"/>
          </p:cNvSpPr>
          <p:nvPr>
            <p:ph type="body" sz="quarter" idx="11"/>
          </p:nvPr>
        </p:nvSpPr>
        <p:spPr/>
        <p:txBody>
          <a:bodyPr/>
          <a:lstStyle/>
          <a:p>
            <a:r>
              <a:rPr lang="en-US" dirty="0" smtClean="0"/>
              <a:t>Validators</a:t>
            </a:r>
            <a:endParaRPr lang="en-US" dirty="0"/>
          </a:p>
        </p:txBody>
      </p:sp>
      <p:sp>
        <p:nvSpPr>
          <p:cNvPr id="6" name="Text Placeholder 5"/>
          <p:cNvSpPr>
            <a:spLocks noGrp="1"/>
          </p:cNvSpPr>
          <p:nvPr>
            <p:ph type="body" sz="quarter" idx="12"/>
          </p:nvPr>
        </p:nvSpPr>
        <p:spPr/>
        <p:txBody>
          <a:bodyPr/>
          <a:lstStyle/>
          <a:p>
            <a:r>
              <a:rPr lang="en-US" dirty="0"/>
              <a:t>Content Services</a:t>
            </a:r>
          </a:p>
          <a:p>
            <a:endParaRPr lang="en-US" dirty="0"/>
          </a:p>
        </p:txBody>
      </p:sp>
    </p:spTree>
    <p:extLst>
      <p:ext uri="{BB962C8B-B14F-4D97-AF65-F5344CB8AC3E}">
        <p14:creationId xmlns:p14="http://schemas.microsoft.com/office/powerpoint/2010/main" xmlns="" val="449265372"/>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3"/>
          </p:nvPr>
        </p:nvSpPr>
        <p:spPr/>
        <p:txBody>
          <a:bodyPr/>
          <a:lstStyle/>
          <a:p>
            <a:r>
              <a:rPr lang="en-US" dirty="0" smtClean="0"/>
              <a:t>Validators</a:t>
            </a:r>
            <a:endParaRPr lang="en-US" dirty="0"/>
          </a:p>
        </p:txBody>
      </p:sp>
      <p:sp>
        <p:nvSpPr>
          <p:cNvPr id="6" name="Content Placeholder 5"/>
          <p:cNvSpPr>
            <a:spLocks noGrp="1"/>
          </p:cNvSpPr>
          <p:nvPr>
            <p:ph sz="quarter" idx="14"/>
          </p:nvPr>
        </p:nvSpPr>
        <p:spPr/>
        <p:txBody>
          <a:bodyPr/>
          <a:lstStyle/>
          <a:p>
            <a:r>
              <a:rPr lang="en-US" dirty="0"/>
              <a:t>Validate CRUD operations  before they execute</a:t>
            </a:r>
          </a:p>
          <a:p>
            <a:r>
              <a:rPr lang="en-US" dirty="0"/>
              <a:t>A canceled event will cause a HTTP 500 error.</a:t>
            </a:r>
          </a:p>
        </p:txBody>
      </p:sp>
      <p:sp>
        <p:nvSpPr>
          <p:cNvPr id="2" name="Slide Number Placeholder 1"/>
          <p:cNvSpPr>
            <a:spLocks noGrp="1"/>
          </p:cNvSpPr>
          <p:nvPr>
            <p:ph type="sldNum" sz="quarter" idx="4"/>
          </p:nvPr>
        </p:nvSpPr>
        <p:spPr/>
        <p:txBody>
          <a:bodyPr/>
          <a:lstStyle/>
          <a:p>
            <a:fld id="{6FF59741-7650-A046-95B5-8D31235C520E}" type="slidenum">
              <a:rPr lang="en-US" smtClean="0"/>
              <a:pPr/>
              <a:t>58</a:t>
            </a:fld>
            <a:endParaRPr lang="en-US" dirty="0"/>
          </a:p>
        </p:txBody>
      </p:sp>
      <p:sp>
        <p:nvSpPr>
          <p:cNvPr id="37" name="Rectangle 3"/>
          <p:cNvSpPr/>
          <p:nvPr/>
        </p:nvSpPr>
        <p:spPr bwMode="auto">
          <a:xfrm>
            <a:off x="432370" y="2391296"/>
            <a:ext cx="8215760" cy="3934842"/>
          </a:xfrm>
          <a:custGeom>
            <a:avLst/>
            <a:gdLst>
              <a:gd name="connsiteX0" fmla="*/ 0 w 8083494"/>
              <a:gd name="connsiteY0" fmla="*/ 0 h 3833242"/>
              <a:gd name="connsiteX1" fmla="*/ 8083494 w 8083494"/>
              <a:gd name="connsiteY1" fmla="*/ 0 h 3833242"/>
              <a:gd name="connsiteX2" fmla="*/ 8083494 w 8083494"/>
              <a:gd name="connsiteY2" fmla="*/ 3833242 h 3833242"/>
              <a:gd name="connsiteX3" fmla="*/ 0 w 8083494"/>
              <a:gd name="connsiteY3" fmla="*/ 3833242 h 3833242"/>
              <a:gd name="connsiteX4" fmla="*/ 0 w 8083494"/>
              <a:gd name="connsiteY4" fmla="*/ 0 h 3833242"/>
              <a:gd name="connsiteX0" fmla="*/ 0 w 8108894"/>
              <a:gd name="connsiteY0" fmla="*/ 0 h 3934842"/>
              <a:gd name="connsiteX1" fmla="*/ 8108894 w 8108894"/>
              <a:gd name="connsiteY1" fmla="*/ 101600 h 3934842"/>
              <a:gd name="connsiteX2" fmla="*/ 8108894 w 8108894"/>
              <a:gd name="connsiteY2" fmla="*/ 3934842 h 3934842"/>
              <a:gd name="connsiteX3" fmla="*/ 25400 w 8108894"/>
              <a:gd name="connsiteY3" fmla="*/ 3934842 h 3934842"/>
              <a:gd name="connsiteX4" fmla="*/ 0 w 8108894"/>
              <a:gd name="connsiteY4" fmla="*/ 0 h 3934842"/>
              <a:gd name="connsiteX0" fmla="*/ 0 w 8146994"/>
              <a:gd name="connsiteY0" fmla="*/ 0 h 3934842"/>
              <a:gd name="connsiteX1" fmla="*/ 8146994 w 8146994"/>
              <a:gd name="connsiteY1" fmla="*/ 101600 h 3934842"/>
              <a:gd name="connsiteX2" fmla="*/ 8146994 w 8146994"/>
              <a:gd name="connsiteY2" fmla="*/ 3934842 h 3934842"/>
              <a:gd name="connsiteX3" fmla="*/ 63500 w 8146994"/>
              <a:gd name="connsiteY3" fmla="*/ 3934842 h 3934842"/>
              <a:gd name="connsiteX4" fmla="*/ 0 w 8146994"/>
              <a:gd name="connsiteY4" fmla="*/ 0 h 39348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46994" h="3934842">
                <a:moveTo>
                  <a:pt x="0" y="0"/>
                </a:moveTo>
                <a:lnTo>
                  <a:pt x="8146994" y="101600"/>
                </a:lnTo>
                <a:lnTo>
                  <a:pt x="8146994" y="3934842"/>
                </a:lnTo>
                <a:lnTo>
                  <a:pt x="63500" y="3934842"/>
                </a:lnTo>
                <a:lnTo>
                  <a:pt x="0" y="0"/>
                </a:lnTo>
                <a:close/>
              </a:path>
            </a:pathLst>
          </a:custGeom>
          <a:solidFill>
            <a:schemeClr val="tx2">
              <a:lumMod val="50000"/>
              <a:lumOff val="50000"/>
            </a:schemeClr>
          </a:solidFill>
          <a:ln w="3175" cap="flat" cmpd="sng" algn="ctr">
            <a:noFill/>
            <a:prstDash val="solid"/>
            <a:round/>
            <a:headEnd type="none" w="med" len="med"/>
            <a:tailEnd type="none" w="med" len="med"/>
          </a:ln>
          <a:effectLst/>
        </p:spPr>
        <p:txBody>
          <a:bodyPr vert="horz" wrap="none" lIns="0" tIns="144000" rIns="0" bIns="0" numCol="1" rtlCol="0" anchor="t" anchorCtr="0" compatLnSpc="1">
            <a:prstTxWarp prst="textNoShape">
              <a:avLst/>
            </a:prstTxWarp>
          </a:bodyPr>
          <a:lstStyle/>
          <a:p>
            <a:pPr algn="ctr"/>
            <a:r>
              <a:rPr lang="en-US" sz="2000" dirty="0" smtClean="0">
                <a:solidFill>
                  <a:schemeClr val="bg1"/>
                </a:solidFill>
                <a:latin typeface="Roboto Black" panose="02000000000000000000" pitchFamily="2" charset="0"/>
                <a:ea typeface="Roboto Black" panose="02000000000000000000" pitchFamily="2" charset="0"/>
              </a:rPr>
              <a:t>Repository</a:t>
            </a:r>
            <a:endParaRPr lang="en-US" sz="2000" dirty="0">
              <a:solidFill>
                <a:schemeClr val="bg1"/>
              </a:solidFill>
              <a:latin typeface="Roboto Black" panose="02000000000000000000" pitchFamily="2" charset="0"/>
              <a:ea typeface="Roboto Black" panose="02000000000000000000" pitchFamily="2" charset="0"/>
            </a:endParaRPr>
          </a:p>
        </p:txBody>
      </p:sp>
      <p:sp>
        <p:nvSpPr>
          <p:cNvPr id="38" name="Rectangle 7"/>
          <p:cNvSpPr/>
          <p:nvPr/>
        </p:nvSpPr>
        <p:spPr bwMode="auto">
          <a:xfrm>
            <a:off x="844443" y="3054087"/>
            <a:ext cx="1550213" cy="741112"/>
          </a:xfrm>
          <a:custGeom>
            <a:avLst/>
            <a:gdLst>
              <a:gd name="connsiteX0" fmla="*/ 0 w 1512113"/>
              <a:gd name="connsiteY0" fmla="*/ 0 h 690312"/>
              <a:gd name="connsiteX1" fmla="*/ 1512113 w 1512113"/>
              <a:gd name="connsiteY1" fmla="*/ 0 h 690312"/>
              <a:gd name="connsiteX2" fmla="*/ 1512113 w 1512113"/>
              <a:gd name="connsiteY2" fmla="*/ 690312 h 690312"/>
              <a:gd name="connsiteX3" fmla="*/ 0 w 1512113"/>
              <a:gd name="connsiteY3" fmla="*/ 690312 h 690312"/>
              <a:gd name="connsiteX4" fmla="*/ 0 w 1512113"/>
              <a:gd name="connsiteY4" fmla="*/ 0 h 690312"/>
              <a:gd name="connsiteX0" fmla="*/ 38100 w 1550213"/>
              <a:gd name="connsiteY0" fmla="*/ 0 h 741112"/>
              <a:gd name="connsiteX1" fmla="*/ 1550213 w 1550213"/>
              <a:gd name="connsiteY1" fmla="*/ 0 h 741112"/>
              <a:gd name="connsiteX2" fmla="*/ 1550213 w 1550213"/>
              <a:gd name="connsiteY2" fmla="*/ 690312 h 741112"/>
              <a:gd name="connsiteX3" fmla="*/ 0 w 1550213"/>
              <a:gd name="connsiteY3" fmla="*/ 741112 h 741112"/>
              <a:gd name="connsiteX4" fmla="*/ 38100 w 1550213"/>
              <a:gd name="connsiteY4" fmla="*/ 0 h 7411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0213" h="741112">
                <a:moveTo>
                  <a:pt x="38100" y="0"/>
                </a:moveTo>
                <a:lnTo>
                  <a:pt x="1550213" y="0"/>
                </a:lnTo>
                <a:lnTo>
                  <a:pt x="1550213" y="690312"/>
                </a:lnTo>
                <a:lnTo>
                  <a:pt x="0" y="741112"/>
                </a:lnTo>
                <a:lnTo>
                  <a:pt x="38100" y="0"/>
                </a:lnTo>
                <a:close/>
              </a:path>
            </a:pathLst>
          </a:custGeom>
          <a:solidFill>
            <a:schemeClr val="tx2">
              <a:lumMod val="10000"/>
              <a:lumOff val="90000"/>
            </a:schemeClr>
          </a:solidFill>
          <a:ln w="31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r>
              <a:rPr lang="en-US" dirty="0" smtClean="0">
                <a:latin typeface="Roboto Light"/>
              </a:rPr>
              <a:t>Listener</a:t>
            </a:r>
            <a:endParaRPr lang="en-US" dirty="0">
              <a:latin typeface="Roboto Light"/>
            </a:endParaRPr>
          </a:p>
        </p:txBody>
      </p:sp>
      <p:sp>
        <p:nvSpPr>
          <p:cNvPr id="39" name="Rectangle 8"/>
          <p:cNvSpPr/>
          <p:nvPr/>
        </p:nvSpPr>
        <p:spPr bwMode="auto">
          <a:xfrm>
            <a:off x="2629061" y="3003287"/>
            <a:ext cx="1537513" cy="741112"/>
          </a:xfrm>
          <a:custGeom>
            <a:avLst/>
            <a:gdLst>
              <a:gd name="connsiteX0" fmla="*/ 0 w 1512113"/>
              <a:gd name="connsiteY0" fmla="*/ 0 h 690312"/>
              <a:gd name="connsiteX1" fmla="*/ 1512113 w 1512113"/>
              <a:gd name="connsiteY1" fmla="*/ 0 h 690312"/>
              <a:gd name="connsiteX2" fmla="*/ 1512113 w 1512113"/>
              <a:gd name="connsiteY2" fmla="*/ 690312 h 690312"/>
              <a:gd name="connsiteX3" fmla="*/ 0 w 1512113"/>
              <a:gd name="connsiteY3" fmla="*/ 690312 h 690312"/>
              <a:gd name="connsiteX4" fmla="*/ 0 w 1512113"/>
              <a:gd name="connsiteY4" fmla="*/ 0 h 690312"/>
              <a:gd name="connsiteX0" fmla="*/ 0 w 1537513"/>
              <a:gd name="connsiteY0" fmla="*/ 0 h 741112"/>
              <a:gd name="connsiteX1" fmla="*/ 1537513 w 1537513"/>
              <a:gd name="connsiteY1" fmla="*/ 50800 h 741112"/>
              <a:gd name="connsiteX2" fmla="*/ 1537513 w 1537513"/>
              <a:gd name="connsiteY2" fmla="*/ 741112 h 741112"/>
              <a:gd name="connsiteX3" fmla="*/ 25400 w 1537513"/>
              <a:gd name="connsiteY3" fmla="*/ 741112 h 741112"/>
              <a:gd name="connsiteX4" fmla="*/ 0 w 1537513"/>
              <a:gd name="connsiteY4" fmla="*/ 0 h 7411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7513" h="741112">
                <a:moveTo>
                  <a:pt x="0" y="0"/>
                </a:moveTo>
                <a:lnTo>
                  <a:pt x="1537513" y="50800"/>
                </a:lnTo>
                <a:lnTo>
                  <a:pt x="1537513" y="741112"/>
                </a:lnTo>
                <a:lnTo>
                  <a:pt x="25400" y="741112"/>
                </a:lnTo>
                <a:lnTo>
                  <a:pt x="0" y="0"/>
                </a:lnTo>
                <a:close/>
              </a:path>
            </a:pathLst>
          </a:custGeom>
          <a:solidFill>
            <a:schemeClr val="tx2">
              <a:lumMod val="10000"/>
              <a:lumOff val="90000"/>
            </a:schemeClr>
          </a:solidFill>
          <a:ln w="31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r>
              <a:rPr lang="en-US" dirty="0" smtClean="0">
                <a:latin typeface="Roboto Light"/>
              </a:rPr>
              <a:t>Validator</a:t>
            </a:r>
          </a:p>
          <a:p>
            <a:pPr algn="ctr"/>
            <a:r>
              <a:rPr lang="en-US" dirty="0" smtClean="0">
                <a:latin typeface="Roboto Light"/>
              </a:rPr>
              <a:t>Engine</a:t>
            </a:r>
            <a:endParaRPr lang="en-US" dirty="0">
              <a:latin typeface="Roboto Light"/>
            </a:endParaRPr>
          </a:p>
        </p:txBody>
      </p:sp>
      <p:sp>
        <p:nvSpPr>
          <p:cNvPr id="46" name="Rectangle 9"/>
          <p:cNvSpPr/>
          <p:nvPr/>
        </p:nvSpPr>
        <p:spPr bwMode="auto">
          <a:xfrm>
            <a:off x="4824015" y="3054087"/>
            <a:ext cx="1550213" cy="728412"/>
          </a:xfrm>
          <a:custGeom>
            <a:avLst/>
            <a:gdLst>
              <a:gd name="connsiteX0" fmla="*/ 0 w 1512113"/>
              <a:gd name="connsiteY0" fmla="*/ 0 h 690312"/>
              <a:gd name="connsiteX1" fmla="*/ 1512113 w 1512113"/>
              <a:gd name="connsiteY1" fmla="*/ 0 h 690312"/>
              <a:gd name="connsiteX2" fmla="*/ 1512113 w 1512113"/>
              <a:gd name="connsiteY2" fmla="*/ 690312 h 690312"/>
              <a:gd name="connsiteX3" fmla="*/ 0 w 1512113"/>
              <a:gd name="connsiteY3" fmla="*/ 690312 h 690312"/>
              <a:gd name="connsiteX4" fmla="*/ 0 w 1512113"/>
              <a:gd name="connsiteY4" fmla="*/ 0 h 690312"/>
              <a:gd name="connsiteX0" fmla="*/ 0 w 1550213"/>
              <a:gd name="connsiteY0" fmla="*/ 0 h 728412"/>
              <a:gd name="connsiteX1" fmla="*/ 1512113 w 1550213"/>
              <a:gd name="connsiteY1" fmla="*/ 0 h 728412"/>
              <a:gd name="connsiteX2" fmla="*/ 1550213 w 1550213"/>
              <a:gd name="connsiteY2" fmla="*/ 728412 h 728412"/>
              <a:gd name="connsiteX3" fmla="*/ 0 w 1550213"/>
              <a:gd name="connsiteY3" fmla="*/ 690312 h 728412"/>
              <a:gd name="connsiteX4" fmla="*/ 0 w 1550213"/>
              <a:gd name="connsiteY4" fmla="*/ 0 h 728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0213" h="728412">
                <a:moveTo>
                  <a:pt x="0" y="0"/>
                </a:moveTo>
                <a:lnTo>
                  <a:pt x="1512113" y="0"/>
                </a:lnTo>
                <a:lnTo>
                  <a:pt x="1550213" y="728412"/>
                </a:lnTo>
                <a:lnTo>
                  <a:pt x="0" y="690312"/>
                </a:lnTo>
                <a:lnTo>
                  <a:pt x="0" y="0"/>
                </a:lnTo>
                <a:close/>
              </a:path>
            </a:pathLst>
          </a:custGeom>
          <a:solidFill>
            <a:schemeClr val="tx2">
              <a:lumMod val="10000"/>
              <a:lumOff val="90000"/>
            </a:schemeClr>
          </a:solidFill>
          <a:ln w="31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r>
              <a:rPr lang="en-US" dirty="0" smtClean="0">
                <a:latin typeface="Roboto Light"/>
              </a:rPr>
              <a:t>Registered</a:t>
            </a:r>
          </a:p>
          <a:p>
            <a:pPr algn="ctr"/>
            <a:r>
              <a:rPr lang="en-US" dirty="0">
                <a:latin typeface="Roboto Light"/>
              </a:rPr>
              <a:t>V</a:t>
            </a:r>
            <a:r>
              <a:rPr lang="en-US" dirty="0" smtClean="0">
                <a:latin typeface="Roboto Light"/>
              </a:rPr>
              <a:t>alidators</a:t>
            </a:r>
            <a:endParaRPr lang="en-US" dirty="0">
              <a:latin typeface="Roboto Light"/>
            </a:endParaRPr>
          </a:p>
        </p:txBody>
      </p:sp>
      <p:sp>
        <p:nvSpPr>
          <p:cNvPr id="47" name="Rectangle 10"/>
          <p:cNvSpPr/>
          <p:nvPr/>
        </p:nvSpPr>
        <p:spPr bwMode="auto">
          <a:xfrm>
            <a:off x="6780891" y="3015987"/>
            <a:ext cx="1562913" cy="728412"/>
          </a:xfrm>
          <a:custGeom>
            <a:avLst/>
            <a:gdLst>
              <a:gd name="connsiteX0" fmla="*/ 0 w 1512113"/>
              <a:gd name="connsiteY0" fmla="*/ 0 h 690312"/>
              <a:gd name="connsiteX1" fmla="*/ 1512113 w 1512113"/>
              <a:gd name="connsiteY1" fmla="*/ 0 h 690312"/>
              <a:gd name="connsiteX2" fmla="*/ 1512113 w 1512113"/>
              <a:gd name="connsiteY2" fmla="*/ 690312 h 690312"/>
              <a:gd name="connsiteX3" fmla="*/ 0 w 1512113"/>
              <a:gd name="connsiteY3" fmla="*/ 690312 h 690312"/>
              <a:gd name="connsiteX4" fmla="*/ 0 w 1512113"/>
              <a:gd name="connsiteY4" fmla="*/ 0 h 690312"/>
              <a:gd name="connsiteX0" fmla="*/ 0 w 1562913"/>
              <a:gd name="connsiteY0" fmla="*/ 38100 h 728412"/>
              <a:gd name="connsiteX1" fmla="*/ 1562913 w 1562913"/>
              <a:gd name="connsiteY1" fmla="*/ 0 h 728412"/>
              <a:gd name="connsiteX2" fmla="*/ 1512113 w 1562913"/>
              <a:gd name="connsiteY2" fmla="*/ 728412 h 728412"/>
              <a:gd name="connsiteX3" fmla="*/ 0 w 1562913"/>
              <a:gd name="connsiteY3" fmla="*/ 728412 h 728412"/>
              <a:gd name="connsiteX4" fmla="*/ 0 w 1562913"/>
              <a:gd name="connsiteY4" fmla="*/ 38100 h 728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2913" h="728412">
                <a:moveTo>
                  <a:pt x="0" y="38100"/>
                </a:moveTo>
                <a:lnTo>
                  <a:pt x="1562913" y="0"/>
                </a:lnTo>
                <a:lnTo>
                  <a:pt x="1512113" y="728412"/>
                </a:lnTo>
                <a:lnTo>
                  <a:pt x="0" y="728412"/>
                </a:lnTo>
                <a:lnTo>
                  <a:pt x="0" y="38100"/>
                </a:lnTo>
                <a:close/>
              </a:path>
            </a:pathLst>
          </a:custGeom>
          <a:solidFill>
            <a:schemeClr val="tx2">
              <a:lumMod val="10000"/>
              <a:lumOff val="90000"/>
            </a:schemeClr>
          </a:solidFill>
          <a:ln w="31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r>
              <a:rPr lang="en-US" dirty="0" smtClean="0">
                <a:latin typeface="Roboto Light"/>
              </a:rPr>
              <a:t>Repository</a:t>
            </a:r>
            <a:br>
              <a:rPr lang="en-US" dirty="0" smtClean="0">
                <a:latin typeface="Roboto Light"/>
              </a:rPr>
            </a:br>
            <a:r>
              <a:rPr lang="en-US" dirty="0" smtClean="0">
                <a:latin typeface="Roboto Light"/>
              </a:rPr>
              <a:t>Service</a:t>
            </a:r>
            <a:endParaRPr lang="en-US" dirty="0">
              <a:latin typeface="Roboto Light"/>
            </a:endParaRPr>
          </a:p>
        </p:txBody>
      </p:sp>
      <p:sp>
        <p:nvSpPr>
          <p:cNvPr id="49" name="Rectangle 48"/>
          <p:cNvSpPr/>
          <p:nvPr/>
        </p:nvSpPr>
        <p:spPr bwMode="auto">
          <a:xfrm>
            <a:off x="1260572" y="4042857"/>
            <a:ext cx="756056" cy="2118920"/>
          </a:xfrm>
          <a:prstGeom prst="rect">
            <a:avLst/>
          </a:prstGeom>
          <a:solidFill>
            <a:schemeClr val="tx2">
              <a:lumMod val="10000"/>
              <a:lumOff val="90000"/>
            </a:schemeClr>
          </a:solidFill>
          <a:ln w="31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endParaRPr lang="en-US" dirty="0">
              <a:latin typeface="Roboto Light"/>
            </a:endParaRPr>
          </a:p>
        </p:txBody>
      </p:sp>
      <p:sp>
        <p:nvSpPr>
          <p:cNvPr id="53" name="Rectangle 52"/>
          <p:cNvSpPr/>
          <p:nvPr/>
        </p:nvSpPr>
        <p:spPr bwMode="auto">
          <a:xfrm>
            <a:off x="3032490" y="4042857"/>
            <a:ext cx="756056" cy="1608119"/>
          </a:xfrm>
          <a:prstGeom prst="rect">
            <a:avLst/>
          </a:prstGeom>
          <a:solidFill>
            <a:schemeClr val="tx2">
              <a:lumMod val="10000"/>
              <a:lumOff val="90000"/>
            </a:schemeClr>
          </a:solidFill>
          <a:ln w="31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endParaRPr lang="en-US" dirty="0">
              <a:latin typeface="Roboto Light"/>
            </a:endParaRPr>
          </a:p>
        </p:txBody>
      </p:sp>
      <p:sp>
        <p:nvSpPr>
          <p:cNvPr id="54" name="Rectangle 53"/>
          <p:cNvSpPr/>
          <p:nvPr/>
        </p:nvSpPr>
        <p:spPr bwMode="auto">
          <a:xfrm>
            <a:off x="5202043" y="4042857"/>
            <a:ext cx="756056" cy="1608120"/>
          </a:xfrm>
          <a:prstGeom prst="rect">
            <a:avLst/>
          </a:prstGeom>
          <a:solidFill>
            <a:schemeClr val="tx2">
              <a:lumMod val="10000"/>
              <a:lumOff val="90000"/>
            </a:schemeClr>
          </a:solidFill>
          <a:ln w="31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endParaRPr lang="en-US" dirty="0">
              <a:latin typeface="Roboto Light"/>
            </a:endParaRPr>
          </a:p>
        </p:txBody>
      </p:sp>
      <p:sp>
        <p:nvSpPr>
          <p:cNvPr id="55" name="Rectangle 54"/>
          <p:cNvSpPr/>
          <p:nvPr/>
        </p:nvSpPr>
        <p:spPr bwMode="auto">
          <a:xfrm>
            <a:off x="7158919" y="4042856"/>
            <a:ext cx="756056" cy="2118920"/>
          </a:xfrm>
          <a:prstGeom prst="rect">
            <a:avLst/>
          </a:prstGeom>
          <a:solidFill>
            <a:schemeClr val="tx2">
              <a:lumMod val="10000"/>
              <a:lumOff val="90000"/>
            </a:schemeClr>
          </a:solidFill>
          <a:ln w="31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endParaRPr lang="en-US" dirty="0">
              <a:latin typeface="Roboto Light"/>
            </a:endParaRPr>
          </a:p>
        </p:txBody>
      </p:sp>
      <p:cxnSp>
        <p:nvCxnSpPr>
          <p:cNvPr id="58" name="Straight Connector 57"/>
          <p:cNvCxnSpPr>
            <a:endCxn id="49" idx="0"/>
          </p:cNvCxnSpPr>
          <p:nvPr/>
        </p:nvCxnSpPr>
        <p:spPr>
          <a:xfrm flipH="1">
            <a:off x="1638600" y="3768858"/>
            <a:ext cx="1" cy="273999"/>
          </a:xfrm>
          <a:prstGeom prst="line">
            <a:avLst/>
          </a:prstGeom>
          <a:ln>
            <a:solidFill>
              <a:srgbClr val="474747"/>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a:off x="3410518" y="3744399"/>
            <a:ext cx="0" cy="298458"/>
          </a:xfrm>
          <a:prstGeom prst="line">
            <a:avLst/>
          </a:prstGeom>
          <a:ln>
            <a:solidFill>
              <a:srgbClr val="474747"/>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0" name="Straight Connector 59"/>
          <p:cNvCxnSpPr>
            <a:endCxn id="54" idx="0"/>
          </p:cNvCxnSpPr>
          <p:nvPr/>
        </p:nvCxnSpPr>
        <p:spPr>
          <a:xfrm>
            <a:off x="5580071" y="3772335"/>
            <a:ext cx="0" cy="270522"/>
          </a:xfrm>
          <a:prstGeom prst="line">
            <a:avLst/>
          </a:prstGeom>
          <a:ln>
            <a:solidFill>
              <a:srgbClr val="474747"/>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1" name="Straight Connector 60"/>
          <p:cNvCxnSpPr/>
          <p:nvPr/>
        </p:nvCxnSpPr>
        <p:spPr>
          <a:xfrm>
            <a:off x="7536948" y="3744520"/>
            <a:ext cx="0" cy="298337"/>
          </a:xfrm>
          <a:prstGeom prst="line">
            <a:avLst/>
          </a:prstGeom>
          <a:ln>
            <a:solidFill>
              <a:srgbClr val="474747"/>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2" name="Straight Arrow Connector 61"/>
          <p:cNvCxnSpPr/>
          <p:nvPr/>
        </p:nvCxnSpPr>
        <p:spPr>
          <a:xfrm>
            <a:off x="2016629" y="5913952"/>
            <a:ext cx="5147089" cy="0"/>
          </a:xfrm>
          <a:prstGeom prst="straightConnector1">
            <a:avLst/>
          </a:prstGeom>
          <a:ln>
            <a:solidFill>
              <a:srgbClr val="474747"/>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63" name="Straight Arrow Connector 62"/>
          <p:cNvCxnSpPr/>
          <p:nvPr/>
        </p:nvCxnSpPr>
        <p:spPr>
          <a:xfrm>
            <a:off x="495870" y="4270351"/>
            <a:ext cx="764703" cy="0"/>
          </a:xfrm>
          <a:prstGeom prst="straightConnector1">
            <a:avLst/>
          </a:prstGeom>
          <a:ln>
            <a:solidFill>
              <a:srgbClr val="474747"/>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64" name="Straight Arrow Connector 63"/>
          <p:cNvCxnSpPr/>
          <p:nvPr/>
        </p:nvCxnSpPr>
        <p:spPr>
          <a:xfrm>
            <a:off x="2012306" y="4270351"/>
            <a:ext cx="1020184" cy="0"/>
          </a:xfrm>
          <a:prstGeom prst="straightConnector1">
            <a:avLst/>
          </a:prstGeom>
          <a:ln>
            <a:solidFill>
              <a:srgbClr val="474747"/>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65" name="Straight Arrow Connector 64"/>
          <p:cNvCxnSpPr/>
          <p:nvPr/>
        </p:nvCxnSpPr>
        <p:spPr>
          <a:xfrm>
            <a:off x="3788546" y="4247808"/>
            <a:ext cx="1413497" cy="0"/>
          </a:xfrm>
          <a:prstGeom prst="straightConnector1">
            <a:avLst/>
          </a:prstGeom>
          <a:ln>
            <a:solidFill>
              <a:srgbClr val="474747"/>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66" name="Straight Arrow Connector 65"/>
          <p:cNvCxnSpPr/>
          <p:nvPr/>
        </p:nvCxnSpPr>
        <p:spPr>
          <a:xfrm>
            <a:off x="5958099" y="4247808"/>
            <a:ext cx="525096" cy="0"/>
          </a:xfrm>
          <a:prstGeom prst="straightConnector1">
            <a:avLst/>
          </a:prstGeom>
          <a:ln>
            <a:solidFill>
              <a:srgbClr val="474747"/>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67" name="&quot;No&quot; Symbol 66"/>
          <p:cNvSpPr/>
          <p:nvPr/>
        </p:nvSpPr>
        <p:spPr bwMode="auto">
          <a:xfrm>
            <a:off x="6483195" y="4007375"/>
            <a:ext cx="407984" cy="407984"/>
          </a:xfrm>
          <a:prstGeom prst="noSmoking">
            <a:avLst/>
          </a:prstGeom>
          <a:solidFill>
            <a:schemeClr val="accent1"/>
          </a:solidFill>
          <a:ln w="31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endParaRPr lang="en-US" sz="900" dirty="0">
              <a:solidFill>
                <a:schemeClr val="accent1"/>
              </a:solidFill>
              <a:latin typeface="Roboto Light"/>
            </a:endParaRPr>
          </a:p>
        </p:txBody>
      </p:sp>
      <p:sp>
        <p:nvSpPr>
          <p:cNvPr id="68" name="TextBox 67"/>
          <p:cNvSpPr txBox="1"/>
          <p:nvPr/>
        </p:nvSpPr>
        <p:spPr>
          <a:xfrm>
            <a:off x="495870" y="4270351"/>
            <a:ext cx="742511" cy="584775"/>
          </a:xfrm>
          <a:prstGeom prst="rect">
            <a:avLst/>
          </a:prstGeom>
          <a:noFill/>
        </p:spPr>
        <p:txBody>
          <a:bodyPr wrap="none" rtlCol="0">
            <a:spAutoFit/>
          </a:bodyPr>
          <a:lstStyle/>
          <a:p>
            <a:r>
              <a:rPr lang="en-US" sz="1600" dirty="0" smtClean="0">
                <a:solidFill>
                  <a:schemeClr val="bg1"/>
                </a:solidFill>
                <a:latin typeface="Roboto Light"/>
                <a:cs typeface="Roboto Light"/>
              </a:rPr>
              <a:t>CRUD</a:t>
            </a:r>
          </a:p>
          <a:p>
            <a:r>
              <a:rPr lang="en-US" sz="1600" dirty="0" smtClean="0">
                <a:solidFill>
                  <a:schemeClr val="bg1"/>
                </a:solidFill>
                <a:latin typeface="Roboto Light"/>
                <a:cs typeface="Roboto Light"/>
              </a:rPr>
              <a:t> Event</a:t>
            </a:r>
          </a:p>
        </p:txBody>
      </p:sp>
      <p:sp>
        <p:nvSpPr>
          <p:cNvPr id="69" name="TextBox 68"/>
          <p:cNvSpPr txBox="1"/>
          <p:nvPr/>
        </p:nvSpPr>
        <p:spPr>
          <a:xfrm>
            <a:off x="2009526" y="4270351"/>
            <a:ext cx="984758" cy="830997"/>
          </a:xfrm>
          <a:prstGeom prst="rect">
            <a:avLst/>
          </a:prstGeom>
          <a:noFill/>
        </p:spPr>
        <p:txBody>
          <a:bodyPr wrap="none" rtlCol="0">
            <a:spAutoFit/>
          </a:bodyPr>
          <a:lstStyle/>
          <a:p>
            <a:pPr algn="ctr"/>
            <a:r>
              <a:rPr lang="en-US" sz="1600" dirty="0" smtClean="0">
                <a:solidFill>
                  <a:schemeClr val="bg1"/>
                </a:solidFill>
                <a:latin typeface="Roboto Light"/>
                <a:cs typeface="Roboto Light"/>
              </a:rPr>
              <a:t>Calls</a:t>
            </a:r>
          </a:p>
          <a:p>
            <a:pPr algn="ctr"/>
            <a:r>
              <a:rPr lang="en-US" sz="1600" dirty="0" smtClean="0">
                <a:solidFill>
                  <a:schemeClr val="bg1"/>
                </a:solidFill>
                <a:latin typeface="Roboto Light"/>
                <a:cs typeface="Roboto Light"/>
              </a:rPr>
              <a:t>Validator</a:t>
            </a:r>
          </a:p>
          <a:p>
            <a:pPr algn="ctr"/>
            <a:r>
              <a:rPr lang="en-US" sz="1600" dirty="0" smtClean="0">
                <a:solidFill>
                  <a:schemeClr val="bg1"/>
                </a:solidFill>
                <a:latin typeface="Roboto Light"/>
                <a:cs typeface="Roboto Light"/>
              </a:rPr>
              <a:t>Engine</a:t>
            </a:r>
          </a:p>
        </p:txBody>
      </p:sp>
      <p:sp>
        <p:nvSpPr>
          <p:cNvPr id="70" name="TextBox 69"/>
          <p:cNvSpPr txBox="1"/>
          <p:nvPr/>
        </p:nvSpPr>
        <p:spPr>
          <a:xfrm>
            <a:off x="3788546" y="4247808"/>
            <a:ext cx="1413497" cy="830997"/>
          </a:xfrm>
          <a:prstGeom prst="rect">
            <a:avLst/>
          </a:prstGeom>
          <a:noFill/>
        </p:spPr>
        <p:txBody>
          <a:bodyPr wrap="square" rtlCol="0">
            <a:spAutoFit/>
          </a:bodyPr>
          <a:lstStyle/>
          <a:p>
            <a:pPr algn="ctr"/>
            <a:r>
              <a:rPr lang="en-US" sz="1600" dirty="0" smtClean="0">
                <a:solidFill>
                  <a:schemeClr val="bg1"/>
                </a:solidFill>
                <a:latin typeface="Roboto Light"/>
                <a:cs typeface="Roboto Light"/>
              </a:rPr>
              <a:t>Calls</a:t>
            </a:r>
          </a:p>
          <a:p>
            <a:pPr algn="ctr"/>
            <a:r>
              <a:rPr lang="en-US" sz="1600" dirty="0" smtClean="0">
                <a:solidFill>
                  <a:schemeClr val="bg1"/>
                </a:solidFill>
                <a:latin typeface="Roboto Light"/>
                <a:cs typeface="Roboto Light"/>
              </a:rPr>
              <a:t>All Registered</a:t>
            </a:r>
          </a:p>
          <a:p>
            <a:pPr algn="ctr"/>
            <a:r>
              <a:rPr lang="en-US" sz="1600" dirty="0" smtClean="0">
                <a:solidFill>
                  <a:schemeClr val="bg1"/>
                </a:solidFill>
                <a:latin typeface="Roboto Light"/>
                <a:cs typeface="Roboto Light"/>
              </a:rPr>
              <a:t>Validators</a:t>
            </a:r>
          </a:p>
        </p:txBody>
      </p:sp>
      <p:sp>
        <p:nvSpPr>
          <p:cNvPr id="71" name="TextBox 70"/>
          <p:cNvSpPr txBox="1"/>
          <p:nvPr/>
        </p:nvSpPr>
        <p:spPr>
          <a:xfrm>
            <a:off x="2632551" y="5913778"/>
            <a:ext cx="4229529" cy="338554"/>
          </a:xfrm>
          <a:prstGeom prst="rect">
            <a:avLst/>
          </a:prstGeom>
          <a:noFill/>
        </p:spPr>
        <p:txBody>
          <a:bodyPr wrap="square" rtlCol="0">
            <a:spAutoFit/>
          </a:bodyPr>
          <a:lstStyle/>
          <a:p>
            <a:pPr algn="ctr"/>
            <a:r>
              <a:rPr lang="en-US" sz="1600" dirty="0" smtClean="0">
                <a:solidFill>
                  <a:schemeClr val="bg1"/>
                </a:solidFill>
                <a:latin typeface="Roboto Light"/>
                <a:cs typeface="Roboto Light"/>
              </a:rPr>
              <a:t>Cedes control to the Repository Service</a:t>
            </a:r>
          </a:p>
        </p:txBody>
      </p:sp>
      <p:sp>
        <p:nvSpPr>
          <p:cNvPr id="72" name="TextBox 71"/>
          <p:cNvSpPr txBox="1"/>
          <p:nvPr/>
        </p:nvSpPr>
        <p:spPr>
          <a:xfrm>
            <a:off x="6230033" y="4686515"/>
            <a:ext cx="929652" cy="758709"/>
          </a:xfrm>
          <a:prstGeom prst="rect">
            <a:avLst/>
          </a:prstGeom>
          <a:noFill/>
        </p:spPr>
        <p:txBody>
          <a:bodyPr wrap="none" rtlCol="0">
            <a:spAutoFit/>
          </a:bodyPr>
          <a:lstStyle/>
          <a:p>
            <a:pPr algn="ctr"/>
            <a:r>
              <a:rPr lang="en-US" sz="1400" dirty="0" smtClean="0">
                <a:solidFill>
                  <a:schemeClr val="bg1"/>
                </a:solidFill>
                <a:latin typeface="Roboto Light"/>
                <a:cs typeface="Roboto Light"/>
              </a:rPr>
              <a:t>CRUD </a:t>
            </a:r>
          </a:p>
          <a:p>
            <a:pPr algn="ctr"/>
            <a:r>
              <a:rPr lang="en-US" sz="1400" dirty="0" smtClean="0">
                <a:solidFill>
                  <a:schemeClr val="bg1"/>
                </a:solidFill>
                <a:latin typeface="Roboto Light"/>
                <a:cs typeface="Roboto Light"/>
              </a:rPr>
              <a:t>Event</a:t>
            </a:r>
          </a:p>
          <a:p>
            <a:pPr algn="ctr"/>
            <a:r>
              <a:rPr lang="en-US" sz="1400" dirty="0" smtClean="0">
                <a:solidFill>
                  <a:schemeClr val="bg1"/>
                </a:solidFill>
                <a:latin typeface="Roboto Light"/>
                <a:cs typeface="Roboto Light"/>
              </a:rPr>
              <a:t>Canceled</a:t>
            </a:r>
          </a:p>
        </p:txBody>
      </p:sp>
      <p:cxnSp>
        <p:nvCxnSpPr>
          <p:cNvPr id="73" name="Straight Arrow Connector 72"/>
          <p:cNvCxnSpPr/>
          <p:nvPr/>
        </p:nvCxnSpPr>
        <p:spPr>
          <a:xfrm flipH="1">
            <a:off x="2012306" y="5256512"/>
            <a:ext cx="1020184" cy="0"/>
          </a:xfrm>
          <a:prstGeom prst="straightConnector1">
            <a:avLst/>
          </a:prstGeom>
          <a:ln>
            <a:solidFill>
              <a:srgbClr val="474747"/>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74" name="Straight Arrow Connector 73"/>
          <p:cNvCxnSpPr/>
          <p:nvPr/>
        </p:nvCxnSpPr>
        <p:spPr>
          <a:xfrm flipH="1">
            <a:off x="3792557" y="5256512"/>
            <a:ext cx="1409487" cy="0"/>
          </a:xfrm>
          <a:prstGeom prst="straightConnector1">
            <a:avLst/>
          </a:prstGeom>
          <a:ln>
            <a:solidFill>
              <a:srgbClr val="474747"/>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75" name="TextBox 74"/>
          <p:cNvSpPr txBox="1"/>
          <p:nvPr/>
        </p:nvSpPr>
        <p:spPr>
          <a:xfrm>
            <a:off x="2075801" y="5256512"/>
            <a:ext cx="893193" cy="584775"/>
          </a:xfrm>
          <a:prstGeom prst="rect">
            <a:avLst/>
          </a:prstGeom>
          <a:noFill/>
        </p:spPr>
        <p:txBody>
          <a:bodyPr wrap="none" rtlCol="0">
            <a:spAutoFit/>
          </a:bodyPr>
          <a:lstStyle/>
          <a:p>
            <a:pPr algn="ctr"/>
            <a:r>
              <a:rPr lang="en-US" sz="1600" dirty="0" smtClean="0">
                <a:solidFill>
                  <a:schemeClr val="bg1"/>
                </a:solidFill>
                <a:latin typeface="Roboto Light"/>
                <a:cs typeface="Roboto Light"/>
              </a:rPr>
              <a:t>Returns</a:t>
            </a:r>
            <a:br>
              <a:rPr lang="en-US" sz="1600" dirty="0" smtClean="0">
                <a:solidFill>
                  <a:schemeClr val="bg1"/>
                </a:solidFill>
                <a:latin typeface="Roboto Light"/>
                <a:cs typeface="Roboto Light"/>
              </a:rPr>
            </a:br>
            <a:r>
              <a:rPr lang="en-US" sz="1600" dirty="0" smtClean="0">
                <a:solidFill>
                  <a:schemeClr val="bg1"/>
                </a:solidFill>
                <a:latin typeface="Roboto Light"/>
                <a:cs typeface="Roboto Light"/>
              </a:rPr>
              <a:t>Control</a:t>
            </a:r>
          </a:p>
        </p:txBody>
      </p:sp>
      <p:sp>
        <p:nvSpPr>
          <p:cNvPr id="76" name="TextBox 75"/>
          <p:cNvSpPr txBox="1"/>
          <p:nvPr/>
        </p:nvSpPr>
        <p:spPr>
          <a:xfrm>
            <a:off x="4056341" y="5256512"/>
            <a:ext cx="893193" cy="584775"/>
          </a:xfrm>
          <a:prstGeom prst="rect">
            <a:avLst/>
          </a:prstGeom>
          <a:noFill/>
        </p:spPr>
        <p:txBody>
          <a:bodyPr wrap="none" rtlCol="0">
            <a:spAutoFit/>
          </a:bodyPr>
          <a:lstStyle/>
          <a:p>
            <a:pPr algn="ctr"/>
            <a:r>
              <a:rPr lang="en-US" sz="1600" dirty="0" smtClean="0">
                <a:solidFill>
                  <a:schemeClr val="bg1"/>
                </a:solidFill>
                <a:latin typeface="Roboto Light"/>
                <a:cs typeface="Roboto Light"/>
              </a:rPr>
              <a:t>Returns</a:t>
            </a:r>
            <a:br>
              <a:rPr lang="en-US" sz="1600" dirty="0" smtClean="0">
                <a:solidFill>
                  <a:schemeClr val="bg1"/>
                </a:solidFill>
                <a:latin typeface="Roboto Light"/>
                <a:cs typeface="Roboto Light"/>
              </a:rPr>
            </a:br>
            <a:r>
              <a:rPr lang="en-US" sz="1600" dirty="0" smtClean="0">
                <a:solidFill>
                  <a:schemeClr val="bg1"/>
                </a:solidFill>
                <a:latin typeface="Roboto Light"/>
                <a:cs typeface="Roboto Light"/>
              </a:rPr>
              <a:t>Control</a:t>
            </a:r>
          </a:p>
        </p:txBody>
      </p:sp>
      <p:cxnSp>
        <p:nvCxnSpPr>
          <p:cNvPr id="77" name="Straight Arrow Connector 76"/>
          <p:cNvCxnSpPr/>
          <p:nvPr/>
        </p:nvCxnSpPr>
        <p:spPr>
          <a:xfrm>
            <a:off x="7914976" y="4730560"/>
            <a:ext cx="718385" cy="0"/>
          </a:xfrm>
          <a:prstGeom prst="straightConnector1">
            <a:avLst/>
          </a:prstGeom>
          <a:ln>
            <a:solidFill>
              <a:srgbClr val="474747"/>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78" name="TextBox 77"/>
          <p:cNvSpPr txBox="1"/>
          <p:nvPr/>
        </p:nvSpPr>
        <p:spPr>
          <a:xfrm>
            <a:off x="5890398" y="4230417"/>
            <a:ext cx="822792" cy="430887"/>
          </a:xfrm>
          <a:prstGeom prst="rect">
            <a:avLst/>
          </a:prstGeom>
          <a:noFill/>
        </p:spPr>
        <p:txBody>
          <a:bodyPr wrap="square" rtlCol="0">
            <a:spAutoFit/>
          </a:bodyPr>
          <a:lstStyle/>
          <a:p>
            <a:pPr algn="ctr"/>
            <a:r>
              <a:rPr lang="en-US" sz="1100" dirty="0" smtClean="0">
                <a:solidFill>
                  <a:schemeClr val="bg1"/>
                </a:solidFill>
                <a:latin typeface="Roboto Light"/>
                <a:cs typeface="Roboto Light"/>
              </a:rPr>
              <a:t>Throw</a:t>
            </a:r>
          </a:p>
          <a:p>
            <a:pPr algn="ctr"/>
            <a:r>
              <a:rPr lang="en-US" sz="1100" dirty="0" smtClean="0">
                <a:solidFill>
                  <a:schemeClr val="bg1"/>
                </a:solidFill>
                <a:latin typeface="Roboto Light"/>
                <a:cs typeface="Roboto Light"/>
              </a:rPr>
              <a:t>Exception</a:t>
            </a:r>
          </a:p>
        </p:txBody>
      </p:sp>
      <p:sp>
        <p:nvSpPr>
          <p:cNvPr id="79" name="TextBox 78"/>
          <p:cNvSpPr txBox="1"/>
          <p:nvPr/>
        </p:nvSpPr>
        <p:spPr>
          <a:xfrm>
            <a:off x="7853664" y="4730560"/>
            <a:ext cx="822792" cy="646331"/>
          </a:xfrm>
          <a:prstGeom prst="rect">
            <a:avLst/>
          </a:prstGeom>
          <a:noFill/>
        </p:spPr>
        <p:txBody>
          <a:bodyPr wrap="square" rtlCol="0">
            <a:spAutoFit/>
          </a:bodyPr>
          <a:lstStyle/>
          <a:p>
            <a:pPr algn="ctr"/>
            <a:r>
              <a:rPr lang="en-US" sz="1200" dirty="0" smtClean="0">
                <a:solidFill>
                  <a:schemeClr val="bg1"/>
                </a:solidFill>
                <a:latin typeface="Roboto Light"/>
                <a:cs typeface="Roboto Light"/>
              </a:rPr>
              <a:t>Executes CRUD operation</a:t>
            </a:r>
          </a:p>
        </p:txBody>
      </p:sp>
    </p:spTree>
    <p:extLst>
      <p:ext uri="{BB962C8B-B14F-4D97-AF65-F5344CB8AC3E}">
        <p14:creationId xmlns:p14="http://schemas.microsoft.com/office/powerpoint/2010/main" xmlns="" val="2112575617"/>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smtClean="0"/>
              <a:t>Validators</a:t>
            </a:r>
            <a:endParaRPr lang="en-US" dirty="0"/>
          </a:p>
        </p:txBody>
      </p:sp>
      <p:sp>
        <p:nvSpPr>
          <p:cNvPr id="3" name="Content Placeholder 2"/>
          <p:cNvSpPr>
            <a:spLocks noGrp="1"/>
          </p:cNvSpPr>
          <p:nvPr>
            <p:ph sz="quarter" idx="14"/>
          </p:nvPr>
        </p:nvSpPr>
        <p:spPr/>
        <p:txBody>
          <a:bodyPr/>
          <a:lstStyle/>
          <a:p>
            <a:r>
              <a:rPr lang="en-US" dirty="0" err="1"/>
              <a:t>RepositorySchemaValidator</a:t>
            </a:r>
            <a:r>
              <a:rPr lang="en-US" dirty="0"/>
              <a:t>:</a:t>
            </a:r>
          </a:p>
          <a:p>
            <a:pPr lvl="1"/>
            <a:r>
              <a:rPr lang="en-US" dirty="0"/>
              <a:t>Checks that object complies to its type schema before a create/update operation.</a:t>
            </a:r>
          </a:p>
          <a:p>
            <a:pPr lvl="1"/>
            <a:r>
              <a:rPr lang="en-US" dirty="0"/>
              <a:t>Ensures that all required properties are set.</a:t>
            </a:r>
          </a:p>
          <a:p>
            <a:r>
              <a:rPr lang="en-US" dirty="0"/>
              <a:t>Custom validators</a:t>
            </a:r>
          </a:p>
          <a:p>
            <a:endParaRPr lang="en-US" dirty="0"/>
          </a:p>
        </p:txBody>
      </p:sp>
      <p:sp>
        <p:nvSpPr>
          <p:cNvPr id="4" name="Slide Number Placeholder 3"/>
          <p:cNvSpPr>
            <a:spLocks noGrp="1"/>
          </p:cNvSpPr>
          <p:nvPr>
            <p:ph type="sldNum" sz="quarter" idx="4"/>
          </p:nvPr>
        </p:nvSpPr>
        <p:spPr/>
        <p:txBody>
          <a:bodyPr/>
          <a:lstStyle/>
          <a:p>
            <a:fld id="{6FF59741-7650-A046-95B5-8D31235C520E}" type="slidenum">
              <a:rPr lang="en-US" smtClean="0"/>
              <a:pPr/>
              <a:t>59</a:t>
            </a:fld>
            <a:endParaRPr lang="en-US" dirty="0"/>
          </a:p>
        </p:txBody>
      </p:sp>
    </p:spTree>
    <p:extLst>
      <p:ext uri="{BB962C8B-B14F-4D97-AF65-F5344CB8AC3E}">
        <p14:creationId xmlns:p14="http://schemas.microsoft.com/office/powerpoint/2010/main" xmlns="" val="159551809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smtClean="0"/>
              <a:t>CS vs. CMS</a:t>
            </a:r>
            <a:endParaRPr lang="en-US" dirty="0"/>
          </a:p>
        </p:txBody>
      </p:sp>
      <p:sp>
        <p:nvSpPr>
          <p:cNvPr id="3" name="Content Placeholder 2"/>
          <p:cNvSpPr>
            <a:spLocks noGrp="1"/>
          </p:cNvSpPr>
          <p:nvPr>
            <p:ph sz="quarter" idx="14"/>
          </p:nvPr>
        </p:nvSpPr>
        <p:spPr/>
        <p:txBody>
          <a:bodyPr/>
          <a:lstStyle/>
          <a:p>
            <a:r>
              <a:rPr lang="en-US" dirty="0"/>
              <a:t>Content Management System (CMS)</a:t>
            </a:r>
          </a:p>
          <a:p>
            <a:pPr lvl="1"/>
            <a:r>
              <a:rPr lang="en-US" dirty="0"/>
              <a:t>Channel independent content assets (content items)</a:t>
            </a:r>
          </a:p>
          <a:p>
            <a:pPr lvl="1"/>
            <a:r>
              <a:rPr lang="en-US" dirty="0"/>
              <a:t>Advanced content lifecycle management (versioning/workflow)</a:t>
            </a:r>
          </a:p>
          <a:p>
            <a:pPr lvl="1"/>
            <a:r>
              <a:rPr lang="en-US" dirty="0"/>
              <a:t>Provides management of reusable content</a:t>
            </a:r>
          </a:p>
          <a:p>
            <a:r>
              <a:rPr lang="en-US" dirty="0"/>
              <a:t>Content Services  (CS)</a:t>
            </a:r>
          </a:p>
          <a:p>
            <a:pPr lvl="1"/>
            <a:r>
              <a:rPr lang="en-US" dirty="0"/>
              <a:t>Centralized Content Repository, ready for delivery</a:t>
            </a:r>
          </a:p>
          <a:p>
            <a:pPr lvl="1"/>
            <a:r>
              <a:rPr lang="en-US" dirty="0"/>
              <a:t>User generated content</a:t>
            </a:r>
          </a:p>
          <a:p>
            <a:pPr lvl="1"/>
            <a:r>
              <a:rPr lang="en-US" dirty="0"/>
              <a:t>Content harvested from different sources</a:t>
            </a:r>
          </a:p>
          <a:p>
            <a:r>
              <a:rPr lang="en-US" dirty="0" smtClean="0"/>
              <a:t>CXP </a:t>
            </a:r>
            <a:r>
              <a:rPr lang="en-US" dirty="0"/>
              <a:t>M</a:t>
            </a:r>
            <a:r>
              <a:rPr lang="en-US" dirty="0" smtClean="0"/>
              <a:t>anager </a:t>
            </a:r>
            <a:r>
              <a:rPr lang="en-US" dirty="0"/>
              <a:t>/ Page editor</a:t>
            </a:r>
          </a:p>
          <a:p>
            <a:pPr lvl="1"/>
            <a:r>
              <a:rPr lang="en-US" dirty="0"/>
              <a:t>Channel specific, page creation</a:t>
            </a:r>
          </a:p>
          <a:p>
            <a:pPr lvl="1"/>
            <a:r>
              <a:rPr lang="en-US" dirty="0"/>
              <a:t>In context page editing (create or add content)</a:t>
            </a:r>
          </a:p>
          <a:p>
            <a:endParaRPr lang="en-US" dirty="0"/>
          </a:p>
        </p:txBody>
      </p:sp>
      <p:sp>
        <p:nvSpPr>
          <p:cNvPr id="4" name="Slide Number Placeholder 3"/>
          <p:cNvSpPr>
            <a:spLocks noGrp="1"/>
          </p:cNvSpPr>
          <p:nvPr>
            <p:ph type="sldNum" sz="quarter" idx="4"/>
          </p:nvPr>
        </p:nvSpPr>
        <p:spPr/>
        <p:txBody>
          <a:bodyPr/>
          <a:lstStyle/>
          <a:p>
            <a:fld id="{6FF59741-7650-A046-95B5-8D31235C520E}" type="slidenum">
              <a:rPr lang="en-US" smtClean="0"/>
              <a:pPr/>
              <a:t>6</a:t>
            </a:fld>
            <a:endParaRPr lang="en-US" dirty="0"/>
          </a:p>
        </p:txBody>
      </p:sp>
    </p:spTree>
    <p:extLst>
      <p:ext uri="{BB962C8B-B14F-4D97-AF65-F5344CB8AC3E}">
        <p14:creationId xmlns:p14="http://schemas.microsoft.com/office/powerpoint/2010/main" xmlns="" val="4236400184"/>
      </p:ext>
    </p:extLst>
  </p:cSld>
  <p:clrMapOvr>
    <a:masterClrMapping/>
  </p:clrMapOvr>
  <p:transition spd="slow"/>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smtClean="0"/>
              <a:t>Custom Validators</a:t>
            </a:r>
            <a:endParaRPr lang="en-US" dirty="0"/>
          </a:p>
        </p:txBody>
      </p:sp>
      <p:sp>
        <p:nvSpPr>
          <p:cNvPr id="3" name="Content Placeholder 2"/>
          <p:cNvSpPr>
            <a:spLocks noGrp="1"/>
          </p:cNvSpPr>
          <p:nvPr>
            <p:ph sz="quarter" idx="14"/>
          </p:nvPr>
        </p:nvSpPr>
        <p:spPr/>
        <p:txBody>
          <a:bodyPr/>
          <a:lstStyle/>
          <a:p>
            <a:r>
              <a:rPr lang="en-US" dirty="0"/>
              <a:t>Implement the </a:t>
            </a:r>
            <a:r>
              <a:rPr lang="en-US" sz="2000" dirty="0" err="1">
                <a:latin typeface="Courier New" panose="02070309020205020404" pitchFamily="49" charset="0"/>
                <a:cs typeface="Courier New" panose="02070309020205020404" pitchFamily="49" charset="0"/>
              </a:rPr>
              <a:t>RepositoryValidator</a:t>
            </a:r>
            <a:r>
              <a:rPr lang="en-US" dirty="0"/>
              <a:t> interface </a:t>
            </a:r>
          </a:p>
          <a:p>
            <a:pPr lvl="1"/>
            <a:r>
              <a:rPr lang="en-US" dirty="0" err="1">
                <a:latin typeface="Courier New" panose="02070309020205020404" pitchFamily="49" charset="0"/>
                <a:cs typeface="Courier New" panose="02070309020205020404" pitchFamily="49" charset="0"/>
              </a:rPr>
              <a:t>validateCreate</a:t>
            </a:r>
            <a:r>
              <a:rPr lang="en-US" dirty="0">
                <a:latin typeface="Courier New" panose="02070309020205020404" pitchFamily="49" charset="0"/>
                <a:cs typeface="Courier New" panose="02070309020205020404" pitchFamily="49" charset="0"/>
              </a:rPr>
              <a:t>()</a:t>
            </a:r>
          </a:p>
          <a:p>
            <a:pPr lvl="1"/>
            <a:r>
              <a:rPr lang="en-US" dirty="0" err="1">
                <a:latin typeface="Courier New" panose="02070309020205020404" pitchFamily="49" charset="0"/>
                <a:cs typeface="Courier New" panose="02070309020205020404" pitchFamily="49" charset="0"/>
              </a:rPr>
              <a:t>validateDelete</a:t>
            </a:r>
            <a:r>
              <a:rPr lang="en-US" dirty="0">
                <a:latin typeface="Courier New" panose="02070309020205020404" pitchFamily="49" charset="0"/>
                <a:cs typeface="Courier New" panose="02070309020205020404" pitchFamily="49" charset="0"/>
              </a:rPr>
              <a:t>()</a:t>
            </a:r>
          </a:p>
          <a:p>
            <a:pPr lvl="1"/>
            <a:r>
              <a:rPr lang="en-US" dirty="0" err="1">
                <a:latin typeface="Courier New" panose="02070309020205020404" pitchFamily="49" charset="0"/>
                <a:cs typeface="Courier New" panose="02070309020205020404" pitchFamily="49" charset="0"/>
              </a:rPr>
              <a:t>validateMove</a:t>
            </a:r>
            <a:r>
              <a:rPr lang="en-US" dirty="0">
                <a:latin typeface="Courier New" panose="02070309020205020404" pitchFamily="49" charset="0"/>
                <a:cs typeface="Courier New" panose="02070309020205020404" pitchFamily="49" charset="0"/>
              </a:rPr>
              <a:t>()</a:t>
            </a:r>
          </a:p>
          <a:p>
            <a:pPr lvl="1"/>
            <a:r>
              <a:rPr lang="en-US" dirty="0" err="1">
                <a:latin typeface="Courier New" panose="02070309020205020404" pitchFamily="49" charset="0"/>
                <a:cs typeface="Courier New" panose="02070309020205020404" pitchFamily="49" charset="0"/>
              </a:rPr>
              <a:t>validateUpdateContentStream</a:t>
            </a:r>
            <a:r>
              <a:rPr lang="en-US" dirty="0">
                <a:latin typeface="Courier New" panose="02070309020205020404" pitchFamily="49" charset="0"/>
                <a:cs typeface="Courier New" panose="02070309020205020404" pitchFamily="49" charset="0"/>
              </a:rPr>
              <a:t>()</a:t>
            </a:r>
          </a:p>
          <a:p>
            <a:pPr lvl="1"/>
            <a:r>
              <a:rPr lang="en-US" dirty="0" err="1">
                <a:latin typeface="Courier New" panose="02070309020205020404" pitchFamily="49" charset="0"/>
                <a:cs typeface="Courier New" panose="02070309020205020404" pitchFamily="49" charset="0"/>
              </a:rPr>
              <a:t>validateUpdateProperties</a:t>
            </a:r>
            <a:r>
              <a:rPr lang="en-US" dirty="0">
                <a:latin typeface="Courier New" panose="02070309020205020404" pitchFamily="49" charset="0"/>
                <a:cs typeface="Courier New" panose="02070309020205020404" pitchFamily="49" charset="0"/>
              </a:rPr>
              <a:t>()</a:t>
            </a:r>
          </a:p>
          <a:p>
            <a:r>
              <a:rPr lang="en-US" dirty="0"/>
              <a:t>See also the online </a:t>
            </a:r>
            <a:r>
              <a:rPr lang="en-US" dirty="0" err="1"/>
              <a:t>javadoc</a:t>
            </a:r>
            <a:endParaRPr lang="en-US" dirty="0"/>
          </a:p>
          <a:p>
            <a:endParaRPr lang="en-US" dirty="0"/>
          </a:p>
        </p:txBody>
      </p:sp>
      <p:sp>
        <p:nvSpPr>
          <p:cNvPr id="4" name="Slide Number Placeholder 3"/>
          <p:cNvSpPr>
            <a:spLocks noGrp="1"/>
          </p:cNvSpPr>
          <p:nvPr>
            <p:ph type="sldNum" sz="quarter" idx="4"/>
          </p:nvPr>
        </p:nvSpPr>
        <p:spPr/>
        <p:txBody>
          <a:bodyPr/>
          <a:lstStyle/>
          <a:p>
            <a:fld id="{6FF59741-7650-A046-95B5-8D31235C520E}" type="slidenum">
              <a:rPr lang="en-US" smtClean="0"/>
              <a:pPr/>
              <a:t>60</a:t>
            </a:fld>
            <a:endParaRPr lang="en-US" dirty="0"/>
          </a:p>
        </p:txBody>
      </p:sp>
    </p:spTree>
    <p:extLst>
      <p:ext uri="{BB962C8B-B14F-4D97-AF65-F5344CB8AC3E}">
        <p14:creationId xmlns:p14="http://schemas.microsoft.com/office/powerpoint/2010/main" xmlns="" val="3741321588"/>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6FF59741-7650-A046-95B5-8D31235C520E}" type="slidenum">
              <a:rPr lang="en-US" smtClean="0"/>
              <a:pPr/>
              <a:t>61</a:t>
            </a:fld>
            <a:endParaRPr lang="en-US" dirty="0"/>
          </a:p>
        </p:txBody>
      </p:sp>
      <p:sp>
        <p:nvSpPr>
          <p:cNvPr id="3" name="Text Placeholder 2"/>
          <p:cNvSpPr>
            <a:spLocks noGrp="1"/>
          </p:cNvSpPr>
          <p:nvPr>
            <p:ph type="body" sz="quarter" idx="13"/>
          </p:nvPr>
        </p:nvSpPr>
        <p:spPr/>
        <p:txBody>
          <a:bodyPr/>
          <a:lstStyle/>
          <a:p>
            <a:r>
              <a:rPr lang="en-US" dirty="0" smtClean="0"/>
              <a:t>Exercise: Validators</a:t>
            </a:r>
            <a:endParaRPr lang="en-US" dirty="0"/>
          </a:p>
          <a:p>
            <a:endParaRPr lang="en-US" dirty="0"/>
          </a:p>
        </p:txBody>
      </p:sp>
      <p:sp>
        <p:nvSpPr>
          <p:cNvPr id="4" name="Content Placeholder 3"/>
          <p:cNvSpPr>
            <a:spLocks noGrp="1"/>
          </p:cNvSpPr>
          <p:nvPr>
            <p:ph sz="quarter" idx="16"/>
          </p:nvPr>
        </p:nvSpPr>
        <p:spPr/>
        <p:txBody>
          <a:bodyPr/>
          <a:lstStyle/>
          <a:p>
            <a:pPr marL="342900" indent="-342900">
              <a:buClr>
                <a:schemeClr val="tx1">
                  <a:lumMod val="50000"/>
                  <a:lumOff val="50000"/>
                </a:schemeClr>
              </a:buClr>
              <a:buFont typeface="Wingdings" pitchFamily="2" charset="2"/>
              <a:buChar char="§"/>
            </a:pPr>
            <a:r>
              <a:rPr lang="en-US" sz="2400" dirty="0" smtClean="0"/>
              <a:t>Create a validator that will allow creating or updating images (documents of the </a:t>
            </a:r>
            <a:r>
              <a:rPr lang="en-US" sz="2400" dirty="0" err="1" smtClean="0"/>
              <a:t>bb:image</a:t>
            </a:r>
            <a:r>
              <a:rPr lang="en-US" sz="2400" dirty="0" smtClean="0"/>
              <a:t> type) only if they have one of the following extensions </a:t>
            </a:r>
            <a:r>
              <a:rPr lang="nl-NL" sz="2400" b="1" dirty="0"/>
              <a:t>".jpg"</a:t>
            </a:r>
            <a:r>
              <a:rPr lang="nl-NL" sz="2400" dirty="0"/>
              <a:t>, </a:t>
            </a:r>
            <a:r>
              <a:rPr lang="nl-NL" sz="2400" b="1" dirty="0"/>
              <a:t>".jpeg"</a:t>
            </a:r>
            <a:r>
              <a:rPr lang="nl-NL" sz="2400" dirty="0"/>
              <a:t>, </a:t>
            </a:r>
            <a:r>
              <a:rPr lang="nl-NL" sz="2400" b="1" dirty="0"/>
              <a:t>".png"</a:t>
            </a:r>
            <a:endParaRPr lang="en-US" sz="2400" dirty="0" smtClean="0"/>
          </a:p>
        </p:txBody>
      </p:sp>
    </p:spTree>
    <p:extLst>
      <p:ext uri="{BB962C8B-B14F-4D97-AF65-F5344CB8AC3E}">
        <p14:creationId xmlns:p14="http://schemas.microsoft.com/office/powerpoint/2010/main" xmlns="" val="2670358482"/>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6FF59741-7650-A046-95B5-8D31235C520E}" type="slidenum">
              <a:rPr lang="en-US" smtClean="0"/>
              <a:pPr/>
              <a:t>62</a:t>
            </a:fld>
            <a:endParaRPr lang="en-US" dirty="0"/>
          </a:p>
        </p:txBody>
      </p:sp>
      <p:sp>
        <p:nvSpPr>
          <p:cNvPr id="5" name="Text Placeholder 4"/>
          <p:cNvSpPr>
            <a:spLocks noGrp="1"/>
          </p:cNvSpPr>
          <p:nvPr>
            <p:ph type="body" sz="quarter" idx="11"/>
          </p:nvPr>
        </p:nvSpPr>
        <p:spPr/>
        <p:txBody>
          <a:bodyPr/>
          <a:lstStyle/>
          <a:p>
            <a:r>
              <a:rPr lang="en-US" dirty="0" smtClean="0"/>
              <a:t>Deployment</a:t>
            </a:r>
            <a:endParaRPr lang="en-US" dirty="0"/>
          </a:p>
        </p:txBody>
      </p:sp>
      <p:sp>
        <p:nvSpPr>
          <p:cNvPr id="6" name="Text Placeholder 5"/>
          <p:cNvSpPr>
            <a:spLocks noGrp="1"/>
          </p:cNvSpPr>
          <p:nvPr>
            <p:ph type="body" sz="quarter" idx="12"/>
          </p:nvPr>
        </p:nvSpPr>
        <p:spPr/>
        <p:txBody>
          <a:bodyPr/>
          <a:lstStyle/>
          <a:p>
            <a:r>
              <a:rPr lang="en-US" dirty="0"/>
              <a:t>Content Services</a:t>
            </a:r>
          </a:p>
          <a:p>
            <a:endParaRPr lang="en-US" dirty="0"/>
          </a:p>
        </p:txBody>
      </p:sp>
    </p:spTree>
    <p:extLst>
      <p:ext uri="{BB962C8B-B14F-4D97-AF65-F5344CB8AC3E}">
        <p14:creationId xmlns:p14="http://schemas.microsoft.com/office/powerpoint/2010/main" xmlns="" val="4266015709"/>
      </p:ext>
    </p:extLst>
  </p:cSld>
  <p:clrMapOvr>
    <a:masterClrMapping/>
  </p:clrMapOvr>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smtClean="0"/>
              <a:t>Deployment</a:t>
            </a:r>
            <a:endParaRPr lang="en-US" dirty="0"/>
          </a:p>
        </p:txBody>
      </p:sp>
      <p:sp>
        <p:nvSpPr>
          <p:cNvPr id="3" name="Content Placeholder 2"/>
          <p:cNvSpPr>
            <a:spLocks noGrp="1"/>
          </p:cNvSpPr>
          <p:nvPr>
            <p:ph sz="quarter" idx="14"/>
          </p:nvPr>
        </p:nvSpPr>
        <p:spPr/>
        <p:txBody>
          <a:bodyPr/>
          <a:lstStyle/>
          <a:p>
            <a:r>
              <a:rPr lang="en-US" altLang="nl-NL" dirty="0"/>
              <a:t>Test environment </a:t>
            </a:r>
            <a:r>
              <a:rPr lang="en-US" altLang="nl-NL" dirty="0" err="1"/>
              <a:t>jetty:run</a:t>
            </a:r>
            <a:endParaRPr lang="en-US" altLang="nl-NL" dirty="0"/>
          </a:p>
          <a:p>
            <a:r>
              <a:rPr lang="en-US" altLang="nl-NL" dirty="0"/>
              <a:t>Database setup</a:t>
            </a:r>
          </a:p>
          <a:p>
            <a:r>
              <a:rPr lang="en-US" altLang="nl-NL" dirty="0"/>
              <a:t>Application </a:t>
            </a:r>
            <a:r>
              <a:rPr lang="en-US" altLang="nl-NL" dirty="0" smtClean="0"/>
              <a:t>Containers</a:t>
            </a:r>
            <a:endParaRPr lang="en-US" altLang="nl-NL" dirty="0"/>
          </a:p>
        </p:txBody>
      </p:sp>
      <p:sp>
        <p:nvSpPr>
          <p:cNvPr id="4" name="Slide Number Placeholder 3"/>
          <p:cNvSpPr>
            <a:spLocks noGrp="1"/>
          </p:cNvSpPr>
          <p:nvPr>
            <p:ph type="sldNum" sz="quarter" idx="4"/>
          </p:nvPr>
        </p:nvSpPr>
        <p:spPr/>
        <p:txBody>
          <a:bodyPr/>
          <a:lstStyle/>
          <a:p>
            <a:fld id="{6FF59741-7650-A046-95B5-8D31235C520E}" type="slidenum">
              <a:rPr lang="en-US" smtClean="0"/>
              <a:pPr/>
              <a:t>63</a:t>
            </a:fld>
            <a:endParaRPr lang="en-US" dirty="0"/>
          </a:p>
        </p:txBody>
      </p:sp>
    </p:spTree>
    <p:extLst>
      <p:ext uri="{BB962C8B-B14F-4D97-AF65-F5344CB8AC3E}">
        <p14:creationId xmlns:p14="http://schemas.microsoft.com/office/powerpoint/2010/main" xmlns="" val="2435154446"/>
      </p:ext>
    </p:extLst>
  </p:cSld>
  <p:clrMapOvr>
    <a:masterClrMapping/>
  </p:clrMapOvr>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6FF59741-7650-A046-95B5-8D31235C520E}" type="slidenum">
              <a:rPr lang="en-US" smtClean="0"/>
              <a:pPr/>
              <a:t>64</a:t>
            </a:fld>
            <a:endParaRPr lang="en-US" dirty="0"/>
          </a:p>
        </p:txBody>
      </p:sp>
      <p:sp>
        <p:nvSpPr>
          <p:cNvPr id="5" name="Text Placeholder 4"/>
          <p:cNvSpPr>
            <a:spLocks noGrp="1"/>
          </p:cNvSpPr>
          <p:nvPr>
            <p:ph type="body" sz="quarter" idx="11"/>
          </p:nvPr>
        </p:nvSpPr>
        <p:spPr/>
        <p:txBody>
          <a:bodyPr/>
          <a:lstStyle/>
          <a:p>
            <a:r>
              <a:rPr lang="en-US" dirty="0" smtClean="0"/>
              <a:t>Caching</a:t>
            </a:r>
            <a:endParaRPr lang="en-US" dirty="0"/>
          </a:p>
        </p:txBody>
      </p:sp>
      <p:sp>
        <p:nvSpPr>
          <p:cNvPr id="6" name="Text Placeholder 5"/>
          <p:cNvSpPr>
            <a:spLocks noGrp="1"/>
          </p:cNvSpPr>
          <p:nvPr>
            <p:ph type="body" sz="quarter" idx="12"/>
          </p:nvPr>
        </p:nvSpPr>
        <p:spPr/>
        <p:txBody>
          <a:bodyPr/>
          <a:lstStyle/>
          <a:p>
            <a:r>
              <a:rPr lang="en-US" dirty="0"/>
              <a:t>Content Services</a:t>
            </a:r>
          </a:p>
          <a:p>
            <a:endParaRPr lang="en-US" dirty="0"/>
          </a:p>
        </p:txBody>
      </p:sp>
    </p:spTree>
    <p:extLst>
      <p:ext uri="{BB962C8B-B14F-4D97-AF65-F5344CB8AC3E}">
        <p14:creationId xmlns:p14="http://schemas.microsoft.com/office/powerpoint/2010/main" xmlns="" val="2733630340"/>
      </p:ext>
    </p:extLst>
  </p:cSld>
  <p:clrMapOvr>
    <a:masterClrMapping/>
  </p:clrMapOvr>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 Placeholder 4"/>
          <p:cNvSpPr>
            <a:spLocks noGrp="1"/>
          </p:cNvSpPr>
          <p:nvPr>
            <p:ph type="body" sz="quarter" idx="13"/>
          </p:nvPr>
        </p:nvSpPr>
        <p:spPr/>
        <p:txBody>
          <a:bodyPr/>
          <a:lstStyle/>
          <a:p>
            <a:r>
              <a:rPr lang="en-US" dirty="0" smtClean="0"/>
              <a:t>Caching</a:t>
            </a:r>
            <a:endParaRPr lang="en-US" dirty="0"/>
          </a:p>
        </p:txBody>
      </p:sp>
      <p:sp>
        <p:nvSpPr>
          <p:cNvPr id="6" name="Content Placeholder 5"/>
          <p:cNvSpPr>
            <a:spLocks noGrp="1"/>
          </p:cNvSpPr>
          <p:nvPr>
            <p:ph sz="quarter" idx="14"/>
          </p:nvPr>
        </p:nvSpPr>
        <p:spPr/>
        <p:txBody>
          <a:bodyPr/>
          <a:lstStyle/>
          <a:p>
            <a:r>
              <a:rPr lang="en-US" dirty="0"/>
              <a:t>Browser Cache</a:t>
            </a:r>
          </a:p>
          <a:p>
            <a:pPr lvl="1"/>
            <a:r>
              <a:rPr lang="en-US" dirty="0"/>
              <a:t>Reducing latency</a:t>
            </a:r>
          </a:p>
          <a:p>
            <a:pPr lvl="1"/>
            <a:r>
              <a:rPr lang="en-US" dirty="0"/>
              <a:t>Reducing network traffic</a:t>
            </a:r>
          </a:p>
          <a:p>
            <a:pPr lvl="1"/>
            <a:r>
              <a:rPr lang="en-US" dirty="0"/>
              <a:t>Cons: cache content can be not up to date (stale)</a:t>
            </a:r>
          </a:p>
          <a:p>
            <a:r>
              <a:rPr lang="en-US" dirty="0"/>
              <a:t>HTTP </a:t>
            </a:r>
            <a:r>
              <a:rPr lang="en-US" dirty="0">
                <a:latin typeface="Courier New" panose="02070309020205020404" pitchFamily="49" charset="0"/>
                <a:cs typeface="Courier New" panose="02070309020205020404" pitchFamily="49" charset="0"/>
              </a:rPr>
              <a:t>cache-control</a:t>
            </a:r>
            <a:r>
              <a:rPr lang="en-US" dirty="0"/>
              <a:t> headers</a:t>
            </a:r>
          </a:p>
          <a:p>
            <a:r>
              <a:rPr lang="en-US" dirty="0"/>
              <a:t>public, private, and max-age</a:t>
            </a:r>
          </a:p>
          <a:p>
            <a:endParaRPr lang="en-US" dirty="0"/>
          </a:p>
        </p:txBody>
      </p:sp>
      <p:sp>
        <p:nvSpPr>
          <p:cNvPr id="2" name="Slide Number Placeholder 1"/>
          <p:cNvSpPr>
            <a:spLocks noGrp="1"/>
          </p:cNvSpPr>
          <p:nvPr>
            <p:ph type="sldNum" sz="quarter" idx="4"/>
          </p:nvPr>
        </p:nvSpPr>
        <p:spPr/>
        <p:txBody>
          <a:bodyPr/>
          <a:lstStyle/>
          <a:p>
            <a:fld id="{6FF59741-7650-A046-95B5-8D31235C520E}" type="slidenum">
              <a:rPr lang="en-US" smtClean="0"/>
              <a:pPr/>
              <a:t>65</a:t>
            </a:fld>
            <a:endParaRPr lang="en-US" dirty="0"/>
          </a:p>
        </p:txBody>
      </p:sp>
    </p:spTree>
    <p:extLst>
      <p:ext uri="{BB962C8B-B14F-4D97-AF65-F5344CB8AC3E}">
        <p14:creationId xmlns:p14="http://schemas.microsoft.com/office/powerpoint/2010/main" xmlns="" val="3162114885"/>
      </p:ext>
    </p:extLst>
  </p:cSld>
  <p:clrMapOvr>
    <a:masterClrMapping/>
  </p:clrMapOvr>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smtClean="0"/>
              <a:t>Caching</a:t>
            </a:r>
            <a:endParaRPr lang="en-US" dirty="0"/>
          </a:p>
        </p:txBody>
      </p:sp>
      <p:sp>
        <p:nvSpPr>
          <p:cNvPr id="3" name="Content Placeholder 2"/>
          <p:cNvSpPr>
            <a:spLocks noGrp="1"/>
          </p:cNvSpPr>
          <p:nvPr>
            <p:ph sz="quarter" idx="14"/>
          </p:nvPr>
        </p:nvSpPr>
        <p:spPr/>
        <p:txBody>
          <a:bodyPr/>
          <a:lstStyle/>
          <a:p>
            <a:r>
              <a:rPr lang="en-US" altLang="nl-NL" dirty="0" err="1"/>
              <a:t>backbase.properties</a:t>
            </a:r>
            <a:endParaRPr lang="en-US" altLang="nl-NL" dirty="0"/>
          </a:p>
          <a:p>
            <a:r>
              <a:rPr lang="en-US" altLang="nl-NL" dirty="0" err="1" smtClean="0"/>
              <a:t>contentservices.cache-control.default</a:t>
            </a:r>
            <a:r>
              <a:rPr lang="en-US" altLang="nl-NL" dirty="0" smtClean="0"/>
              <a:t>=public; max-age=600</a:t>
            </a:r>
            <a:endParaRPr lang="en-US" altLang="nl-NL" dirty="0"/>
          </a:p>
          <a:p>
            <a:endParaRPr lang="en-US" dirty="0"/>
          </a:p>
        </p:txBody>
      </p:sp>
      <p:sp>
        <p:nvSpPr>
          <p:cNvPr id="4" name="Slide Number Placeholder 3"/>
          <p:cNvSpPr>
            <a:spLocks noGrp="1"/>
          </p:cNvSpPr>
          <p:nvPr>
            <p:ph type="sldNum" sz="quarter" idx="4"/>
          </p:nvPr>
        </p:nvSpPr>
        <p:spPr/>
        <p:txBody>
          <a:bodyPr/>
          <a:lstStyle/>
          <a:p>
            <a:fld id="{6FF59741-7650-A046-95B5-8D31235C520E}" type="slidenum">
              <a:rPr lang="en-US" smtClean="0"/>
              <a:pPr/>
              <a:t>66</a:t>
            </a:fld>
            <a:endParaRPr lang="en-US" dirty="0"/>
          </a:p>
        </p:txBody>
      </p:sp>
      <p:grpSp>
        <p:nvGrpSpPr>
          <p:cNvPr id="28" name="Group 27"/>
          <p:cNvGrpSpPr/>
          <p:nvPr/>
        </p:nvGrpSpPr>
        <p:grpSpPr>
          <a:xfrm>
            <a:off x="1307529" y="2339439"/>
            <a:ext cx="6229105" cy="4132615"/>
            <a:chOff x="861364" y="2036341"/>
            <a:chExt cx="7130614" cy="4730713"/>
          </a:xfrm>
        </p:grpSpPr>
        <p:grpSp>
          <p:nvGrpSpPr>
            <p:cNvPr id="29" name="Group 28"/>
            <p:cNvGrpSpPr/>
            <p:nvPr/>
          </p:nvGrpSpPr>
          <p:grpSpPr>
            <a:xfrm>
              <a:off x="861364" y="2036341"/>
              <a:ext cx="7130614" cy="4730713"/>
              <a:chOff x="707210" y="1998325"/>
              <a:chExt cx="7130623" cy="4730714"/>
            </a:xfrm>
          </p:grpSpPr>
          <p:grpSp>
            <p:nvGrpSpPr>
              <p:cNvPr id="32" name="Group 31"/>
              <p:cNvGrpSpPr/>
              <p:nvPr/>
            </p:nvGrpSpPr>
            <p:grpSpPr>
              <a:xfrm>
                <a:off x="707210" y="3351524"/>
                <a:ext cx="1467339" cy="1930699"/>
                <a:chOff x="411421" y="2909305"/>
                <a:chExt cx="1763129" cy="2319895"/>
              </a:xfrm>
            </p:grpSpPr>
            <p:sp>
              <p:nvSpPr>
                <p:cNvPr id="51" name="Rectangle 5"/>
                <p:cNvSpPr/>
                <p:nvPr/>
              </p:nvSpPr>
              <p:spPr bwMode="auto">
                <a:xfrm>
                  <a:off x="411421" y="2909305"/>
                  <a:ext cx="1763129" cy="2319895"/>
                </a:xfrm>
                <a:custGeom>
                  <a:avLst/>
                  <a:gdLst>
                    <a:gd name="connsiteX0" fmla="*/ 0 w 1256425"/>
                    <a:gd name="connsiteY0" fmla="*/ 0 h 1635803"/>
                    <a:gd name="connsiteX1" fmla="*/ 1256425 w 1256425"/>
                    <a:gd name="connsiteY1" fmla="*/ 0 h 1635803"/>
                    <a:gd name="connsiteX2" fmla="*/ 1256425 w 1256425"/>
                    <a:gd name="connsiteY2" fmla="*/ 1635803 h 1635803"/>
                    <a:gd name="connsiteX3" fmla="*/ 0 w 1256425"/>
                    <a:gd name="connsiteY3" fmla="*/ 1635803 h 1635803"/>
                    <a:gd name="connsiteX4" fmla="*/ 0 w 1256425"/>
                    <a:gd name="connsiteY4" fmla="*/ 0 h 1635803"/>
                    <a:gd name="connsiteX0" fmla="*/ 0 w 1281825"/>
                    <a:gd name="connsiteY0" fmla="*/ 0 h 1686603"/>
                    <a:gd name="connsiteX1" fmla="*/ 1281825 w 1281825"/>
                    <a:gd name="connsiteY1" fmla="*/ 50800 h 1686603"/>
                    <a:gd name="connsiteX2" fmla="*/ 1281825 w 1281825"/>
                    <a:gd name="connsiteY2" fmla="*/ 1686603 h 1686603"/>
                    <a:gd name="connsiteX3" fmla="*/ 25400 w 1281825"/>
                    <a:gd name="connsiteY3" fmla="*/ 1686603 h 1686603"/>
                    <a:gd name="connsiteX4" fmla="*/ 0 w 1281825"/>
                    <a:gd name="connsiteY4" fmla="*/ 0 h 16866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1825" h="1686603">
                      <a:moveTo>
                        <a:pt x="0" y="0"/>
                      </a:moveTo>
                      <a:lnTo>
                        <a:pt x="1281825" y="50800"/>
                      </a:lnTo>
                      <a:lnTo>
                        <a:pt x="1281825" y="1686603"/>
                      </a:lnTo>
                      <a:lnTo>
                        <a:pt x="25400" y="1686603"/>
                      </a:lnTo>
                      <a:lnTo>
                        <a:pt x="0" y="0"/>
                      </a:lnTo>
                      <a:close/>
                    </a:path>
                  </a:pathLst>
                </a:custGeom>
                <a:solidFill>
                  <a:schemeClr val="tx1">
                    <a:lumMod val="50000"/>
                    <a:lumOff val="50000"/>
                  </a:schemeClr>
                </a:solidFill>
                <a:ln w="3175" cap="flat" cmpd="sng" algn="ctr">
                  <a:noFill/>
                  <a:prstDash val="solid"/>
                  <a:round/>
                  <a:headEnd type="none" w="med" len="med"/>
                  <a:tailEnd type="none" w="med" len="med"/>
                </a:ln>
                <a:effectLst/>
              </p:spPr>
              <p:txBody>
                <a:bodyPr vert="horz" wrap="none" lIns="91440" tIns="108000" rIns="91440" bIns="45720" numCol="1" rtlCol="0" anchor="t" anchorCtr="0" compatLnSpc="1">
                  <a:prstTxWarp prst="textNoShape">
                    <a:avLst/>
                  </a:prstTxWarp>
                </a:bodyPr>
                <a:lstStyle/>
                <a:p>
                  <a:pPr algn="ctr"/>
                  <a:r>
                    <a:rPr lang="en-US" sz="2000" dirty="0" smtClean="0">
                      <a:solidFill>
                        <a:schemeClr val="bg1"/>
                      </a:solidFill>
                      <a:latin typeface="Roboto Black" panose="02000000000000000000" pitchFamily="2" charset="0"/>
                      <a:ea typeface="Roboto Black" panose="02000000000000000000" pitchFamily="2" charset="0"/>
                    </a:rPr>
                    <a:t>Client</a:t>
                  </a:r>
                  <a:endParaRPr lang="en-US" sz="2000" dirty="0">
                    <a:solidFill>
                      <a:schemeClr val="bg1"/>
                    </a:solidFill>
                    <a:latin typeface="Roboto Black" panose="02000000000000000000" pitchFamily="2" charset="0"/>
                    <a:ea typeface="Roboto Black" panose="02000000000000000000" pitchFamily="2" charset="0"/>
                  </a:endParaRPr>
                </a:p>
              </p:txBody>
            </p:sp>
            <p:pic>
              <p:nvPicPr>
                <p:cNvPr id="52" name="Picture 3" descr="C:\Users\davidm\Desktop\It-Infrastructure-Computer-icon.png"/>
                <p:cNvPicPr>
                  <a:picLocks noChangeAspect="1" noChangeArrowheads="1"/>
                </p:cNvPicPr>
                <p:nvPr/>
              </p:nvPicPr>
              <p:blipFill>
                <a:blip r:embed="rId2">
                  <a:lum bright="70000" contrast="-70000"/>
                  <a:extLst>
                    <a:ext uri="{BEBA8EAE-BF5A-486C-A8C5-ECC9F3942E4B}">
                      <a14:imgProps xmlns:a14="http://schemas.microsoft.com/office/drawing/2010/main" xmlns="">
                        <a14:imgLayer r:embed="rId3">
                          <a14:imgEffect>
                            <a14:colorTemperature colorTemp="11500"/>
                          </a14:imgEffect>
                        </a14:imgLayer>
                      </a14:imgProps>
                    </a:ext>
                    <a:ext uri="{28A0092B-C50C-407E-A947-70E740481C1C}">
                      <a14:useLocalDpi xmlns:a14="http://schemas.microsoft.com/office/drawing/2010/main" xmlns="" val="0"/>
                    </a:ext>
                  </a:extLst>
                </a:blip>
                <a:srcRect/>
                <a:stretch>
                  <a:fillRect/>
                </a:stretch>
              </p:blipFill>
              <p:spPr bwMode="auto">
                <a:xfrm>
                  <a:off x="736287" y="3869584"/>
                  <a:ext cx="1148333" cy="1148333"/>
                </a:xfrm>
                <a:prstGeom prst="rect">
                  <a:avLst/>
                </a:prstGeom>
                <a:noFill/>
                <a:extLst>
                  <a:ext uri="{909E8E84-426E-40DD-AFC4-6F175D3DCCD1}">
                    <a14:hiddenFill xmlns:a14="http://schemas.microsoft.com/office/drawing/2010/main" xmlns="">
                      <a:solidFill>
                        <a:srgbClr val="FFFFFF"/>
                      </a:solidFill>
                    </a14:hiddenFill>
                  </a:ext>
                </a:extLst>
              </p:spPr>
            </p:pic>
          </p:grpSp>
          <p:grpSp>
            <p:nvGrpSpPr>
              <p:cNvPr id="33" name="Group 32"/>
              <p:cNvGrpSpPr/>
              <p:nvPr/>
            </p:nvGrpSpPr>
            <p:grpSpPr>
              <a:xfrm>
                <a:off x="6297804" y="3380601"/>
                <a:ext cx="1540029" cy="1901623"/>
                <a:chOff x="6300193" y="2771665"/>
                <a:chExt cx="1850472" cy="2284957"/>
              </a:xfrm>
            </p:grpSpPr>
            <p:sp>
              <p:nvSpPr>
                <p:cNvPr id="49" name="Rectangle 8"/>
                <p:cNvSpPr/>
                <p:nvPr/>
              </p:nvSpPr>
              <p:spPr bwMode="auto">
                <a:xfrm>
                  <a:off x="6300193" y="2771665"/>
                  <a:ext cx="1850472" cy="2284957"/>
                </a:xfrm>
                <a:custGeom>
                  <a:avLst/>
                  <a:gdLst>
                    <a:gd name="connsiteX0" fmla="*/ 0 w 1256425"/>
                    <a:gd name="connsiteY0" fmla="*/ 0 h 1635803"/>
                    <a:gd name="connsiteX1" fmla="*/ 1256425 w 1256425"/>
                    <a:gd name="connsiteY1" fmla="*/ 0 h 1635803"/>
                    <a:gd name="connsiteX2" fmla="*/ 1256425 w 1256425"/>
                    <a:gd name="connsiteY2" fmla="*/ 1635803 h 1635803"/>
                    <a:gd name="connsiteX3" fmla="*/ 0 w 1256425"/>
                    <a:gd name="connsiteY3" fmla="*/ 1635803 h 1635803"/>
                    <a:gd name="connsiteX4" fmla="*/ 0 w 1256425"/>
                    <a:gd name="connsiteY4" fmla="*/ 0 h 1635803"/>
                    <a:gd name="connsiteX0" fmla="*/ 0 w 1345325"/>
                    <a:gd name="connsiteY0" fmla="*/ 25400 h 1661203"/>
                    <a:gd name="connsiteX1" fmla="*/ 1345325 w 1345325"/>
                    <a:gd name="connsiteY1" fmla="*/ 0 h 1661203"/>
                    <a:gd name="connsiteX2" fmla="*/ 1256425 w 1345325"/>
                    <a:gd name="connsiteY2" fmla="*/ 1661203 h 1661203"/>
                    <a:gd name="connsiteX3" fmla="*/ 0 w 1345325"/>
                    <a:gd name="connsiteY3" fmla="*/ 1661203 h 1661203"/>
                    <a:gd name="connsiteX4" fmla="*/ 0 w 1345325"/>
                    <a:gd name="connsiteY4" fmla="*/ 25400 h 16612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5325" h="1661203">
                      <a:moveTo>
                        <a:pt x="0" y="25400"/>
                      </a:moveTo>
                      <a:lnTo>
                        <a:pt x="1345325" y="0"/>
                      </a:lnTo>
                      <a:lnTo>
                        <a:pt x="1256425" y="1661203"/>
                      </a:lnTo>
                      <a:lnTo>
                        <a:pt x="0" y="1661203"/>
                      </a:lnTo>
                      <a:lnTo>
                        <a:pt x="0" y="25400"/>
                      </a:lnTo>
                      <a:close/>
                    </a:path>
                  </a:pathLst>
                </a:custGeom>
                <a:solidFill>
                  <a:schemeClr val="tx1">
                    <a:lumMod val="50000"/>
                    <a:lumOff val="50000"/>
                  </a:schemeClr>
                </a:solidFill>
                <a:ln w="3175" cap="flat" cmpd="sng" algn="ctr">
                  <a:noFill/>
                  <a:prstDash val="solid"/>
                  <a:round/>
                  <a:headEnd type="none" w="med" len="med"/>
                  <a:tailEnd type="none" w="med" len="med"/>
                </a:ln>
                <a:effectLst/>
              </p:spPr>
              <p:txBody>
                <a:bodyPr vert="horz" wrap="none" lIns="91440" tIns="108000" rIns="91440" bIns="45720" numCol="1" rtlCol="0" anchor="t" anchorCtr="0" compatLnSpc="1">
                  <a:prstTxWarp prst="textNoShape">
                    <a:avLst/>
                  </a:prstTxWarp>
                </a:bodyPr>
                <a:lstStyle/>
                <a:p>
                  <a:pPr algn="ctr"/>
                  <a:r>
                    <a:rPr lang="en-US" sz="2000" dirty="0" smtClean="0">
                      <a:solidFill>
                        <a:schemeClr val="bg1"/>
                      </a:solidFill>
                      <a:latin typeface="Roboto Black" panose="02000000000000000000" pitchFamily="2" charset="0"/>
                      <a:ea typeface="Roboto Black" panose="02000000000000000000" pitchFamily="2" charset="0"/>
                    </a:rPr>
                    <a:t>Server</a:t>
                  </a:r>
                  <a:endParaRPr lang="en-US" sz="2000" dirty="0">
                    <a:solidFill>
                      <a:schemeClr val="bg1"/>
                    </a:solidFill>
                    <a:latin typeface="Roboto Black" panose="02000000000000000000" pitchFamily="2" charset="0"/>
                    <a:ea typeface="Roboto Black" panose="02000000000000000000" pitchFamily="2" charset="0"/>
                  </a:endParaRPr>
                </a:p>
              </p:txBody>
            </p:sp>
            <p:pic>
              <p:nvPicPr>
                <p:cNvPr id="50" name="Picture 2" descr="C:\Users\davidm\Desktop\It-Infrastructure-Server-icon.png"/>
                <p:cNvPicPr>
                  <a:picLocks noChangeAspect="1" noChangeArrowheads="1"/>
                </p:cNvPicPr>
                <p:nvPr/>
              </p:nvPicPr>
              <p:blipFill>
                <a:blip r:embed="rId4">
                  <a:lum bright="70000" contrast="-70000"/>
                  <a:extLst>
                    <a:ext uri="{BEBA8EAE-BF5A-486C-A8C5-ECC9F3942E4B}">
                      <a14:imgProps xmlns:a14="http://schemas.microsoft.com/office/drawing/2010/main" xmlns="">
                        <a14:imgLayer r:embed="rId5">
                          <a14:imgEffect>
                            <a14:colorTemperature colorTemp="11500"/>
                          </a14:imgEffect>
                        </a14:imgLayer>
                      </a14:imgProps>
                    </a:ext>
                    <a:ext uri="{28A0092B-C50C-407E-A947-70E740481C1C}">
                      <a14:useLocalDpi xmlns:a14="http://schemas.microsoft.com/office/drawing/2010/main" xmlns="" val="0"/>
                    </a:ext>
                  </a:extLst>
                </a:blip>
                <a:srcRect/>
                <a:stretch>
                  <a:fillRect/>
                </a:stretch>
              </p:blipFill>
              <p:spPr bwMode="auto">
                <a:xfrm>
                  <a:off x="6566451" y="3640243"/>
                  <a:ext cx="1195672" cy="1195672"/>
                </a:xfrm>
                <a:prstGeom prst="rect">
                  <a:avLst/>
                </a:prstGeom>
                <a:noFill/>
                <a:extLst>
                  <a:ext uri="{909E8E84-426E-40DD-AFC4-6F175D3DCCD1}">
                    <a14:hiddenFill xmlns:a14="http://schemas.microsoft.com/office/drawing/2010/main" xmlns="">
                      <a:solidFill>
                        <a:srgbClr val="FFFFFF"/>
                      </a:solidFill>
                    </a14:hiddenFill>
                  </a:ext>
                </a:extLst>
              </p:spPr>
            </p:pic>
          </p:grpSp>
          <p:grpSp>
            <p:nvGrpSpPr>
              <p:cNvPr id="34" name="Group 33"/>
              <p:cNvGrpSpPr/>
              <p:nvPr/>
            </p:nvGrpSpPr>
            <p:grpSpPr>
              <a:xfrm>
                <a:off x="3574953" y="4609521"/>
                <a:ext cx="1388574" cy="2119518"/>
                <a:chOff x="3713207" y="4490015"/>
                <a:chExt cx="1470961" cy="2245273"/>
              </a:xfrm>
            </p:grpSpPr>
            <p:sp>
              <p:nvSpPr>
                <p:cNvPr id="45" name="Rectangle 9"/>
                <p:cNvSpPr/>
                <p:nvPr/>
              </p:nvSpPr>
              <p:spPr bwMode="auto">
                <a:xfrm>
                  <a:off x="3713207" y="4490015"/>
                  <a:ext cx="1470961" cy="2245273"/>
                </a:xfrm>
                <a:custGeom>
                  <a:avLst/>
                  <a:gdLst>
                    <a:gd name="connsiteX0" fmla="*/ 0 w 1187618"/>
                    <a:gd name="connsiteY0" fmla="*/ 0 h 1855464"/>
                    <a:gd name="connsiteX1" fmla="*/ 1187618 w 1187618"/>
                    <a:gd name="connsiteY1" fmla="*/ 0 h 1855464"/>
                    <a:gd name="connsiteX2" fmla="*/ 1187618 w 1187618"/>
                    <a:gd name="connsiteY2" fmla="*/ 1855464 h 1855464"/>
                    <a:gd name="connsiteX3" fmla="*/ 0 w 1187618"/>
                    <a:gd name="connsiteY3" fmla="*/ 1855464 h 1855464"/>
                    <a:gd name="connsiteX4" fmla="*/ 0 w 1187618"/>
                    <a:gd name="connsiteY4" fmla="*/ 0 h 1855464"/>
                    <a:gd name="connsiteX0" fmla="*/ 0 w 1213018"/>
                    <a:gd name="connsiteY0" fmla="*/ 38100 h 1893564"/>
                    <a:gd name="connsiteX1" fmla="*/ 1213018 w 1213018"/>
                    <a:gd name="connsiteY1" fmla="*/ 0 h 1893564"/>
                    <a:gd name="connsiteX2" fmla="*/ 1187618 w 1213018"/>
                    <a:gd name="connsiteY2" fmla="*/ 1893564 h 1893564"/>
                    <a:gd name="connsiteX3" fmla="*/ 0 w 1213018"/>
                    <a:gd name="connsiteY3" fmla="*/ 1893564 h 1893564"/>
                    <a:gd name="connsiteX4" fmla="*/ 0 w 1213018"/>
                    <a:gd name="connsiteY4" fmla="*/ 38100 h 18935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3018" h="1893564">
                      <a:moveTo>
                        <a:pt x="0" y="38100"/>
                      </a:moveTo>
                      <a:lnTo>
                        <a:pt x="1213018" y="0"/>
                      </a:lnTo>
                      <a:lnTo>
                        <a:pt x="1187618" y="1893564"/>
                      </a:lnTo>
                      <a:lnTo>
                        <a:pt x="0" y="1893564"/>
                      </a:lnTo>
                      <a:lnTo>
                        <a:pt x="0" y="38100"/>
                      </a:lnTo>
                      <a:close/>
                    </a:path>
                  </a:pathLst>
                </a:custGeom>
                <a:solidFill>
                  <a:schemeClr val="tx1">
                    <a:lumMod val="50000"/>
                    <a:lumOff val="50000"/>
                  </a:schemeClr>
                </a:solidFill>
                <a:ln w="3175" cap="flat" cmpd="sng" algn="ctr">
                  <a:no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algn="ctr"/>
                  <a:endParaRPr lang="en-US" dirty="0">
                    <a:solidFill>
                      <a:schemeClr val="bg1"/>
                    </a:solidFill>
                    <a:latin typeface="Roboto Light"/>
                  </a:endParaRPr>
                </a:p>
              </p:txBody>
            </p:sp>
            <p:sp>
              <p:nvSpPr>
                <p:cNvPr id="46" name="Rectangle 45"/>
                <p:cNvSpPr/>
                <p:nvPr/>
              </p:nvSpPr>
              <p:spPr bwMode="auto">
                <a:xfrm>
                  <a:off x="3823869" y="4662239"/>
                  <a:ext cx="1218834" cy="522058"/>
                </a:xfrm>
                <a:prstGeom prst="rect">
                  <a:avLst/>
                </a:prstGeom>
                <a:solidFill>
                  <a:schemeClr val="bg1"/>
                </a:solidFill>
                <a:ln w="3175" cap="flat" cmpd="sng" algn="ctr">
                  <a:solidFill>
                    <a:srgbClr val="9E9088"/>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r>
                    <a:rPr lang="en-US" sz="1200" dirty="0" smtClean="0">
                      <a:latin typeface="Roboto Light"/>
                    </a:rPr>
                    <a:t>Response</a:t>
                  </a:r>
                  <a:endParaRPr lang="en-US" sz="1200" dirty="0">
                    <a:latin typeface="Roboto Light"/>
                  </a:endParaRPr>
                </a:p>
              </p:txBody>
            </p:sp>
            <p:sp>
              <p:nvSpPr>
                <p:cNvPr id="47" name="Rectangle 46"/>
                <p:cNvSpPr/>
                <p:nvPr/>
              </p:nvSpPr>
              <p:spPr bwMode="auto">
                <a:xfrm>
                  <a:off x="3822179" y="5336697"/>
                  <a:ext cx="1218834" cy="522058"/>
                </a:xfrm>
                <a:prstGeom prst="rect">
                  <a:avLst/>
                </a:prstGeom>
                <a:solidFill>
                  <a:schemeClr val="bg1"/>
                </a:solidFill>
                <a:ln w="3175" cap="flat" cmpd="sng" algn="ctr">
                  <a:solidFill>
                    <a:srgbClr val="9E9088"/>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r>
                    <a:rPr lang="en-US" sz="1200" dirty="0" smtClean="0">
                      <a:latin typeface="Roboto Light"/>
                    </a:rPr>
                    <a:t>HTTP </a:t>
                  </a:r>
                </a:p>
                <a:p>
                  <a:pPr algn="ctr"/>
                  <a:r>
                    <a:rPr lang="en-US" sz="1200" dirty="0" smtClean="0">
                      <a:latin typeface="Roboto Light"/>
                    </a:rPr>
                    <a:t>headers</a:t>
                  </a:r>
                  <a:endParaRPr lang="en-US" sz="1200" dirty="0">
                    <a:latin typeface="Roboto Light"/>
                  </a:endParaRPr>
                </a:p>
              </p:txBody>
            </p:sp>
            <p:sp>
              <p:nvSpPr>
                <p:cNvPr id="48" name="Rectangle 47"/>
                <p:cNvSpPr/>
                <p:nvPr/>
              </p:nvSpPr>
              <p:spPr bwMode="auto">
                <a:xfrm>
                  <a:off x="3823869" y="6011158"/>
                  <a:ext cx="1218834" cy="549481"/>
                </a:xfrm>
                <a:prstGeom prst="rect">
                  <a:avLst/>
                </a:prstGeom>
                <a:solidFill>
                  <a:schemeClr val="bg1"/>
                </a:solidFill>
                <a:ln w="3175" cap="flat" cmpd="sng" algn="ctr">
                  <a:solidFill>
                    <a:srgbClr val="9E9088"/>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r>
                    <a:rPr lang="en-US" sz="1200" dirty="0" smtClean="0">
                      <a:latin typeface="Roboto Light"/>
                    </a:rPr>
                    <a:t>Content</a:t>
                  </a:r>
                  <a:endParaRPr lang="en-US" sz="1200" dirty="0">
                    <a:latin typeface="Roboto Light"/>
                  </a:endParaRPr>
                </a:p>
              </p:txBody>
            </p:sp>
          </p:grpSp>
          <p:grpSp>
            <p:nvGrpSpPr>
              <p:cNvPr id="36" name="Group 35"/>
              <p:cNvGrpSpPr/>
              <p:nvPr/>
            </p:nvGrpSpPr>
            <p:grpSpPr>
              <a:xfrm>
                <a:off x="3535962" y="1998325"/>
                <a:ext cx="1387649" cy="1445844"/>
                <a:chOff x="3713207" y="4518957"/>
                <a:chExt cx="1503153" cy="1566191"/>
              </a:xfrm>
            </p:grpSpPr>
            <p:sp>
              <p:nvSpPr>
                <p:cNvPr id="42" name="Rectangle 17"/>
                <p:cNvSpPr/>
                <p:nvPr/>
              </p:nvSpPr>
              <p:spPr bwMode="auto">
                <a:xfrm>
                  <a:off x="3713207" y="4518957"/>
                  <a:ext cx="1503153" cy="1566191"/>
                </a:xfrm>
                <a:custGeom>
                  <a:avLst/>
                  <a:gdLst>
                    <a:gd name="connsiteX0" fmla="*/ 0 w 1161410"/>
                    <a:gd name="connsiteY0" fmla="*/ 0 h 1249127"/>
                    <a:gd name="connsiteX1" fmla="*/ 1161410 w 1161410"/>
                    <a:gd name="connsiteY1" fmla="*/ 0 h 1249127"/>
                    <a:gd name="connsiteX2" fmla="*/ 1161410 w 1161410"/>
                    <a:gd name="connsiteY2" fmla="*/ 1249127 h 1249127"/>
                    <a:gd name="connsiteX3" fmla="*/ 0 w 1161410"/>
                    <a:gd name="connsiteY3" fmla="*/ 1249127 h 1249127"/>
                    <a:gd name="connsiteX4" fmla="*/ 0 w 1161410"/>
                    <a:gd name="connsiteY4" fmla="*/ 0 h 1249127"/>
                    <a:gd name="connsiteX0" fmla="*/ 0 w 1212210"/>
                    <a:gd name="connsiteY0" fmla="*/ 50800 h 1299927"/>
                    <a:gd name="connsiteX1" fmla="*/ 1212210 w 1212210"/>
                    <a:gd name="connsiteY1" fmla="*/ 0 h 1299927"/>
                    <a:gd name="connsiteX2" fmla="*/ 1161410 w 1212210"/>
                    <a:gd name="connsiteY2" fmla="*/ 1299927 h 1299927"/>
                    <a:gd name="connsiteX3" fmla="*/ 0 w 1212210"/>
                    <a:gd name="connsiteY3" fmla="*/ 1299927 h 1299927"/>
                    <a:gd name="connsiteX4" fmla="*/ 0 w 1212210"/>
                    <a:gd name="connsiteY4" fmla="*/ 50800 h 12999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2210" h="1299927">
                      <a:moveTo>
                        <a:pt x="0" y="50800"/>
                      </a:moveTo>
                      <a:lnTo>
                        <a:pt x="1212210" y="0"/>
                      </a:lnTo>
                      <a:lnTo>
                        <a:pt x="1161410" y="1299927"/>
                      </a:lnTo>
                      <a:lnTo>
                        <a:pt x="0" y="1299927"/>
                      </a:lnTo>
                      <a:lnTo>
                        <a:pt x="0" y="50800"/>
                      </a:lnTo>
                      <a:close/>
                    </a:path>
                  </a:pathLst>
                </a:custGeom>
                <a:solidFill>
                  <a:schemeClr val="tx1">
                    <a:lumMod val="50000"/>
                    <a:lumOff val="50000"/>
                  </a:schemeClr>
                </a:solidFill>
                <a:ln w="3175" cap="flat" cmpd="sng" algn="ctr">
                  <a:no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algn="ctr"/>
                  <a:endParaRPr lang="en-US" dirty="0">
                    <a:solidFill>
                      <a:schemeClr val="bg1"/>
                    </a:solidFill>
                    <a:latin typeface="Roboto Light"/>
                  </a:endParaRPr>
                </a:p>
              </p:txBody>
            </p:sp>
            <p:sp>
              <p:nvSpPr>
                <p:cNvPr id="43" name="Rectangle 42"/>
                <p:cNvSpPr/>
                <p:nvPr/>
              </p:nvSpPr>
              <p:spPr bwMode="auto">
                <a:xfrm>
                  <a:off x="3823869" y="4706414"/>
                  <a:ext cx="1218833" cy="522058"/>
                </a:xfrm>
                <a:prstGeom prst="rect">
                  <a:avLst/>
                </a:prstGeom>
                <a:solidFill>
                  <a:schemeClr val="bg1"/>
                </a:solidFill>
                <a:ln w="3175" cap="flat" cmpd="sng" algn="ctr">
                  <a:solidFill>
                    <a:srgbClr val="9E9088"/>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r>
                    <a:rPr lang="en-US" sz="1200" dirty="0" smtClean="0">
                      <a:latin typeface="Roboto Light"/>
                    </a:rPr>
                    <a:t>Request</a:t>
                  </a:r>
                  <a:endParaRPr lang="en-US" sz="1200" dirty="0">
                    <a:latin typeface="Roboto Light"/>
                  </a:endParaRPr>
                </a:p>
              </p:txBody>
            </p:sp>
            <p:sp>
              <p:nvSpPr>
                <p:cNvPr id="44" name="Rectangle 43"/>
                <p:cNvSpPr/>
                <p:nvPr/>
              </p:nvSpPr>
              <p:spPr bwMode="auto">
                <a:xfrm>
                  <a:off x="3822179" y="5375678"/>
                  <a:ext cx="1218833" cy="522058"/>
                </a:xfrm>
                <a:prstGeom prst="rect">
                  <a:avLst/>
                </a:prstGeom>
                <a:solidFill>
                  <a:schemeClr val="bg1"/>
                </a:solidFill>
                <a:ln w="3175" cap="flat" cmpd="sng" algn="ctr">
                  <a:solidFill>
                    <a:srgbClr val="9E9088"/>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r>
                    <a:rPr lang="en-US" sz="1200" dirty="0" smtClean="0">
                      <a:latin typeface="Roboto Light"/>
                    </a:rPr>
                    <a:t>HTTP </a:t>
                  </a:r>
                </a:p>
                <a:p>
                  <a:pPr algn="ctr"/>
                  <a:r>
                    <a:rPr lang="en-US" sz="1200" dirty="0" smtClean="0">
                      <a:latin typeface="Roboto Light"/>
                    </a:rPr>
                    <a:t>headers</a:t>
                  </a:r>
                  <a:endParaRPr lang="en-US" sz="1200" dirty="0">
                    <a:latin typeface="Roboto Light"/>
                  </a:endParaRPr>
                </a:p>
              </p:txBody>
            </p:sp>
          </p:grpSp>
          <p:cxnSp>
            <p:nvCxnSpPr>
              <p:cNvPr id="37" name="Straight Arrow Connector 36"/>
              <p:cNvCxnSpPr/>
              <p:nvPr/>
            </p:nvCxnSpPr>
            <p:spPr>
              <a:xfrm>
                <a:off x="2174550" y="3861048"/>
                <a:ext cx="4123253" cy="0"/>
              </a:xfrm>
              <a:prstGeom prst="straightConnector1">
                <a:avLst/>
              </a:prstGeom>
              <a:ln>
                <a:solidFill>
                  <a:srgbClr val="474747"/>
                </a:solidFill>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sp>
            <p:nvSpPr>
              <p:cNvPr id="38" name="TextBox 37"/>
              <p:cNvSpPr txBox="1"/>
              <p:nvPr/>
            </p:nvSpPr>
            <p:spPr>
              <a:xfrm>
                <a:off x="3290124" y="4234728"/>
                <a:ext cx="1884913" cy="387552"/>
              </a:xfrm>
              <a:prstGeom prst="rect">
                <a:avLst/>
              </a:prstGeom>
              <a:noFill/>
            </p:spPr>
            <p:txBody>
              <a:bodyPr wrap="none" rtlCol="0">
                <a:spAutoFit/>
              </a:bodyPr>
              <a:lstStyle/>
              <a:p>
                <a:r>
                  <a:rPr lang="en-US" sz="1600" dirty="0" smtClean="0">
                    <a:latin typeface="Roboto Light"/>
                    <a:cs typeface="Roboto Light"/>
                  </a:rPr>
                  <a:t>HTTP Response</a:t>
                </a:r>
              </a:p>
            </p:txBody>
          </p:sp>
          <p:cxnSp>
            <p:nvCxnSpPr>
              <p:cNvPr id="40" name="Straight Arrow Connector 39"/>
              <p:cNvCxnSpPr/>
              <p:nvPr/>
            </p:nvCxnSpPr>
            <p:spPr>
              <a:xfrm flipH="1" flipV="1">
                <a:off x="2174549" y="4221087"/>
                <a:ext cx="4123254" cy="1"/>
              </a:xfrm>
              <a:prstGeom prst="straightConnector1">
                <a:avLst/>
              </a:prstGeom>
              <a:ln>
                <a:solidFill>
                  <a:srgbClr val="474747"/>
                </a:solidFill>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sp>
            <p:nvSpPr>
              <p:cNvPr id="41" name="TextBox 40"/>
              <p:cNvSpPr txBox="1"/>
              <p:nvPr/>
            </p:nvSpPr>
            <p:spPr>
              <a:xfrm>
                <a:off x="3375451" y="3473496"/>
                <a:ext cx="1714258" cy="387552"/>
              </a:xfrm>
              <a:prstGeom prst="rect">
                <a:avLst/>
              </a:prstGeom>
              <a:noFill/>
            </p:spPr>
            <p:txBody>
              <a:bodyPr wrap="none" rtlCol="0">
                <a:spAutoFit/>
              </a:bodyPr>
              <a:lstStyle/>
              <a:p>
                <a:r>
                  <a:rPr lang="en-US" sz="1600" dirty="0" smtClean="0">
                    <a:latin typeface="Roboto Light"/>
                    <a:cs typeface="Roboto Light"/>
                  </a:rPr>
                  <a:t>HTTP Request</a:t>
                </a:r>
              </a:p>
            </p:txBody>
          </p:sp>
        </p:grpSp>
        <p:cxnSp>
          <p:nvCxnSpPr>
            <p:cNvPr id="30" name="Straight Connector 29"/>
            <p:cNvCxnSpPr/>
            <p:nvPr/>
          </p:nvCxnSpPr>
          <p:spPr>
            <a:xfrm flipH="1">
              <a:off x="3361846" y="2767228"/>
              <a:ext cx="328268" cy="1131836"/>
            </a:xfrm>
            <a:prstGeom prst="line">
              <a:avLst/>
            </a:prstGeom>
            <a:ln>
              <a:solidFill>
                <a:schemeClr val="tx2">
                  <a:lumMod val="25000"/>
                  <a:lumOff val="75000"/>
                </a:schemeClr>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flipH="1">
              <a:off x="5088606" y="4272744"/>
              <a:ext cx="498834" cy="1480408"/>
            </a:xfrm>
            <a:prstGeom prst="line">
              <a:avLst/>
            </a:prstGeom>
            <a:ln>
              <a:solidFill>
                <a:schemeClr val="tx2">
                  <a:lumMod val="25000"/>
                  <a:lumOff val="75000"/>
                </a:schemeClr>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xmlns="" val="1319670213"/>
      </p:ext>
    </p:extLst>
  </p:cSld>
  <p:clrMapOvr>
    <a:masterClrMapping/>
  </p:clrMapOvr>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6FF59741-7650-A046-95B5-8D31235C520E}" type="slidenum">
              <a:rPr lang="en-US" smtClean="0"/>
              <a:pPr/>
              <a:t>67</a:t>
            </a:fld>
            <a:endParaRPr lang="en-US" dirty="0"/>
          </a:p>
        </p:txBody>
      </p:sp>
      <p:sp>
        <p:nvSpPr>
          <p:cNvPr id="5" name="Text Placeholder 4"/>
          <p:cNvSpPr>
            <a:spLocks noGrp="1"/>
          </p:cNvSpPr>
          <p:nvPr>
            <p:ph type="body" sz="quarter" idx="11"/>
          </p:nvPr>
        </p:nvSpPr>
        <p:spPr/>
        <p:txBody>
          <a:bodyPr/>
          <a:lstStyle/>
          <a:p>
            <a:r>
              <a:rPr lang="en-US" dirty="0" smtClean="0"/>
              <a:t>Versioning</a:t>
            </a:r>
            <a:endParaRPr lang="en-US" dirty="0"/>
          </a:p>
        </p:txBody>
      </p:sp>
      <p:sp>
        <p:nvSpPr>
          <p:cNvPr id="6" name="Text Placeholder 5"/>
          <p:cNvSpPr>
            <a:spLocks noGrp="1"/>
          </p:cNvSpPr>
          <p:nvPr>
            <p:ph type="body" sz="quarter" idx="12"/>
          </p:nvPr>
        </p:nvSpPr>
        <p:spPr/>
        <p:txBody>
          <a:bodyPr/>
          <a:lstStyle/>
          <a:p>
            <a:r>
              <a:rPr lang="en-US" dirty="0"/>
              <a:t>Content Services</a:t>
            </a:r>
          </a:p>
          <a:p>
            <a:endParaRPr lang="en-US" dirty="0"/>
          </a:p>
        </p:txBody>
      </p:sp>
    </p:spTree>
    <p:extLst>
      <p:ext uri="{BB962C8B-B14F-4D97-AF65-F5344CB8AC3E}">
        <p14:creationId xmlns:p14="http://schemas.microsoft.com/office/powerpoint/2010/main" xmlns="" val="1133005833"/>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3"/>
          </p:nvPr>
        </p:nvSpPr>
        <p:spPr/>
        <p:txBody>
          <a:bodyPr/>
          <a:lstStyle/>
          <a:p>
            <a:r>
              <a:rPr lang="en-US" dirty="0" smtClean="0"/>
              <a:t>Versioning Services</a:t>
            </a:r>
            <a:endParaRPr lang="en-US" dirty="0"/>
          </a:p>
        </p:txBody>
      </p:sp>
      <p:sp>
        <p:nvSpPr>
          <p:cNvPr id="6" name="Content Placeholder 5"/>
          <p:cNvSpPr>
            <a:spLocks noGrp="1"/>
          </p:cNvSpPr>
          <p:nvPr>
            <p:ph sz="quarter" idx="14"/>
          </p:nvPr>
        </p:nvSpPr>
        <p:spPr/>
        <p:txBody>
          <a:bodyPr/>
          <a:lstStyle/>
          <a:p>
            <a:r>
              <a:rPr lang="en-US" dirty="0"/>
              <a:t>Content Services implements part of the versioning services defined in the CMIS Standard.</a:t>
            </a:r>
          </a:p>
          <a:p>
            <a:r>
              <a:rPr lang="en-US" dirty="0"/>
              <a:t>The versioning services</a:t>
            </a:r>
          </a:p>
          <a:p>
            <a:pPr lvl="1"/>
            <a:r>
              <a:rPr lang="en-US" dirty="0"/>
              <a:t>store different versions of the same document,</a:t>
            </a:r>
          </a:p>
          <a:p>
            <a:pPr lvl="1"/>
            <a:r>
              <a:rPr lang="en-US" dirty="0"/>
              <a:t>reference each individual version according to the value of its properties,</a:t>
            </a:r>
          </a:p>
          <a:p>
            <a:pPr lvl="1"/>
            <a:r>
              <a:rPr lang="en-US" dirty="0"/>
              <a:t>make possible to track which user created a particular version.</a:t>
            </a:r>
          </a:p>
          <a:p>
            <a:r>
              <a:rPr lang="en-US" dirty="0"/>
              <a:t>The locking mechanism prevents concurrent changes by different users.</a:t>
            </a:r>
          </a:p>
          <a:p>
            <a:r>
              <a:rPr lang="en-US" dirty="0"/>
              <a:t>Only </a:t>
            </a:r>
            <a:r>
              <a:rPr lang="en-US" dirty="0" err="1"/>
              <a:t>Backbase</a:t>
            </a:r>
            <a:r>
              <a:rPr lang="en-US" dirty="0"/>
              <a:t> object types support versioning, while pre-defined types (like </a:t>
            </a:r>
            <a:r>
              <a:rPr lang="en-US" dirty="0" err="1"/>
              <a:t>cmis:document</a:t>
            </a:r>
            <a:r>
              <a:rPr lang="en-US" dirty="0"/>
              <a:t>) do not.</a:t>
            </a:r>
          </a:p>
          <a:p>
            <a:r>
              <a:rPr lang="en-US" dirty="0"/>
              <a:t>The Versioning feature in </a:t>
            </a:r>
            <a:r>
              <a:rPr lang="en-US" dirty="0" err="1" smtClean="0"/>
              <a:t>Backbase</a:t>
            </a:r>
            <a:r>
              <a:rPr lang="en-US" dirty="0" smtClean="0"/>
              <a:t> CXP </a:t>
            </a:r>
            <a:r>
              <a:rPr lang="en-US" dirty="0"/>
              <a:t>Foundation uses CS to version pages, content items, and links.</a:t>
            </a:r>
          </a:p>
          <a:p>
            <a:r>
              <a:rPr lang="en-US" dirty="0"/>
              <a:t>Page versions are stored in the resources repository of CS.</a:t>
            </a:r>
          </a:p>
          <a:p>
            <a:endParaRPr lang="en-US" dirty="0"/>
          </a:p>
        </p:txBody>
      </p:sp>
      <p:sp>
        <p:nvSpPr>
          <p:cNvPr id="2" name="Slide Number Placeholder 1"/>
          <p:cNvSpPr>
            <a:spLocks noGrp="1"/>
          </p:cNvSpPr>
          <p:nvPr>
            <p:ph type="sldNum" sz="quarter" idx="4"/>
          </p:nvPr>
        </p:nvSpPr>
        <p:spPr/>
        <p:txBody>
          <a:bodyPr/>
          <a:lstStyle/>
          <a:p>
            <a:fld id="{6FF59741-7650-A046-95B5-8D31235C520E}" type="slidenum">
              <a:rPr lang="en-US" smtClean="0"/>
              <a:pPr/>
              <a:t>68</a:t>
            </a:fld>
            <a:endParaRPr lang="en-US" dirty="0"/>
          </a:p>
        </p:txBody>
      </p:sp>
    </p:spTree>
    <p:extLst>
      <p:ext uri="{BB962C8B-B14F-4D97-AF65-F5344CB8AC3E}">
        <p14:creationId xmlns:p14="http://schemas.microsoft.com/office/powerpoint/2010/main" xmlns="" val="648011440"/>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smtClean="0"/>
              <a:t>Versioning</a:t>
            </a:r>
            <a:endParaRPr lang="en-US" dirty="0"/>
          </a:p>
        </p:txBody>
      </p:sp>
      <p:sp>
        <p:nvSpPr>
          <p:cNvPr id="4" name="Slide Number Placeholder 3"/>
          <p:cNvSpPr>
            <a:spLocks noGrp="1"/>
          </p:cNvSpPr>
          <p:nvPr>
            <p:ph type="sldNum" sz="quarter" idx="4"/>
          </p:nvPr>
        </p:nvSpPr>
        <p:spPr/>
        <p:txBody>
          <a:bodyPr/>
          <a:lstStyle/>
          <a:p>
            <a:fld id="{6FF59741-7650-A046-95B5-8D31235C520E}" type="slidenum">
              <a:rPr lang="en-US" smtClean="0"/>
              <a:pPr/>
              <a:t>69</a:t>
            </a:fld>
            <a:endParaRPr lang="en-US" dirty="0"/>
          </a:p>
        </p:txBody>
      </p:sp>
      <p:grpSp>
        <p:nvGrpSpPr>
          <p:cNvPr id="21" name="Group 20"/>
          <p:cNvGrpSpPr/>
          <p:nvPr/>
        </p:nvGrpSpPr>
        <p:grpSpPr>
          <a:xfrm>
            <a:off x="863210" y="1484784"/>
            <a:ext cx="7272808" cy="4604945"/>
            <a:chOff x="735629" y="961506"/>
            <a:chExt cx="7981654" cy="5053770"/>
          </a:xfrm>
        </p:grpSpPr>
        <p:sp>
          <p:nvSpPr>
            <p:cNvPr id="7" name="Rectangle 6"/>
            <p:cNvSpPr/>
            <p:nvPr/>
          </p:nvSpPr>
          <p:spPr bwMode="auto">
            <a:xfrm>
              <a:off x="735629" y="961506"/>
              <a:ext cx="7981654" cy="2120022"/>
            </a:xfrm>
            <a:custGeom>
              <a:avLst/>
              <a:gdLst>
                <a:gd name="connsiteX0" fmla="*/ 0 w 7028930"/>
                <a:gd name="connsiteY0" fmla="*/ 0 h 1771550"/>
                <a:gd name="connsiteX1" fmla="*/ 7028930 w 7028930"/>
                <a:gd name="connsiteY1" fmla="*/ 0 h 1771550"/>
                <a:gd name="connsiteX2" fmla="*/ 7028930 w 7028930"/>
                <a:gd name="connsiteY2" fmla="*/ 1771550 h 1771550"/>
                <a:gd name="connsiteX3" fmla="*/ 0 w 7028930"/>
                <a:gd name="connsiteY3" fmla="*/ 1771550 h 1771550"/>
                <a:gd name="connsiteX4" fmla="*/ 0 w 7028930"/>
                <a:gd name="connsiteY4" fmla="*/ 0 h 1771550"/>
                <a:gd name="connsiteX0" fmla="*/ 0 w 7100182"/>
                <a:gd name="connsiteY0" fmla="*/ 0 h 1854677"/>
                <a:gd name="connsiteX1" fmla="*/ 7100182 w 7100182"/>
                <a:gd name="connsiteY1" fmla="*/ 83127 h 1854677"/>
                <a:gd name="connsiteX2" fmla="*/ 7100182 w 7100182"/>
                <a:gd name="connsiteY2" fmla="*/ 1854677 h 1854677"/>
                <a:gd name="connsiteX3" fmla="*/ 71252 w 7100182"/>
                <a:gd name="connsiteY3" fmla="*/ 1854677 h 1854677"/>
                <a:gd name="connsiteX4" fmla="*/ 0 w 7100182"/>
                <a:gd name="connsiteY4" fmla="*/ 0 h 1854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00182" h="1854677">
                  <a:moveTo>
                    <a:pt x="0" y="0"/>
                  </a:moveTo>
                  <a:lnTo>
                    <a:pt x="7100182" y="83127"/>
                  </a:lnTo>
                  <a:lnTo>
                    <a:pt x="7100182" y="1854677"/>
                  </a:lnTo>
                  <a:lnTo>
                    <a:pt x="71252" y="1854677"/>
                  </a:lnTo>
                  <a:lnTo>
                    <a:pt x="0" y="0"/>
                  </a:lnTo>
                  <a:close/>
                </a:path>
              </a:pathLst>
            </a:custGeom>
            <a:solidFill>
              <a:schemeClr val="tx2">
                <a:lumMod val="25000"/>
                <a:lumOff val="75000"/>
              </a:schemeClr>
            </a:solidFill>
            <a:ln w="3175" cap="flat" cmpd="sng" algn="ctr">
              <a:no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algn="ctr"/>
              <a:r>
                <a:rPr lang="en-US" sz="2800" dirty="0" smtClean="0">
                  <a:solidFill>
                    <a:schemeClr val="bg1"/>
                  </a:solidFill>
                  <a:latin typeface="Roboto Light" panose="02000000000000000000" pitchFamily="2" charset="0"/>
                  <a:ea typeface="Roboto Light" panose="02000000000000000000" pitchFamily="2" charset="0"/>
                </a:rPr>
                <a:t>Content Services</a:t>
              </a:r>
              <a:endParaRPr lang="en-US" sz="2800" dirty="0">
                <a:solidFill>
                  <a:schemeClr val="bg1"/>
                </a:solidFill>
                <a:latin typeface="Roboto Light" panose="02000000000000000000" pitchFamily="2" charset="0"/>
                <a:ea typeface="Roboto Light" panose="02000000000000000000" pitchFamily="2" charset="0"/>
              </a:endParaRPr>
            </a:p>
          </p:txBody>
        </p:sp>
        <p:sp>
          <p:nvSpPr>
            <p:cNvPr id="6" name="TextBox 5"/>
            <p:cNvSpPr txBox="1"/>
            <p:nvPr/>
          </p:nvSpPr>
          <p:spPr>
            <a:xfrm>
              <a:off x="1054146" y="1504719"/>
              <a:ext cx="735714" cy="405329"/>
            </a:xfrm>
            <a:prstGeom prst="rect">
              <a:avLst/>
            </a:prstGeom>
            <a:noFill/>
          </p:spPr>
          <p:txBody>
            <a:bodyPr wrap="none" rtlCol="0">
              <a:spAutoFit/>
            </a:bodyPr>
            <a:lstStyle/>
            <a:p>
              <a:r>
                <a:rPr lang="en-US" dirty="0" smtClean="0">
                  <a:latin typeface="Roboto Light"/>
                  <a:cs typeface="Roboto Light"/>
                </a:rPr>
                <a:t>v 1.0</a:t>
              </a:r>
            </a:p>
          </p:txBody>
        </p:sp>
        <p:sp>
          <p:nvSpPr>
            <p:cNvPr id="13" name="TextBox 12"/>
            <p:cNvSpPr txBox="1"/>
            <p:nvPr/>
          </p:nvSpPr>
          <p:spPr>
            <a:xfrm>
              <a:off x="2668178" y="1504719"/>
              <a:ext cx="735714" cy="405329"/>
            </a:xfrm>
            <a:prstGeom prst="rect">
              <a:avLst/>
            </a:prstGeom>
            <a:noFill/>
          </p:spPr>
          <p:txBody>
            <a:bodyPr wrap="none" rtlCol="0">
              <a:spAutoFit/>
            </a:bodyPr>
            <a:lstStyle/>
            <a:p>
              <a:r>
                <a:rPr lang="en-US" dirty="0" smtClean="0">
                  <a:latin typeface="Roboto Light"/>
                  <a:cs typeface="Roboto Light"/>
                </a:rPr>
                <a:t>v 2.0</a:t>
              </a:r>
            </a:p>
          </p:txBody>
        </p:sp>
        <p:sp>
          <p:nvSpPr>
            <p:cNvPr id="14" name="TextBox 13"/>
            <p:cNvSpPr txBox="1"/>
            <p:nvPr/>
          </p:nvSpPr>
          <p:spPr>
            <a:xfrm>
              <a:off x="4276280" y="1504719"/>
              <a:ext cx="735714" cy="405329"/>
            </a:xfrm>
            <a:prstGeom prst="rect">
              <a:avLst/>
            </a:prstGeom>
            <a:noFill/>
          </p:spPr>
          <p:txBody>
            <a:bodyPr wrap="none" rtlCol="0">
              <a:spAutoFit/>
            </a:bodyPr>
            <a:lstStyle/>
            <a:p>
              <a:r>
                <a:rPr lang="en-US" dirty="0" smtClean="0">
                  <a:latin typeface="Roboto Light"/>
                  <a:cs typeface="Roboto Light"/>
                </a:rPr>
                <a:t>v 3.0</a:t>
              </a:r>
            </a:p>
          </p:txBody>
        </p:sp>
        <p:sp>
          <p:nvSpPr>
            <p:cNvPr id="15" name="TextBox 14"/>
            <p:cNvSpPr txBox="1"/>
            <p:nvPr/>
          </p:nvSpPr>
          <p:spPr>
            <a:xfrm>
              <a:off x="5884383" y="1531109"/>
              <a:ext cx="735714" cy="405329"/>
            </a:xfrm>
            <a:prstGeom prst="rect">
              <a:avLst/>
            </a:prstGeom>
            <a:noFill/>
          </p:spPr>
          <p:txBody>
            <a:bodyPr wrap="none" rtlCol="0">
              <a:spAutoFit/>
            </a:bodyPr>
            <a:lstStyle/>
            <a:p>
              <a:r>
                <a:rPr lang="en-US" dirty="0" smtClean="0">
                  <a:latin typeface="Roboto Light"/>
                  <a:cs typeface="Roboto Light"/>
                </a:rPr>
                <a:t>v 4.0</a:t>
              </a:r>
            </a:p>
          </p:txBody>
        </p:sp>
        <p:sp>
          <p:nvSpPr>
            <p:cNvPr id="16" name="TextBox 15"/>
            <p:cNvSpPr txBox="1"/>
            <p:nvPr/>
          </p:nvSpPr>
          <p:spPr>
            <a:xfrm>
              <a:off x="7492483" y="1504719"/>
              <a:ext cx="735714" cy="405329"/>
            </a:xfrm>
            <a:prstGeom prst="rect">
              <a:avLst/>
            </a:prstGeom>
            <a:noFill/>
          </p:spPr>
          <p:txBody>
            <a:bodyPr wrap="none" rtlCol="0">
              <a:spAutoFit/>
            </a:bodyPr>
            <a:lstStyle/>
            <a:p>
              <a:r>
                <a:rPr lang="en-US" dirty="0" smtClean="0">
                  <a:latin typeface="Roboto Light"/>
                  <a:cs typeface="Roboto Light"/>
                </a:rPr>
                <a:t>v 5.0</a:t>
              </a:r>
            </a:p>
          </p:txBody>
        </p:sp>
        <p:sp>
          <p:nvSpPr>
            <p:cNvPr id="17" name="Rectangle 16"/>
            <p:cNvSpPr/>
            <p:nvPr/>
          </p:nvSpPr>
          <p:spPr bwMode="auto">
            <a:xfrm>
              <a:off x="908471" y="3719901"/>
              <a:ext cx="2995581" cy="2295375"/>
            </a:xfrm>
            <a:custGeom>
              <a:avLst/>
              <a:gdLst>
                <a:gd name="connsiteX0" fmla="*/ 0 w 2682043"/>
                <a:gd name="connsiteY0" fmla="*/ 0 h 2044022"/>
                <a:gd name="connsiteX1" fmla="*/ 2682043 w 2682043"/>
                <a:gd name="connsiteY1" fmla="*/ 0 h 2044022"/>
                <a:gd name="connsiteX2" fmla="*/ 2682043 w 2682043"/>
                <a:gd name="connsiteY2" fmla="*/ 2044022 h 2044022"/>
                <a:gd name="connsiteX3" fmla="*/ 0 w 2682043"/>
                <a:gd name="connsiteY3" fmla="*/ 2044022 h 2044022"/>
                <a:gd name="connsiteX4" fmla="*/ 0 w 2682043"/>
                <a:gd name="connsiteY4" fmla="*/ 0 h 2044022"/>
                <a:gd name="connsiteX0" fmla="*/ 0 w 2729545"/>
                <a:gd name="connsiteY0" fmla="*/ 0 h 2091523"/>
                <a:gd name="connsiteX1" fmla="*/ 2682043 w 2729545"/>
                <a:gd name="connsiteY1" fmla="*/ 0 h 2091523"/>
                <a:gd name="connsiteX2" fmla="*/ 2729545 w 2729545"/>
                <a:gd name="connsiteY2" fmla="*/ 2091523 h 2091523"/>
                <a:gd name="connsiteX3" fmla="*/ 0 w 2729545"/>
                <a:gd name="connsiteY3" fmla="*/ 2044022 h 2091523"/>
                <a:gd name="connsiteX4" fmla="*/ 0 w 2729545"/>
                <a:gd name="connsiteY4" fmla="*/ 0 h 20915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9545" h="2091523">
                  <a:moveTo>
                    <a:pt x="0" y="0"/>
                  </a:moveTo>
                  <a:lnTo>
                    <a:pt x="2682043" y="0"/>
                  </a:lnTo>
                  <a:lnTo>
                    <a:pt x="2729545" y="2091523"/>
                  </a:lnTo>
                  <a:lnTo>
                    <a:pt x="0" y="2044022"/>
                  </a:lnTo>
                  <a:lnTo>
                    <a:pt x="0" y="0"/>
                  </a:lnTo>
                  <a:close/>
                </a:path>
              </a:pathLst>
            </a:custGeom>
            <a:solidFill>
              <a:schemeClr val="accent4">
                <a:lumMod val="60000"/>
                <a:lumOff val="40000"/>
              </a:schemeClr>
            </a:solidFill>
            <a:ln w="3175" cap="flat" cmpd="sng" algn="ctr">
              <a:no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algn="ctr"/>
              <a:r>
                <a:rPr lang="en-US" sz="2400" dirty="0" err="1" smtClean="0">
                  <a:solidFill>
                    <a:schemeClr val="bg1"/>
                  </a:solidFill>
                  <a:latin typeface="Roboto Light" panose="02000000000000000000" pitchFamily="2" charset="0"/>
                  <a:ea typeface="Roboto Light" panose="02000000000000000000" pitchFamily="2" charset="0"/>
                </a:rPr>
                <a:t>Backbase</a:t>
              </a:r>
              <a:r>
                <a:rPr lang="en-US" sz="2400" dirty="0" smtClean="0">
                  <a:solidFill>
                    <a:schemeClr val="bg1"/>
                  </a:solidFill>
                  <a:latin typeface="Roboto Light" panose="02000000000000000000" pitchFamily="2" charset="0"/>
                  <a:ea typeface="Roboto Light" panose="02000000000000000000" pitchFamily="2" charset="0"/>
                </a:rPr>
                <a:t> CXP</a:t>
              </a:r>
              <a:endParaRPr lang="en-US" sz="2400" dirty="0">
                <a:solidFill>
                  <a:schemeClr val="bg1"/>
                </a:solidFill>
                <a:latin typeface="Roboto Light" panose="02000000000000000000" pitchFamily="2" charset="0"/>
                <a:ea typeface="Roboto Light" panose="02000000000000000000" pitchFamily="2" charset="0"/>
              </a:endParaRPr>
            </a:p>
          </p:txBody>
        </p:sp>
        <p:pic>
          <p:nvPicPr>
            <p:cNvPr id="2051" name="Picture 3"/>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498075" y="4315741"/>
              <a:ext cx="1764244" cy="1394872"/>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cxnSp>
          <p:nvCxnSpPr>
            <p:cNvPr id="18" name="Straight Arrow Connector 17"/>
            <p:cNvCxnSpPr/>
            <p:nvPr/>
          </p:nvCxnSpPr>
          <p:spPr>
            <a:xfrm flipH="1">
              <a:off x="3105620" y="2996953"/>
              <a:ext cx="3216206" cy="2016223"/>
            </a:xfrm>
            <a:prstGeom prst="straightConnector1">
              <a:avLst/>
            </a:prstGeom>
            <a:ln w="76200">
              <a:solidFill>
                <a:srgbClr val="C00000"/>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grpSp>
      <p:sp>
        <p:nvSpPr>
          <p:cNvPr id="3" name="Folded Corner 2"/>
          <p:cNvSpPr/>
          <p:nvPr/>
        </p:nvSpPr>
        <p:spPr bwMode="auto">
          <a:xfrm rot="16200000">
            <a:off x="1181061" y="2417558"/>
            <a:ext cx="857819" cy="720874"/>
          </a:xfrm>
          <a:custGeom>
            <a:avLst/>
            <a:gdLst>
              <a:gd name="connsiteX0" fmla="*/ 0 w 845942"/>
              <a:gd name="connsiteY0" fmla="*/ 0 h 685246"/>
              <a:gd name="connsiteX1" fmla="*/ 845942 w 845942"/>
              <a:gd name="connsiteY1" fmla="*/ 0 h 685246"/>
              <a:gd name="connsiteX2" fmla="*/ 845942 w 845942"/>
              <a:gd name="connsiteY2" fmla="*/ 369156 h 685246"/>
              <a:gd name="connsiteX3" fmla="*/ 529852 w 845942"/>
              <a:gd name="connsiteY3" fmla="*/ 685246 h 685246"/>
              <a:gd name="connsiteX4" fmla="*/ 0 w 845942"/>
              <a:gd name="connsiteY4" fmla="*/ 685246 h 685246"/>
              <a:gd name="connsiteX5" fmla="*/ 0 w 845942"/>
              <a:gd name="connsiteY5" fmla="*/ 0 h 685246"/>
              <a:gd name="connsiteX0" fmla="*/ 529852 w 845942"/>
              <a:gd name="connsiteY0" fmla="*/ 685246 h 685246"/>
              <a:gd name="connsiteX1" fmla="*/ 593070 w 845942"/>
              <a:gd name="connsiteY1" fmla="*/ 432374 h 685246"/>
              <a:gd name="connsiteX2" fmla="*/ 845942 w 845942"/>
              <a:gd name="connsiteY2" fmla="*/ 369156 h 685246"/>
              <a:gd name="connsiteX3" fmla="*/ 529852 w 845942"/>
              <a:gd name="connsiteY3" fmla="*/ 685246 h 685246"/>
              <a:gd name="connsiteX0" fmla="*/ 529852 w 845942"/>
              <a:gd name="connsiteY0" fmla="*/ 685246 h 685246"/>
              <a:gd name="connsiteX1" fmla="*/ 593070 w 845942"/>
              <a:gd name="connsiteY1" fmla="*/ 432374 h 685246"/>
              <a:gd name="connsiteX2" fmla="*/ 845942 w 845942"/>
              <a:gd name="connsiteY2" fmla="*/ 369156 h 685246"/>
              <a:gd name="connsiteX3" fmla="*/ 529852 w 845942"/>
              <a:gd name="connsiteY3" fmla="*/ 685246 h 685246"/>
              <a:gd name="connsiteX4" fmla="*/ 0 w 845942"/>
              <a:gd name="connsiteY4" fmla="*/ 685246 h 685246"/>
              <a:gd name="connsiteX5" fmla="*/ 0 w 845942"/>
              <a:gd name="connsiteY5" fmla="*/ 0 h 685246"/>
              <a:gd name="connsiteX6" fmla="*/ 845942 w 845942"/>
              <a:gd name="connsiteY6" fmla="*/ 0 h 685246"/>
              <a:gd name="connsiteX7" fmla="*/ 845942 w 845942"/>
              <a:gd name="connsiteY7" fmla="*/ 369156 h 685246"/>
              <a:gd name="connsiteX0" fmla="*/ 47501 w 893443"/>
              <a:gd name="connsiteY0" fmla="*/ 0 h 720872"/>
              <a:gd name="connsiteX1" fmla="*/ 893443 w 893443"/>
              <a:gd name="connsiteY1" fmla="*/ 0 h 720872"/>
              <a:gd name="connsiteX2" fmla="*/ 893443 w 893443"/>
              <a:gd name="connsiteY2" fmla="*/ 369156 h 720872"/>
              <a:gd name="connsiteX3" fmla="*/ 577353 w 893443"/>
              <a:gd name="connsiteY3" fmla="*/ 685246 h 720872"/>
              <a:gd name="connsiteX4" fmla="*/ 47501 w 893443"/>
              <a:gd name="connsiteY4" fmla="*/ 685246 h 720872"/>
              <a:gd name="connsiteX5" fmla="*/ 47501 w 893443"/>
              <a:gd name="connsiteY5" fmla="*/ 0 h 720872"/>
              <a:gd name="connsiteX0" fmla="*/ 577353 w 893443"/>
              <a:gd name="connsiteY0" fmla="*/ 685246 h 720872"/>
              <a:gd name="connsiteX1" fmla="*/ 640571 w 893443"/>
              <a:gd name="connsiteY1" fmla="*/ 432374 h 720872"/>
              <a:gd name="connsiteX2" fmla="*/ 893443 w 893443"/>
              <a:gd name="connsiteY2" fmla="*/ 369156 h 720872"/>
              <a:gd name="connsiteX3" fmla="*/ 577353 w 893443"/>
              <a:gd name="connsiteY3" fmla="*/ 685246 h 720872"/>
              <a:gd name="connsiteX0" fmla="*/ 577353 w 893443"/>
              <a:gd name="connsiteY0" fmla="*/ 685246 h 720872"/>
              <a:gd name="connsiteX1" fmla="*/ 640571 w 893443"/>
              <a:gd name="connsiteY1" fmla="*/ 432374 h 720872"/>
              <a:gd name="connsiteX2" fmla="*/ 893443 w 893443"/>
              <a:gd name="connsiteY2" fmla="*/ 369156 h 720872"/>
              <a:gd name="connsiteX3" fmla="*/ 577353 w 893443"/>
              <a:gd name="connsiteY3" fmla="*/ 685246 h 720872"/>
              <a:gd name="connsiteX4" fmla="*/ 0 w 893443"/>
              <a:gd name="connsiteY4" fmla="*/ 720872 h 720872"/>
              <a:gd name="connsiteX5" fmla="*/ 47501 w 893443"/>
              <a:gd name="connsiteY5" fmla="*/ 0 h 720872"/>
              <a:gd name="connsiteX6" fmla="*/ 893443 w 893443"/>
              <a:gd name="connsiteY6" fmla="*/ 0 h 720872"/>
              <a:gd name="connsiteX7" fmla="*/ 893443 w 893443"/>
              <a:gd name="connsiteY7" fmla="*/ 369156 h 720872"/>
              <a:gd name="connsiteX0" fmla="*/ 59378 w 905320"/>
              <a:gd name="connsiteY0" fmla="*/ 0 h 732750"/>
              <a:gd name="connsiteX1" fmla="*/ 905320 w 905320"/>
              <a:gd name="connsiteY1" fmla="*/ 0 h 732750"/>
              <a:gd name="connsiteX2" fmla="*/ 905320 w 905320"/>
              <a:gd name="connsiteY2" fmla="*/ 369156 h 732750"/>
              <a:gd name="connsiteX3" fmla="*/ 589230 w 905320"/>
              <a:gd name="connsiteY3" fmla="*/ 685246 h 732750"/>
              <a:gd name="connsiteX4" fmla="*/ 0 w 905320"/>
              <a:gd name="connsiteY4" fmla="*/ 732750 h 732750"/>
              <a:gd name="connsiteX5" fmla="*/ 59378 w 905320"/>
              <a:gd name="connsiteY5" fmla="*/ 0 h 732750"/>
              <a:gd name="connsiteX0" fmla="*/ 589230 w 905320"/>
              <a:gd name="connsiteY0" fmla="*/ 685246 h 732750"/>
              <a:gd name="connsiteX1" fmla="*/ 652448 w 905320"/>
              <a:gd name="connsiteY1" fmla="*/ 432374 h 732750"/>
              <a:gd name="connsiteX2" fmla="*/ 905320 w 905320"/>
              <a:gd name="connsiteY2" fmla="*/ 369156 h 732750"/>
              <a:gd name="connsiteX3" fmla="*/ 589230 w 905320"/>
              <a:gd name="connsiteY3" fmla="*/ 685246 h 732750"/>
              <a:gd name="connsiteX0" fmla="*/ 589230 w 905320"/>
              <a:gd name="connsiteY0" fmla="*/ 685246 h 732750"/>
              <a:gd name="connsiteX1" fmla="*/ 652448 w 905320"/>
              <a:gd name="connsiteY1" fmla="*/ 432374 h 732750"/>
              <a:gd name="connsiteX2" fmla="*/ 905320 w 905320"/>
              <a:gd name="connsiteY2" fmla="*/ 369156 h 732750"/>
              <a:gd name="connsiteX3" fmla="*/ 589230 w 905320"/>
              <a:gd name="connsiteY3" fmla="*/ 685246 h 732750"/>
              <a:gd name="connsiteX4" fmla="*/ 11877 w 905320"/>
              <a:gd name="connsiteY4" fmla="*/ 720872 h 732750"/>
              <a:gd name="connsiteX5" fmla="*/ 59378 w 905320"/>
              <a:gd name="connsiteY5" fmla="*/ 0 h 732750"/>
              <a:gd name="connsiteX6" fmla="*/ 905320 w 905320"/>
              <a:gd name="connsiteY6" fmla="*/ 0 h 732750"/>
              <a:gd name="connsiteX7" fmla="*/ 905320 w 905320"/>
              <a:gd name="connsiteY7" fmla="*/ 369156 h 732750"/>
              <a:gd name="connsiteX0" fmla="*/ 59378 w 905320"/>
              <a:gd name="connsiteY0" fmla="*/ 0 h 732750"/>
              <a:gd name="connsiteX1" fmla="*/ 905320 w 905320"/>
              <a:gd name="connsiteY1" fmla="*/ 0 h 732750"/>
              <a:gd name="connsiteX2" fmla="*/ 905320 w 905320"/>
              <a:gd name="connsiteY2" fmla="*/ 369156 h 732750"/>
              <a:gd name="connsiteX3" fmla="*/ 589230 w 905320"/>
              <a:gd name="connsiteY3" fmla="*/ 685246 h 732750"/>
              <a:gd name="connsiteX4" fmla="*/ 0 w 905320"/>
              <a:gd name="connsiteY4" fmla="*/ 732750 h 732750"/>
              <a:gd name="connsiteX5" fmla="*/ 59378 w 905320"/>
              <a:gd name="connsiteY5" fmla="*/ 0 h 732750"/>
              <a:gd name="connsiteX0" fmla="*/ 589230 w 905320"/>
              <a:gd name="connsiteY0" fmla="*/ 685246 h 732750"/>
              <a:gd name="connsiteX1" fmla="*/ 652448 w 905320"/>
              <a:gd name="connsiteY1" fmla="*/ 432374 h 732750"/>
              <a:gd name="connsiteX2" fmla="*/ 905320 w 905320"/>
              <a:gd name="connsiteY2" fmla="*/ 369156 h 732750"/>
              <a:gd name="connsiteX3" fmla="*/ 589230 w 905320"/>
              <a:gd name="connsiteY3" fmla="*/ 685246 h 732750"/>
              <a:gd name="connsiteX0" fmla="*/ 589230 w 905320"/>
              <a:gd name="connsiteY0" fmla="*/ 685246 h 732750"/>
              <a:gd name="connsiteX1" fmla="*/ 652448 w 905320"/>
              <a:gd name="connsiteY1" fmla="*/ 432374 h 732750"/>
              <a:gd name="connsiteX2" fmla="*/ 905320 w 905320"/>
              <a:gd name="connsiteY2" fmla="*/ 369156 h 732750"/>
              <a:gd name="connsiteX3" fmla="*/ 589230 w 905320"/>
              <a:gd name="connsiteY3" fmla="*/ 685246 h 732750"/>
              <a:gd name="connsiteX4" fmla="*/ 59379 w 905320"/>
              <a:gd name="connsiteY4" fmla="*/ 708997 h 732750"/>
              <a:gd name="connsiteX5" fmla="*/ 59378 w 905320"/>
              <a:gd name="connsiteY5" fmla="*/ 0 h 732750"/>
              <a:gd name="connsiteX6" fmla="*/ 905320 w 905320"/>
              <a:gd name="connsiteY6" fmla="*/ 0 h 732750"/>
              <a:gd name="connsiteX7" fmla="*/ 905320 w 905320"/>
              <a:gd name="connsiteY7" fmla="*/ 369156 h 732750"/>
              <a:gd name="connsiteX0" fmla="*/ 11877 w 857819"/>
              <a:gd name="connsiteY0" fmla="*/ 0 h 720874"/>
              <a:gd name="connsiteX1" fmla="*/ 857819 w 857819"/>
              <a:gd name="connsiteY1" fmla="*/ 0 h 720874"/>
              <a:gd name="connsiteX2" fmla="*/ 857819 w 857819"/>
              <a:gd name="connsiteY2" fmla="*/ 369156 h 720874"/>
              <a:gd name="connsiteX3" fmla="*/ 541729 w 857819"/>
              <a:gd name="connsiteY3" fmla="*/ 685246 h 720874"/>
              <a:gd name="connsiteX4" fmla="*/ 0 w 857819"/>
              <a:gd name="connsiteY4" fmla="*/ 720874 h 720874"/>
              <a:gd name="connsiteX5" fmla="*/ 11877 w 857819"/>
              <a:gd name="connsiteY5" fmla="*/ 0 h 720874"/>
              <a:gd name="connsiteX0" fmla="*/ 541729 w 857819"/>
              <a:gd name="connsiteY0" fmla="*/ 685246 h 720874"/>
              <a:gd name="connsiteX1" fmla="*/ 604947 w 857819"/>
              <a:gd name="connsiteY1" fmla="*/ 432374 h 720874"/>
              <a:gd name="connsiteX2" fmla="*/ 857819 w 857819"/>
              <a:gd name="connsiteY2" fmla="*/ 369156 h 720874"/>
              <a:gd name="connsiteX3" fmla="*/ 541729 w 857819"/>
              <a:gd name="connsiteY3" fmla="*/ 685246 h 720874"/>
              <a:gd name="connsiteX0" fmla="*/ 541729 w 857819"/>
              <a:gd name="connsiteY0" fmla="*/ 685246 h 720874"/>
              <a:gd name="connsiteX1" fmla="*/ 604947 w 857819"/>
              <a:gd name="connsiteY1" fmla="*/ 432374 h 720874"/>
              <a:gd name="connsiteX2" fmla="*/ 857819 w 857819"/>
              <a:gd name="connsiteY2" fmla="*/ 369156 h 720874"/>
              <a:gd name="connsiteX3" fmla="*/ 541729 w 857819"/>
              <a:gd name="connsiteY3" fmla="*/ 685246 h 720874"/>
              <a:gd name="connsiteX4" fmla="*/ 11878 w 857819"/>
              <a:gd name="connsiteY4" fmla="*/ 708997 h 720874"/>
              <a:gd name="connsiteX5" fmla="*/ 11877 w 857819"/>
              <a:gd name="connsiteY5" fmla="*/ 0 h 720874"/>
              <a:gd name="connsiteX6" fmla="*/ 857819 w 857819"/>
              <a:gd name="connsiteY6" fmla="*/ 0 h 720874"/>
              <a:gd name="connsiteX7" fmla="*/ 857819 w 857819"/>
              <a:gd name="connsiteY7" fmla="*/ 369156 h 720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7819" h="720874" stroke="0" extrusionOk="0">
                <a:moveTo>
                  <a:pt x="11877" y="0"/>
                </a:moveTo>
                <a:lnTo>
                  <a:pt x="857819" y="0"/>
                </a:lnTo>
                <a:lnTo>
                  <a:pt x="857819" y="369156"/>
                </a:lnTo>
                <a:lnTo>
                  <a:pt x="541729" y="685246"/>
                </a:lnTo>
                <a:lnTo>
                  <a:pt x="0" y="720874"/>
                </a:lnTo>
                <a:lnTo>
                  <a:pt x="11877" y="0"/>
                </a:lnTo>
                <a:close/>
              </a:path>
              <a:path w="857819" h="720874" fill="darkenLess" stroke="0" extrusionOk="0">
                <a:moveTo>
                  <a:pt x="541729" y="685246"/>
                </a:moveTo>
                <a:lnTo>
                  <a:pt x="604947" y="432374"/>
                </a:lnTo>
                <a:lnTo>
                  <a:pt x="857819" y="369156"/>
                </a:lnTo>
                <a:lnTo>
                  <a:pt x="541729" y="685246"/>
                </a:lnTo>
                <a:close/>
              </a:path>
              <a:path w="857819" h="720874" fill="none" extrusionOk="0">
                <a:moveTo>
                  <a:pt x="541729" y="685246"/>
                </a:moveTo>
                <a:lnTo>
                  <a:pt x="604947" y="432374"/>
                </a:lnTo>
                <a:lnTo>
                  <a:pt x="857819" y="369156"/>
                </a:lnTo>
                <a:lnTo>
                  <a:pt x="541729" y="685246"/>
                </a:lnTo>
                <a:lnTo>
                  <a:pt x="11878" y="708997"/>
                </a:lnTo>
                <a:cubicBezTo>
                  <a:pt x="11878" y="472665"/>
                  <a:pt x="11877" y="236332"/>
                  <a:pt x="11877" y="0"/>
                </a:cubicBezTo>
                <a:lnTo>
                  <a:pt x="857819" y="0"/>
                </a:lnTo>
                <a:lnTo>
                  <a:pt x="857819" y="369156"/>
                </a:lnTo>
              </a:path>
            </a:pathLst>
          </a:custGeom>
          <a:solidFill>
            <a:schemeClr val="tx2">
              <a:lumMod val="50000"/>
              <a:lumOff val="50000"/>
            </a:schemeClr>
          </a:solidFill>
          <a:ln w="31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endParaRPr lang="en-US" sz="900" b="1" dirty="0">
              <a:solidFill>
                <a:schemeClr val="bg1"/>
              </a:solidFill>
              <a:latin typeface="Roboto Light"/>
            </a:endParaRPr>
          </a:p>
        </p:txBody>
      </p:sp>
      <p:sp>
        <p:nvSpPr>
          <p:cNvPr id="20" name="Folded Corner 2"/>
          <p:cNvSpPr/>
          <p:nvPr/>
        </p:nvSpPr>
        <p:spPr bwMode="auto">
          <a:xfrm rot="16200000">
            <a:off x="2645456" y="2417558"/>
            <a:ext cx="857819" cy="720874"/>
          </a:xfrm>
          <a:custGeom>
            <a:avLst/>
            <a:gdLst>
              <a:gd name="connsiteX0" fmla="*/ 0 w 845942"/>
              <a:gd name="connsiteY0" fmla="*/ 0 h 685246"/>
              <a:gd name="connsiteX1" fmla="*/ 845942 w 845942"/>
              <a:gd name="connsiteY1" fmla="*/ 0 h 685246"/>
              <a:gd name="connsiteX2" fmla="*/ 845942 w 845942"/>
              <a:gd name="connsiteY2" fmla="*/ 369156 h 685246"/>
              <a:gd name="connsiteX3" fmla="*/ 529852 w 845942"/>
              <a:gd name="connsiteY3" fmla="*/ 685246 h 685246"/>
              <a:gd name="connsiteX4" fmla="*/ 0 w 845942"/>
              <a:gd name="connsiteY4" fmla="*/ 685246 h 685246"/>
              <a:gd name="connsiteX5" fmla="*/ 0 w 845942"/>
              <a:gd name="connsiteY5" fmla="*/ 0 h 685246"/>
              <a:gd name="connsiteX0" fmla="*/ 529852 w 845942"/>
              <a:gd name="connsiteY0" fmla="*/ 685246 h 685246"/>
              <a:gd name="connsiteX1" fmla="*/ 593070 w 845942"/>
              <a:gd name="connsiteY1" fmla="*/ 432374 h 685246"/>
              <a:gd name="connsiteX2" fmla="*/ 845942 w 845942"/>
              <a:gd name="connsiteY2" fmla="*/ 369156 h 685246"/>
              <a:gd name="connsiteX3" fmla="*/ 529852 w 845942"/>
              <a:gd name="connsiteY3" fmla="*/ 685246 h 685246"/>
              <a:gd name="connsiteX0" fmla="*/ 529852 w 845942"/>
              <a:gd name="connsiteY0" fmla="*/ 685246 h 685246"/>
              <a:gd name="connsiteX1" fmla="*/ 593070 w 845942"/>
              <a:gd name="connsiteY1" fmla="*/ 432374 h 685246"/>
              <a:gd name="connsiteX2" fmla="*/ 845942 w 845942"/>
              <a:gd name="connsiteY2" fmla="*/ 369156 h 685246"/>
              <a:gd name="connsiteX3" fmla="*/ 529852 w 845942"/>
              <a:gd name="connsiteY3" fmla="*/ 685246 h 685246"/>
              <a:gd name="connsiteX4" fmla="*/ 0 w 845942"/>
              <a:gd name="connsiteY4" fmla="*/ 685246 h 685246"/>
              <a:gd name="connsiteX5" fmla="*/ 0 w 845942"/>
              <a:gd name="connsiteY5" fmla="*/ 0 h 685246"/>
              <a:gd name="connsiteX6" fmla="*/ 845942 w 845942"/>
              <a:gd name="connsiteY6" fmla="*/ 0 h 685246"/>
              <a:gd name="connsiteX7" fmla="*/ 845942 w 845942"/>
              <a:gd name="connsiteY7" fmla="*/ 369156 h 685246"/>
              <a:gd name="connsiteX0" fmla="*/ 47501 w 893443"/>
              <a:gd name="connsiteY0" fmla="*/ 0 h 720872"/>
              <a:gd name="connsiteX1" fmla="*/ 893443 w 893443"/>
              <a:gd name="connsiteY1" fmla="*/ 0 h 720872"/>
              <a:gd name="connsiteX2" fmla="*/ 893443 w 893443"/>
              <a:gd name="connsiteY2" fmla="*/ 369156 h 720872"/>
              <a:gd name="connsiteX3" fmla="*/ 577353 w 893443"/>
              <a:gd name="connsiteY3" fmla="*/ 685246 h 720872"/>
              <a:gd name="connsiteX4" fmla="*/ 47501 w 893443"/>
              <a:gd name="connsiteY4" fmla="*/ 685246 h 720872"/>
              <a:gd name="connsiteX5" fmla="*/ 47501 w 893443"/>
              <a:gd name="connsiteY5" fmla="*/ 0 h 720872"/>
              <a:gd name="connsiteX0" fmla="*/ 577353 w 893443"/>
              <a:gd name="connsiteY0" fmla="*/ 685246 h 720872"/>
              <a:gd name="connsiteX1" fmla="*/ 640571 w 893443"/>
              <a:gd name="connsiteY1" fmla="*/ 432374 h 720872"/>
              <a:gd name="connsiteX2" fmla="*/ 893443 w 893443"/>
              <a:gd name="connsiteY2" fmla="*/ 369156 h 720872"/>
              <a:gd name="connsiteX3" fmla="*/ 577353 w 893443"/>
              <a:gd name="connsiteY3" fmla="*/ 685246 h 720872"/>
              <a:gd name="connsiteX0" fmla="*/ 577353 w 893443"/>
              <a:gd name="connsiteY0" fmla="*/ 685246 h 720872"/>
              <a:gd name="connsiteX1" fmla="*/ 640571 w 893443"/>
              <a:gd name="connsiteY1" fmla="*/ 432374 h 720872"/>
              <a:gd name="connsiteX2" fmla="*/ 893443 w 893443"/>
              <a:gd name="connsiteY2" fmla="*/ 369156 h 720872"/>
              <a:gd name="connsiteX3" fmla="*/ 577353 w 893443"/>
              <a:gd name="connsiteY3" fmla="*/ 685246 h 720872"/>
              <a:gd name="connsiteX4" fmla="*/ 0 w 893443"/>
              <a:gd name="connsiteY4" fmla="*/ 720872 h 720872"/>
              <a:gd name="connsiteX5" fmla="*/ 47501 w 893443"/>
              <a:gd name="connsiteY5" fmla="*/ 0 h 720872"/>
              <a:gd name="connsiteX6" fmla="*/ 893443 w 893443"/>
              <a:gd name="connsiteY6" fmla="*/ 0 h 720872"/>
              <a:gd name="connsiteX7" fmla="*/ 893443 w 893443"/>
              <a:gd name="connsiteY7" fmla="*/ 369156 h 720872"/>
              <a:gd name="connsiteX0" fmla="*/ 59378 w 905320"/>
              <a:gd name="connsiteY0" fmla="*/ 0 h 732750"/>
              <a:gd name="connsiteX1" fmla="*/ 905320 w 905320"/>
              <a:gd name="connsiteY1" fmla="*/ 0 h 732750"/>
              <a:gd name="connsiteX2" fmla="*/ 905320 w 905320"/>
              <a:gd name="connsiteY2" fmla="*/ 369156 h 732750"/>
              <a:gd name="connsiteX3" fmla="*/ 589230 w 905320"/>
              <a:gd name="connsiteY3" fmla="*/ 685246 h 732750"/>
              <a:gd name="connsiteX4" fmla="*/ 0 w 905320"/>
              <a:gd name="connsiteY4" fmla="*/ 732750 h 732750"/>
              <a:gd name="connsiteX5" fmla="*/ 59378 w 905320"/>
              <a:gd name="connsiteY5" fmla="*/ 0 h 732750"/>
              <a:gd name="connsiteX0" fmla="*/ 589230 w 905320"/>
              <a:gd name="connsiteY0" fmla="*/ 685246 h 732750"/>
              <a:gd name="connsiteX1" fmla="*/ 652448 w 905320"/>
              <a:gd name="connsiteY1" fmla="*/ 432374 h 732750"/>
              <a:gd name="connsiteX2" fmla="*/ 905320 w 905320"/>
              <a:gd name="connsiteY2" fmla="*/ 369156 h 732750"/>
              <a:gd name="connsiteX3" fmla="*/ 589230 w 905320"/>
              <a:gd name="connsiteY3" fmla="*/ 685246 h 732750"/>
              <a:gd name="connsiteX0" fmla="*/ 589230 w 905320"/>
              <a:gd name="connsiteY0" fmla="*/ 685246 h 732750"/>
              <a:gd name="connsiteX1" fmla="*/ 652448 w 905320"/>
              <a:gd name="connsiteY1" fmla="*/ 432374 h 732750"/>
              <a:gd name="connsiteX2" fmla="*/ 905320 w 905320"/>
              <a:gd name="connsiteY2" fmla="*/ 369156 h 732750"/>
              <a:gd name="connsiteX3" fmla="*/ 589230 w 905320"/>
              <a:gd name="connsiteY3" fmla="*/ 685246 h 732750"/>
              <a:gd name="connsiteX4" fmla="*/ 11877 w 905320"/>
              <a:gd name="connsiteY4" fmla="*/ 720872 h 732750"/>
              <a:gd name="connsiteX5" fmla="*/ 59378 w 905320"/>
              <a:gd name="connsiteY5" fmla="*/ 0 h 732750"/>
              <a:gd name="connsiteX6" fmla="*/ 905320 w 905320"/>
              <a:gd name="connsiteY6" fmla="*/ 0 h 732750"/>
              <a:gd name="connsiteX7" fmla="*/ 905320 w 905320"/>
              <a:gd name="connsiteY7" fmla="*/ 369156 h 732750"/>
              <a:gd name="connsiteX0" fmla="*/ 59378 w 905320"/>
              <a:gd name="connsiteY0" fmla="*/ 0 h 732750"/>
              <a:gd name="connsiteX1" fmla="*/ 905320 w 905320"/>
              <a:gd name="connsiteY1" fmla="*/ 0 h 732750"/>
              <a:gd name="connsiteX2" fmla="*/ 905320 w 905320"/>
              <a:gd name="connsiteY2" fmla="*/ 369156 h 732750"/>
              <a:gd name="connsiteX3" fmla="*/ 589230 w 905320"/>
              <a:gd name="connsiteY3" fmla="*/ 685246 h 732750"/>
              <a:gd name="connsiteX4" fmla="*/ 0 w 905320"/>
              <a:gd name="connsiteY4" fmla="*/ 732750 h 732750"/>
              <a:gd name="connsiteX5" fmla="*/ 59378 w 905320"/>
              <a:gd name="connsiteY5" fmla="*/ 0 h 732750"/>
              <a:gd name="connsiteX0" fmla="*/ 589230 w 905320"/>
              <a:gd name="connsiteY0" fmla="*/ 685246 h 732750"/>
              <a:gd name="connsiteX1" fmla="*/ 652448 w 905320"/>
              <a:gd name="connsiteY1" fmla="*/ 432374 h 732750"/>
              <a:gd name="connsiteX2" fmla="*/ 905320 w 905320"/>
              <a:gd name="connsiteY2" fmla="*/ 369156 h 732750"/>
              <a:gd name="connsiteX3" fmla="*/ 589230 w 905320"/>
              <a:gd name="connsiteY3" fmla="*/ 685246 h 732750"/>
              <a:gd name="connsiteX0" fmla="*/ 589230 w 905320"/>
              <a:gd name="connsiteY0" fmla="*/ 685246 h 732750"/>
              <a:gd name="connsiteX1" fmla="*/ 652448 w 905320"/>
              <a:gd name="connsiteY1" fmla="*/ 432374 h 732750"/>
              <a:gd name="connsiteX2" fmla="*/ 905320 w 905320"/>
              <a:gd name="connsiteY2" fmla="*/ 369156 h 732750"/>
              <a:gd name="connsiteX3" fmla="*/ 589230 w 905320"/>
              <a:gd name="connsiteY3" fmla="*/ 685246 h 732750"/>
              <a:gd name="connsiteX4" fmla="*/ 59379 w 905320"/>
              <a:gd name="connsiteY4" fmla="*/ 708997 h 732750"/>
              <a:gd name="connsiteX5" fmla="*/ 59378 w 905320"/>
              <a:gd name="connsiteY5" fmla="*/ 0 h 732750"/>
              <a:gd name="connsiteX6" fmla="*/ 905320 w 905320"/>
              <a:gd name="connsiteY6" fmla="*/ 0 h 732750"/>
              <a:gd name="connsiteX7" fmla="*/ 905320 w 905320"/>
              <a:gd name="connsiteY7" fmla="*/ 369156 h 732750"/>
              <a:gd name="connsiteX0" fmla="*/ 11877 w 857819"/>
              <a:gd name="connsiteY0" fmla="*/ 0 h 720874"/>
              <a:gd name="connsiteX1" fmla="*/ 857819 w 857819"/>
              <a:gd name="connsiteY1" fmla="*/ 0 h 720874"/>
              <a:gd name="connsiteX2" fmla="*/ 857819 w 857819"/>
              <a:gd name="connsiteY2" fmla="*/ 369156 h 720874"/>
              <a:gd name="connsiteX3" fmla="*/ 541729 w 857819"/>
              <a:gd name="connsiteY3" fmla="*/ 685246 h 720874"/>
              <a:gd name="connsiteX4" fmla="*/ 0 w 857819"/>
              <a:gd name="connsiteY4" fmla="*/ 720874 h 720874"/>
              <a:gd name="connsiteX5" fmla="*/ 11877 w 857819"/>
              <a:gd name="connsiteY5" fmla="*/ 0 h 720874"/>
              <a:gd name="connsiteX0" fmla="*/ 541729 w 857819"/>
              <a:gd name="connsiteY0" fmla="*/ 685246 h 720874"/>
              <a:gd name="connsiteX1" fmla="*/ 604947 w 857819"/>
              <a:gd name="connsiteY1" fmla="*/ 432374 h 720874"/>
              <a:gd name="connsiteX2" fmla="*/ 857819 w 857819"/>
              <a:gd name="connsiteY2" fmla="*/ 369156 h 720874"/>
              <a:gd name="connsiteX3" fmla="*/ 541729 w 857819"/>
              <a:gd name="connsiteY3" fmla="*/ 685246 h 720874"/>
              <a:gd name="connsiteX0" fmla="*/ 541729 w 857819"/>
              <a:gd name="connsiteY0" fmla="*/ 685246 h 720874"/>
              <a:gd name="connsiteX1" fmla="*/ 604947 w 857819"/>
              <a:gd name="connsiteY1" fmla="*/ 432374 h 720874"/>
              <a:gd name="connsiteX2" fmla="*/ 857819 w 857819"/>
              <a:gd name="connsiteY2" fmla="*/ 369156 h 720874"/>
              <a:gd name="connsiteX3" fmla="*/ 541729 w 857819"/>
              <a:gd name="connsiteY3" fmla="*/ 685246 h 720874"/>
              <a:gd name="connsiteX4" fmla="*/ 11878 w 857819"/>
              <a:gd name="connsiteY4" fmla="*/ 708997 h 720874"/>
              <a:gd name="connsiteX5" fmla="*/ 11877 w 857819"/>
              <a:gd name="connsiteY5" fmla="*/ 0 h 720874"/>
              <a:gd name="connsiteX6" fmla="*/ 857819 w 857819"/>
              <a:gd name="connsiteY6" fmla="*/ 0 h 720874"/>
              <a:gd name="connsiteX7" fmla="*/ 857819 w 857819"/>
              <a:gd name="connsiteY7" fmla="*/ 369156 h 720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7819" h="720874" stroke="0" extrusionOk="0">
                <a:moveTo>
                  <a:pt x="11877" y="0"/>
                </a:moveTo>
                <a:lnTo>
                  <a:pt x="857819" y="0"/>
                </a:lnTo>
                <a:lnTo>
                  <a:pt x="857819" y="369156"/>
                </a:lnTo>
                <a:lnTo>
                  <a:pt x="541729" y="685246"/>
                </a:lnTo>
                <a:lnTo>
                  <a:pt x="0" y="720874"/>
                </a:lnTo>
                <a:lnTo>
                  <a:pt x="11877" y="0"/>
                </a:lnTo>
                <a:close/>
              </a:path>
              <a:path w="857819" h="720874" fill="darkenLess" stroke="0" extrusionOk="0">
                <a:moveTo>
                  <a:pt x="541729" y="685246"/>
                </a:moveTo>
                <a:lnTo>
                  <a:pt x="604947" y="432374"/>
                </a:lnTo>
                <a:lnTo>
                  <a:pt x="857819" y="369156"/>
                </a:lnTo>
                <a:lnTo>
                  <a:pt x="541729" y="685246"/>
                </a:lnTo>
                <a:close/>
              </a:path>
              <a:path w="857819" h="720874" fill="none" extrusionOk="0">
                <a:moveTo>
                  <a:pt x="541729" y="685246"/>
                </a:moveTo>
                <a:lnTo>
                  <a:pt x="604947" y="432374"/>
                </a:lnTo>
                <a:lnTo>
                  <a:pt x="857819" y="369156"/>
                </a:lnTo>
                <a:lnTo>
                  <a:pt x="541729" y="685246"/>
                </a:lnTo>
                <a:lnTo>
                  <a:pt x="11878" y="708997"/>
                </a:lnTo>
                <a:cubicBezTo>
                  <a:pt x="11878" y="472665"/>
                  <a:pt x="11877" y="236332"/>
                  <a:pt x="11877" y="0"/>
                </a:cubicBezTo>
                <a:lnTo>
                  <a:pt x="857819" y="0"/>
                </a:lnTo>
                <a:lnTo>
                  <a:pt x="857819" y="369156"/>
                </a:lnTo>
              </a:path>
            </a:pathLst>
          </a:custGeom>
          <a:solidFill>
            <a:schemeClr val="tx2">
              <a:lumMod val="50000"/>
              <a:lumOff val="50000"/>
            </a:schemeClr>
          </a:solidFill>
          <a:ln w="31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endParaRPr lang="en-US" sz="900" b="1" dirty="0">
              <a:solidFill>
                <a:schemeClr val="bg1"/>
              </a:solidFill>
              <a:latin typeface="Roboto Light"/>
            </a:endParaRPr>
          </a:p>
        </p:txBody>
      </p:sp>
      <p:sp>
        <p:nvSpPr>
          <p:cNvPr id="22" name="Folded Corner 2"/>
          <p:cNvSpPr/>
          <p:nvPr/>
        </p:nvSpPr>
        <p:spPr bwMode="auto">
          <a:xfrm rot="16200000">
            <a:off x="4109851" y="2417558"/>
            <a:ext cx="857819" cy="720874"/>
          </a:xfrm>
          <a:custGeom>
            <a:avLst/>
            <a:gdLst>
              <a:gd name="connsiteX0" fmla="*/ 0 w 845942"/>
              <a:gd name="connsiteY0" fmla="*/ 0 h 685246"/>
              <a:gd name="connsiteX1" fmla="*/ 845942 w 845942"/>
              <a:gd name="connsiteY1" fmla="*/ 0 h 685246"/>
              <a:gd name="connsiteX2" fmla="*/ 845942 w 845942"/>
              <a:gd name="connsiteY2" fmla="*/ 369156 h 685246"/>
              <a:gd name="connsiteX3" fmla="*/ 529852 w 845942"/>
              <a:gd name="connsiteY3" fmla="*/ 685246 h 685246"/>
              <a:gd name="connsiteX4" fmla="*/ 0 w 845942"/>
              <a:gd name="connsiteY4" fmla="*/ 685246 h 685246"/>
              <a:gd name="connsiteX5" fmla="*/ 0 w 845942"/>
              <a:gd name="connsiteY5" fmla="*/ 0 h 685246"/>
              <a:gd name="connsiteX0" fmla="*/ 529852 w 845942"/>
              <a:gd name="connsiteY0" fmla="*/ 685246 h 685246"/>
              <a:gd name="connsiteX1" fmla="*/ 593070 w 845942"/>
              <a:gd name="connsiteY1" fmla="*/ 432374 h 685246"/>
              <a:gd name="connsiteX2" fmla="*/ 845942 w 845942"/>
              <a:gd name="connsiteY2" fmla="*/ 369156 h 685246"/>
              <a:gd name="connsiteX3" fmla="*/ 529852 w 845942"/>
              <a:gd name="connsiteY3" fmla="*/ 685246 h 685246"/>
              <a:gd name="connsiteX0" fmla="*/ 529852 w 845942"/>
              <a:gd name="connsiteY0" fmla="*/ 685246 h 685246"/>
              <a:gd name="connsiteX1" fmla="*/ 593070 w 845942"/>
              <a:gd name="connsiteY1" fmla="*/ 432374 h 685246"/>
              <a:gd name="connsiteX2" fmla="*/ 845942 w 845942"/>
              <a:gd name="connsiteY2" fmla="*/ 369156 h 685246"/>
              <a:gd name="connsiteX3" fmla="*/ 529852 w 845942"/>
              <a:gd name="connsiteY3" fmla="*/ 685246 h 685246"/>
              <a:gd name="connsiteX4" fmla="*/ 0 w 845942"/>
              <a:gd name="connsiteY4" fmla="*/ 685246 h 685246"/>
              <a:gd name="connsiteX5" fmla="*/ 0 w 845942"/>
              <a:gd name="connsiteY5" fmla="*/ 0 h 685246"/>
              <a:gd name="connsiteX6" fmla="*/ 845942 w 845942"/>
              <a:gd name="connsiteY6" fmla="*/ 0 h 685246"/>
              <a:gd name="connsiteX7" fmla="*/ 845942 w 845942"/>
              <a:gd name="connsiteY7" fmla="*/ 369156 h 685246"/>
              <a:gd name="connsiteX0" fmla="*/ 47501 w 893443"/>
              <a:gd name="connsiteY0" fmla="*/ 0 h 720872"/>
              <a:gd name="connsiteX1" fmla="*/ 893443 w 893443"/>
              <a:gd name="connsiteY1" fmla="*/ 0 h 720872"/>
              <a:gd name="connsiteX2" fmla="*/ 893443 w 893443"/>
              <a:gd name="connsiteY2" fmla="*/ 369156 h 720872"/>
              <a:gd name="connsiteX3" fmla="*/ 577353 w 893443"/>
              <a:gd name="connsiteY3" fmla="*/ 685246 h 720872"/>
              <a:gd name="connsiteX4" fmla="*/ 47501 w 893443"/>
              <a:gd name="connsiteY4" fmla="*/ 685246 h 720872"/>
              <a:gd name="connsiteX5" fmla="*/ 47501 w 893443"/>
              <a:gd name="connsiteY5" fmla="*/ 0 h 720872"/>
              <a:gd name="connsiteX0" fmla="*/ 577353 w 893443"/>
              <a:gd name="connsiteY0" fmla="*/ 685246 h 720872"/>
              <a:gd name="connsiteX1" fmla="*/ 640571 w 893443"/>
              <a:gd name="connsiteY1" fmla="*/ 432374 h 720872"/>
              <a:gd name="connsiteX2" fmla="*/ 893443 w 893443"/>
              <a:gd name="connsiteY2" fmla="*/ 369156 h 720872"/>
              <a:gd name="connsiteX3" fmla="*/ 577353 w 893443"/>
              <a:gd name="connsiteY3" fmla="*/ 685246 h 720872"/>
              <a:gd name="connsiteX0" fmla="*/ 577353 w 893443"/>
              <a:gd name="connsiteY0" fmla="*/ 685246 h 720872"/>
              <a:gd name="connsiteX1" fmla="*/ 640571 w 893443"/>
              <a:gd name="connsiteY1" fmla="*/ 432374 h 720872"/>
              <a:gd name="connsiteX2" fmla="*/ 893443 w 893443"/>
              <a:gd name="connsiteY2" fmla="*/ 369156 h 720872"/>
              <a:gd name="connsiteX3" fmla="*/ 577353 w 893443"/>
              <a:gd name="connsiteY3" fmla="*/ 685246 h 720872"/>
              <a:gd name="connsiteX4" fmla="*/ 0 w 893443"/>
              <a:gd name="connsiteY4" fmla="*/ 720872 h 720872"/>
              <a:gd name="connsiteX5" fmla="*/ 47501 w 893443"/>
              <a:gd name="connsiteY5" fmla="*/ 0 h 720872"/>
              <a:gd name="connsiteX6" fmla="*/ 893443 w 893443"/>
              <a:gd name="connsiteY6" fmla="*/ 0 h 720872"/>
              <a:gd name="connsiteX7" fmla="*/ 893443 w 893443"/>
              <a:gd name="connsiteY7" fmla="*/ 369156 h 720872"/>
              <a:gd name="connsiteX0" fmla="*/ 59378 w 905320"/>
              <a:gd name="connsiteY0" fmla="*/ 0 h 732750"/>
              <a:gd name="connsiteX1" fmla="*/ 905320 w 905320"/>
              <a:gd name="connsiteY1" fmla="*/ 0 h 732750"/>
              <a:gd name="connsiteX2" fmla="*/ 905320 w 905320"/>
              <a:gd name="connsiteY2" fmla="*/ 369156 h 732750"/>
              <a:gd name="connsiteX3" fmla="*/ 589230 w 905320"/>
              <a:gd name="connsiteY3" fmla="*/ 685246 h 732750"/>
              <a:gd name="connsiteX4" fmla="*/ 0 w 905320"/>
              <a:gd name="connsiteY4" fmla="*/ 732750 h 732750"/>
              <a:gd name="connsiteX5" fmla="*/ 59378 w 905320"/>
              <a:gd name="connsiteY5" fmla="*/ 0 h 732750"/>
              <a:gd name="connsiteX0" fmla="*/ 589230 w 905320"/>
              <a:gd name="connsiteY0" fmla="*/ 685246 h 732750"/>
              <a:gd name="connsiteX1" fmla="*/ 652448 w 905320"/>
              <a:gd name="connsiteY1" fmla="*/ 432374 h 732750"/>
              <a:gd name="connsiteX2" fmla="*/ 905320 w 905320"/>
              <a:gd name="connsiteY2" fmla="*/ 369156 h 732750"/>
              <a:gd name="connsiteX3" fmla="*/ 589230 w 905320"/>
              <a:gd name="connsiteY3" fmla="*/ 685246 h 732750"/>
              <a:gd name="connsiteX0" fmla="*/ 589230 w 905320"/>
              <a:gd name="connsiteY0" fmla="*/ 685246 h 732750"/>
              <a:gd name="connsiteX1" fmla="*/ 652448 w 905320"/>
              <a:gd name="connsiteY1" fmla="*/ 432374 h 732750"/>
              <a:gd name="connsiteX2" fmla="*/ 905320 w 905320"/>
              <a:gd name="connsiteY2" fmla="*/ 369156 h 732750"/>
              <a:gd name="connsiteX3" fmla="*/ 589230 w 905320"/>
              <a:gd name="connsiteY3" fmla="*/ 685246 h 732750"/>
              <a:gd name="connsiteX4" fmla="*/ 11877 w 905320"/>
              <a:gd name="connsiteY4" fmla="*/ 720872 h 732750"/>
              <a:gd name="connsiteX5" fmla="*/ 59378 w 905320"/>
              <a:gd name="connsiteY5" fmla="*/ 0 h 732750"/>
              <a:gd name="connsiteX6" fmla="*/ 905320 w 905320"/>
              <a:gd name="connsiteY6" fmla="*/ 0 h 732750"/>
              <a:gd name="connsiteX7" fmla="*/ 905320 w 905320"/>
              <a:gd name="connsiteY7" fmla="*/ 369156 h 732750"/>
              <a:gd name="connsiteX0" fmla="*/ 59378 w 905320"/>
              <a:gd name="connsiteY0" fmla="*/ 0 h 732750"/>
              <a:gd name="connsiteX1" fmla="*/ 905320 w 905320"/>
              <a:gd name="connsiteY1" fmla="*/ 0 h 732750"/>
              <a:gd name="connsiteX2" fmla="*/ 905320 w 905320"/>
              <a:gd name="connsiteY2" fmla="*/ 369156 h 732750"/>
              <a:gd name="connsiteX3" fmla="*/ 589230 w 905320"/>
              <a:gd name="connsiteY3" fmla="*/ 685246 h 732750"/>
              <a:gd name="connsiteX4" fmla="*/ 0 w 905320"/>
              <a:gd name="connsiteY4" fmla="*/ 732750 h 732750"/>
              <a:gd name="connsiteX5" fmla="*/ 59378 w 905320"/>
              <a:gd name="connsiteY5" fmla="*/ 0 h 732750"/>
              <a:gd name="connsiteX0" fmla="*/ 589230 w 905320"/>
              <a:gd name="connsiteY0" fmla="*/ 685246 h 732750"/>
              <a:gd name="connsiteX1" fmla="*/ 652448 w 905320"/>
              <a:gd name="connsiteY1" fmla="*/ 432374 h 732750"/>
              <a:gd name="connsiteX2" fmla="*/ 905320 w 905320"/>
              <a:gd name="connsiteY2" fmla="*/ 369156 h 732750"/>
              <a:gd name="connsiteX3" fmla="*/ 589230 w 905320"/>
              <a:gd name="connsiteY3" fmla="*/ 685246 h 732750"/>
              <a:gd name="connsiteX0" fmla="*/ 589230 w 905320"/>
              <a:gd name="connsiteY0" fmla="*/ 685246 h 732750"/>
              <a:gd name="connsiteX1" fmla="*/ 652448 w 905320"/>
              <a:gd name="connsiteY1" fmla="*/ 432374 h 732750"/>
              <a:gd name="connsiteX2" fmla="*/ 905320 w 905320"/>
              <a:gd name="connsiteY2" fmla="*/ 369156 h 732750"/>
              <a:gd name="connsiteX3" fmla="*/ 589230 w 905320"/>
              <a:gd name="connsiteY3" fmla="*/ 685246 h 732750"/>
              <a:gd name="connsiteX4" fmla="*/ 59379 w 905320"/>
              <a:gd name="connsiteY4" fmla="*/ 708997 h 732750"/>
              <a:gd name="connsiteX5" fmla="*/ 59378 w 905320"/>
              <a:gd name="connsiteY5" fmla="*/ 0 h 732750"/>
              <a:gd name="connsiteX6" fmla="*/ 905320 w 905320"/>
              <a:gd name="connsiteY6" fmla="*/ 0 h 732750"/>
              <a:gd name="connsiteX7" fmla="*/ 905320 w 905320"/>
              <a:gd name="connsiteY7" fmla="*/ 369156 h 732750"/>
              <a:gd name="connsiteX0" fmla="*/ 11877 w 857819"/>
              <a:gd name="connsiteY0" fmla="*/ 0 h 720874"/>
              <a:gd name="connsiteX1" fmla="*/ 857819 w 857819"/>
              <a:gd name="connsiteY1" fmla="*/ 0 h 720874"/>
              <a:gd name="connsiteX2" fmla="*/ 857819 w 857819"/>
              <a:gd name="connsiteY2" fmla="*/ 369156 h 720874"/>
              <a:gd name="connsiteX3" fmla="*/ 541729 w 857819"/>
              <a:gd name="connsiteY3" fmla="*/ 685246 h 720874"/>
              <a:gd name="connsiteX4" fmla="*/ 0 w 857819"/>
              <a:gd name="connsiteY4" fmla="*/ 720874 h 720874"/>
              <a:gd name="connsiteX5" fmla="*/ 11877 w 857819"/>
              <a:gd name="connsiteY5" fmla="*/ 0 h 720874"/>
              <a:gd name="connsiteX0" fmla="*/ 541729 w 857819"/>
              <a:gd name="connsiteY0" fmla="*/ 685246 h 720874"/>
              <a:gd name="connsiteX1" fmla="*/ 604947 w 857819"/>
              <a:gd name="connsiteY1" fmla="*/ 432374 h 720874"/>
              <a:gd name="connsiteX2" fmla="*/ 857819 w 857819"/>
              <a:gd name="connsiteY2" fmla="*/ 369156 h 720874"/>
              <a:gd name="connsiteX3" fmla="*/ 541729 w 857819"/>
              <a:gd name="connsiteY3" fmla="*/ 685246 h 720874"/>
              <a:gd name="connsiteX0" fmla="*/ 541729 w 857819"/>
              <a:gd name="connsiteY0" fmla="*/ 685246 h 720874"/>
              <a:gd name="connsiteX1" fmla="*/ 604947 w 857819"/>
              <a:gd name="connsiteY1" fmla="*/ 432374 h 720874"/>
              <a:gd name="connsiteX2" fmla="*/ 857819 w 857819"/>
              <a:gd name="connsiteY2" fmla="*/ 369156 h 720874"/>
              <a:gd name="connsiteX3" fmla="*/ 541729 w 857819"/>
              <a:gd name="connsiteY3" fmla="*/ 685246 h 720874"/>
              <a:gd name="connsiteX4" fmla="*/ 11878 w 857819"/>
              <a:gd name="connsiteY4" fmla="*/ 708997 h 720874"/>
              <a:gd name="connsiteX5" fmla="*/ 11877 w 857819"/>
              <a:gd name="connsiteY5" fmla="*/ 0 h 720874"/>
              <a:gd name="connsiteX6" fmla="*/ 857819 w 857819"/>
              <a:gd name="connsiteY6" fmla="*/ 0 h 720874"/>
              <a:gd name="connsiteX7" fmla="*/ 857819 w 857819"/>
              <a:gd name="connsiteY7" fmla="*/ 369156 h 720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7819" h="720874" stroke="0" extrusionOk="0">
                <a:moveTo>
                  <a:pt x="11877" y="0"/>
                </a:moveTo>
                <a:lnTo>
                  <a:pt x="857819" y="0"/>
                </a:lnTo>
                <a:lnTo>
                  <a:pt x="857819" y="369156"/>
                </a:lnTo>
                <a:lnTo>
                  <a:pt x="541729" y="685246"/>
                </a:lnTo>
                <a:lnTo>
                  <a:pt x="0" y="720874"/>
                </a:lnTo>
                <a:lnTo>
                  <a:pt x="11877" y="0"/>
                </a:lnTo>
                <a:close/>
              </a:path>
              <a:path w="857819" h="720874" fill="darkenLess" stroke="0" extrusionOk="0">
                <a:moveTo>
                  <a:pt x="541729" y="685246"/>
                </a:moveTo>
                <a:lnTo>
                  <a:pt x="604947" y="432374"/>
                </a:lnTo>
                <a:lnTo>
                  <a:pt x="857819" y="369156"/>
                </a:lnTo>
                <a:lnTo>
                  <a:pt x="541729" y="685246"/>
                </a:lnTo>
                <a:close/>
              </a:path>
              <a:path w="857819" h="720874" fill="none" extrusionOk="0">
                <a:moveTo>
                  <a:pt x="541729" y="685246"/>
                </a:moveTo>
                <a:lnTo>
                  <a:pt x="604947" y="432374"/>
                </a:lnTo>
                <a:lnTo>
                  <a:pt x="857819" y="369156"/>
                </a:lnTo>
                <a:lnTo>
                  <a:pt x="541729" y="685246"/>
                </a:lnTo>
                <a:lnTo>
                  <a:pt x="11878" y="708997"/>
                </a:lnTo>
                <a:cubicBezTo>
                  <a:pt x="11878" y="472665"/>
                  <a:pt x="11877" y="236332"/>
                  <a:pt x="11877" y="0"/>
                </a:cubicBezTo>
                <a:lnTo>
                  <a:pt x="857819" y="0"/>
                </a:lnTo>
                <a:lnTo>
                  <a:pt x="857819" y="369156"/>
                </a:lnTo>
              </a:path>
            </a:pathLst>
          </a:custGeom>
          <a:solidFill>
            <a:schemeClr val="tx2">
              <a:lumMod val="50000"/>
              <a:lumOff val="50000"/>
            </a:schemeClr>
          </a:solidFill>
          <a:ln w="31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endParaRPr lang="en-US" sz="900" b="1" dirty="0">
              <a:solidFill>
                <a:schemeClr val="bg1"/>
              </a:solidFill>
              <a:latin typeface="Roboto Light"/>
            </a:endParaRPr>
          </a:p>
        </p:txBody>
      </p:sp>
      <p:sp>
        <p:nvSpPr>
          <p:cNvPr id="23" name="Folded Corner 2"/>
          <p:cNvSpPr/>
          <p:nvPr/>
        </p:nvSpPr>
        <p:spPr bwMode="auto">
          <a:xfrm rot="16200000">
            <a:off x="5574246" y="2417558"/>
            <a:ext cx="857819" cy="720874"/>
          </a:xfrm>
          <a:custGeom>
            <a:avLst/>
            <a:gdLst>
              <a:gd name="connsiteX0" fmla="*/ 0 w 845942"/>
              <a:gd name="connsiteY0" fmla="*/ 0 h 685246"/>
              <a:gd name="connsiteX1" fmla="*/ 845942 w 845942"/>
              <a:gd name="connsiteY1" fmla="*/ 0 h 685246"/>
              <a:gd name="connsiteX2" fmla="*/ 845942 w 845942"/>
              <a:gd name="connsiteY2" fmla="*/ 369156 h 685246"/>
              <a:gd name="connsiteX3" fmla="*/ 529852 w 845942"/>
              <a:gd name="connsiteY3" fmla="*/ 685246 h 685246"/>
              <a:gd name="connsiteX4" fmla="*/ 0 w 845942"/>
              <a:gd name="connsiteY4" fmla="*/ 685246 h 685246"/>
              <a:gd name="connsiteX5" fmla="*/ 0 w 845942"/>
              <a:gd name="connsiteY5" fmla="*/ 0 h 685246"/>
              <a:gd name="connsiteX0" fmla="*/ 529852 w 845942"/>
              <a:gd name="connsiteY0" fmla="*/ 685246 h 685246"/>
              <a:gd name="connsiteX1" fmla="*/ 593070 w 845942"/>
              <a:gd name="connsiteY1" fmla="*/ 432374 h 685246"/>
              <a:gd name="connsiteX2" fmla="*/ 845942 w 845942"/>
              <a:gd name="connsiteY2" fmla="*/ 369156 h 685246"/>
              <a:gd name="connsiteX3" fmla="*/ 529852 w 845942"/>
              <a:gd name="connsiteY3" fmla="*/ 685246 h 685246"/>
              <a:gd name="connsiteX0" fmla="*/ 529852 w 845942"/>
              <a:gd name="connsiteY0" fmla="*/ 685246 h 685246"/>
              <a:gd name="connsiteX1" fmla="*/ 593070 w 845942"/>
              <a:gd name="connsiteY1" fmla="*/ 432374 h 685246"/>
              <a:gd name="connsiteX2" fmla="*/ 845942 w 845942"/>
              <a:gd name="connsiteY2" fmla="*/ 369156 h 685246"/>
              <a:gd name="connsiteX3" fmla="*/ 529852 w 845942"/>
              <a:gd name="connsiteY3" fmla="*/ 685246 h 685246"/>
              <a:gd name="connsiteX4" fmla="*/ 0 w 845942"/>
              <a:gd name="connsiteY4" fmla="*/ 685246 h 685246"/>
              <a:gd name="connsiteX5" fmla="*/ 0 w 845942"/>
              <a:gd name="connsiteY5" fmla="*/ 0 h 685246"/>
              <a:gd name="connsiteX6" fmla="*/ 845942 w 845942"/>
              <a:gd name="connsiteY6" fmla="*/ 0 h 685246"/>
              <a:gd name="connsiteX7" fmla="*/ 845942 w 845942"/>
              <a:gd name="connsiteY7" fmla="*/ 369156 h 685246"/>
              <a:gd name="connsiteX0" fmla="*/ 47501 w 893443"/>
              <a:gd name="connsiteY0" fmla="*/ 0 h 720872"/>
              <a:gd name="connsiteX1" fmla="*/ 893443 w 893443"/>
              <a:gd name="connsiteY1" fmla="*/ 0 h 720872"/>
              <a:gd name="connsiteX2" fmla="*/ 893443 w 893443"/>
              <a:gd name="connsiteY2" fmla="*/ 369156 h 720872"/>
              <a:gd name="connsiteX3" fmla="*/ 577353 w 893443"/>
              <a:gd name="connsiteY3" fmla="*/ 685246 h 720872"/>
              <a:gd name="connsiteX4" fmla="*/ 47501 w 893443"/>
              <a:gd name="connsiteY4" fmla="*/ 685246 h 720872"/>
              <a:gd name="connsiteX5" fmla="*/ 47501 w 893443"/>
              <a:gd name="connsiteY5" fmla="*/ 0 h 720872"/>
              <a:gd name="connsiteX0" fmla="*/ 577353 w 893443"/>
              <a:gd name="connsiteY0" fmla="*/ 685246 h 720872"/>
              <a:gd name="connsiteX1" fmla="*/ 640571 w 893443"/>
              <a:gd name="connsiteY1" fmla="*/ 432374 h 720872"/>
              <a:gd name="connsiteX2" fmla="*/ 893443 w 893443"/>
              <a:gd name="connsiteY2" fmla="*/ 369156 h 720872"/>
              <a:gd name="connsiteX3" fmla="*/ 577353 w 893443"/>
              <a:gd name="connsiteY3" fmla="*/ 685246 h 720872"/>
              <a:gd name="connsiteX0" fmla="*/ 577353 w 893443"/>
              <a:gd name="connsiteY0" fmla="*/ 685246 h 720872"/>
              <a:gd name="connsiteX1" fmla="*/ 640571 w 893443"/>
              <a:gd name="connsiteY1" fmla="*/ 432374 h 720872"/>
              <a:gd name="connsiteX2" fmla="*/ 893443 w 893443"/>
              <a:gd name="connsiteY2" fmla="*/ 369156 h 720872"/>
              <a:gd name="connsiteX3" fmla="*/ 577353 w 893443"/>
              <a:gd name="connsiteY3" fmla="*/ 685246 h 720872"/>
              <a:gd name="connsiteX4" fmla="*/ 0 w 893443"/>
              <a:gd name="connsiteY4" fmla="*/ 720872 h 720872"/>
              <a:gd name="connsiteX5" fmla="*/ 47501 w 893443"/>
              <a:gd name="connsiteY5" fmla="*/ 0 h 720872"/>
              <a:gd name="connsiteX6" fmla="*/ 893443 w 893443"/>
              <a:gd name="connsiteY6" fmla="*/ 0 h 720872"/>
              <a:gd name="connsiteX7" fmla="*/ 893443 w 893443"/>
              <a:gd name="connsiteY7" fmla="*/ 369156 h 720872"/>
              <a:gd name="connsiteX0" fmla="*/ 59378 w 905320"/>
              <a:gd name="connsiteY0" fmla="*/ 0 h 732750"/>
              <a:gd name="connsiteX1" fmla="*/ 905320 w 905320"/>
              <a:gd name="connsiteY1" fmla="*/ 0 h 732750"/>
              <a:gd name="connsiteX2" fmla="*/ 905320 w 905320"/>
              <a:gd name="connsiteY2" fmla="*/ 369156 h 732750"/>
              <a:gd name="connsiteX3" fmla="*/ 589230 w 905320"/>
              <a:gd name="connsiteY3" fmla="*/ 685246 h 732750"/>
              <a:gd name="connsiteX4" fmla="*/ 0 w 905320"/>
              <a:gd name="connsiteY4" fmla="*/ 732750 h 732750"/>
              <a:gd name="connsiteX5" fmla="*/ 59378 w 905320"/>
              <a:gd name="connsiteY5" fmla="*/ 0 h 732750"/>
              <a:gd name="connsiteX0" fmla="*/ 589230 w 905320"/>
              <a:gd name="connsiteY0" fmla="*/ 685246 h 732750"/>
              <a:gd name="connsiteX1" fmla="*/ 652448 w 905320"/>
              <a:gd name="connsiteY1" fmla="*/ 432374 h 732750"/>
              <a:gd name="connsiteX2" fmla="*/ 905320 w 905320"/>
              <a:gd name="connsiteY2" fmla="*/ 369156 h 732750"/>
              <a:gd name="connsiteX3" fmla="*/ 589230 w 905320"/>
              <a:gd name="connsiteY3" fmla="*/ 685246 h 732750"/>
              <a:gd name="connsiteX0" fmla="*/ 589230 w 905320"/>
              <a:gd name="connsiteY0" fmla="*/ 685246 h 732750"/>
              <a:gd name="connsiteX1" fmla="*/ 652448 w 905320"/>
              <a:gd name="connsiteY1" fmla="*/ 432374 h 732750"/>
              <a:gd name="connsiteX2" fmla="*/ 905320 w 905320"/>
              <a:gd name="connsiteY2" fmla="*/ 369156 h 732750"/>
              <a:gd name="connsiteX3" fmla="*/ 589230 w 905320"/>
              <a:gd name="connsiteY3" fmla="*/ 685246 h 732750"/>
              <a:gd name="connsiteX4" fmla="*/ 11877 w 905320"/>
              <a:gd name="connsiteY4" fmla="*/ 720872 h 732750"/>
              <a:gd name="connsiteX5" fmla="*/ 59378 w 905320"/>
              <a:gd name="connsiteY5" fmla="*/ 0 h 732750"/>
              <a:gd name="connsiteX6" fmla="*/ 905320 w 905320"/>
              <a:gd name="connsiteY6" fmla="*/ 0 h 732750"/>
              <a:gd name="connsiteX7" fmla="*/ 905320 w 905320"/>
              <a:gd name="connsiteY7" fmla="*/ 369156 h 732750"/>
              <a:gd name="connsiteX0" fmla="*/ 59378 w 905320"/>
              <a:gd name="connsiteY0" fmla="*/ 0 h 732750"/>
              <a:gd name="connsiteX1" fmla="*/ 905320 w 905320"/>
              <a:gd name="connsiteY1" fmla="*/ 0 h 732750"/>
              <a:gd name="connsiteX2" fmla="*/ 905320 w 905320"/>
              <a:gd name="connsiteY2" fmla="*/ 369156 h 732750"/>
              <a:gd name="connsiteX3" fmla="*/ 589230 w 905320"/>
              <a:gd name="connsiteY3" fmla="*/ 685246 h 732750"/>
              <a:gd name="connsiteX4" fmla="*/ 0 w 905320"/>
              <a:gd name="connsiteY4" fmla="*/ 732750 h 732750"/>
              <a:gd name="connsiteX5" fmla="*/ 59378 w 905320"/>
              <a:gd name="connsiteY5" fmla="*/ 0 h 732750"/>
              <a:gd name="connsiteX0" fmla="*/ 589230 w 905320"/>
              <a:gd name="connsiteY0" fmla="*/ 685246 h 732750"/>
              <a:gd name="connsiteX1" fmla="*/ 652448 w 905320"/>
              <a:gd name="connsiteY1" fmla="*/ 432374 h 732750"/>
              <a:gd name="connsiteX2" fmla="*/ 905320 w 905320"/>
              <a:gd name="connsiteY2" fmla="*/ 369156 h 732750"/>
              <a:gd name="connsiteX3" fmla="*/ 589230 w 905320"/>
              <a:gd name="connsiteY3" fmla="*/ 685246 h 732750"/>
              <a:gd name="connsiteX0" fmla="*/ 589230 w 905320"/>
              <a:gd name="connsiteY0" fmla="*/ 685246 h 732750"/>
              <a:gd name="connsiteX1" fmla="*/ 652448 w 905320"/>
              <a:gd name="connsiteY1" fmla="*/ 432374 h 732750"/>
              <a:gd name="connsiteX2" fmla="*/ 905320 w 905320"/>
              <a:gd name="connsiteY2" fmla="*/ 369156 h 732750"/>
              <a:gd name="connsiteX3" fmla="*/ 589230 w 905320"/>
              <a:gd name="connsiteY3" fmla="*/ 685246 h 732750"/>
              <a:gd name="connsiteX4" fmla="*/ 59379 w 905320"/>
              <a:gd name="connsiteY4" fmla="*/ 708997 h 732750"/>
              <a:gd name="connsiteX5" fmla="*/ 59378 w 905320"/>
              <a:gd name="connsiteY5" fmla="*/ 0 h 732750"/>
              <a:gd name="connsiteX6" fmla="*/ 905320 w 905320"/>
              <a:gd name="connsiteY6" fmla="*/ 0 h 732750"/>
              <a:gd name="connsiteX7" fmla="*/ 905320 w 905320"/>
              <a:gd name="connsiteY7" fmla="*/ 369156 h 732750"/>
              <a:gd name="connsiteX0" fmla="*/ 11877 w 857819"/>
              <a:gd name="connsiteY0" fmla="*/ 0 h 720874"/>
              <a:gd name="connsiteX1" fmla="*/ 857819 w 857819"/>
              <a:gd name="connsiteY1" fmla="*/ 0 h 720874"/>
              <a:gd name="connsiteX2" fmla="*/ 857819 w 857819"/>
              <a:gd name="connsiteY2" fmla="*/ 369156 h 720874"/>
              <a:gd name="connsiteX3" fmla="*/ 541729 w 857819"/>
              <a:gd name="connsiteY3" fmla="*/ 685246 h 720874"/>
              <a:gd name="connsiteX4" fmla="*/ 0 w 857819"/>
              <a:gd name="connsiteY4" fmla="*/ 720874 h 720874"/>
              <a:gd name="connsiteX5" fmla="*/ 11877 w 857819"/>
              <a:gd name="connsiteY5" fmla="*/ 0 h 720874"/>
              <a:gd name="connsiteX0" fmla="*/ 541729 w 857819"/>
              <a:gd name="connsiteY0" fmla="*/ 685246 h 720874"/>
              <a:gd name="connsiteX1" fmla="*/ 604947 w 857819"/>
              <a:gd name="connsiteY1" fmla="*/ 432374 h 720874"/>
              <a:gd name="connsiteX2" fmla="*/ 857819 w 857819"/>
              <a:gd name="connsiteY2" fmla="*/ 369156 h 720874"/>
              <a:gd name="connsiteX3" fmla="*/ 541729 w 857819"/>
              <a:gd name="connsiteY3" fmla="*/ 685246 h 720874"/>
              <a:gd name="connsiteX0" fmla="*/ 541729 w 857819"/>
              <a:gd name="connsiteY0" fmla="*/ 685246 h 720874"/>
              <a:gd name="connsiteX1" fmla="*/ 604947 w 857819"/>
              <a:gd name="connsiteY1" fmla="*/ 432374 h 720874"/>
              <a:gd name="connsiteX2" fmla="*/ 857819 w 857819"/>
              <a:gd name="connsiteY2" fmla="*/ 369156 h 720874"/>
              <a:gd name="connsiteX3" fmla="*/ 541729 w 857819"/>
              <a:gd name="connsiteY3" fmla="*/ 685246 h 720874"/>
              <a:gd name="connsiteX4" fmla="*/ 11878 w 857819"/>
              <a:gd name="connsiteY4" fmla="*/ 708997 h 720874"/>
              <a:gd name="connsiteX5" fmla="*/ 11877 w 857819"/>
              <a:gd name="connsiteY5" fmla="*/ 0 h 720874"/>
              <a:gd name="connsiteX6" fmla="*/ 857819 w 857819"/>
              <a:gd name="connsiteY6" fmla="*/ 0 h 720874"/>
              <a:gd name="connsiteX7" fmla="*/ 857819 w 857819"/>
              <a:gd name="connsiteY7" fmla="*/ 369156 h 720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7819" h="720874" stroke="0" extrusionOk="0">
                <a:moveTo>
                  <a:pt x="11877" y="0"/>
                </a:moveTo>
                <a:lnTo>
                  <a:pt x="857819" y="0"/>
                </a:lnTo>
                <a:lnTo>
                  <a:pt x="857819" y="369156"/>
                </a:lnTo>
                <a:lnTo>
                  <a:pt x="541729" y="685246"/>
                </a:lnTo>
                <a:lnTo>
                  <a:pt x="0" y="720874"/>
                </a:lnTo>
                <a:lnTo>
                  <a:pt x="11877" y="0"/>
                </a:lnTo>
                <a:close/>
              </a:path>
              <a:path w="857819" h="720874" fill="darkenLess" stroke="0" extrusionOk="0">
                <a:moveTo>
                  <a:pt x="541729" y="685246"/>
                </a:moveTo>
                <a:lnTo>
                  <a:pt x="604947" y="432374"/>
                </a:lnTo>
                <a:lnTo>
                  <a:pt x="857819" y="369156"/>
                </a:lnTo>
                <a:lnTo>
                  <a:pt x="541729" y="685246"/>
                </a:lnTo>
                <a:close/>
              </a:path>
              <a:path w="857819" h="720874" fill="none" extrusionOk="0">
                <a:moveTo>
                  <a:pt x="541729" y="685246"/>
                </a:moveTo>
                <a:lnTo>
                  <a:pt x="604947" y="432374"/>
                </a:lnTo>
                <a:lnTo>
                  <a:pt x="857819" y="369156"/>
                </a:lnTo>
                <a:lnTo>
                  <a:pt x="541729" y="685246"/>
                </a:lnTo>
                <a:lnTo>
                  <a:pt x="11878" y="708997"/>
                </a:lnTo>
                <a:cubicBezTo>
                  <a:pt x="11878" y="472665"/>
                  <a:pt x="11877" y="236332"/>
                  <a:pt x="11877" y="0"/>
                </a:cubicBezTo>
                <a:lnTo>
                  <a:pt x="857819" y="0"/>
                </a:lnTo>
                <a:lnTo>
                  <a:pt x="857819" y="369156"/>
                </a:lnTo>
              </a:path>
            </a:pathLst>
          </a:custGeom>
          <a:solidFill>
            <a:schemeClr val="tx2">
              <a:lumMod val="50000"/>
              <a:lumOff val="50000"/>
            </a:schemeClr>
          </a:solidFill>
          <a:ln w="31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endParaRPr lang="en-US" sz="900" b="1" dirty="0">
              <a:solidFill>
                <a:schemeClr val="bg1"/>
              </a:solidFill>
              <a:latin typeface="Roboto Light"/>
            </a:endParaRPr>
          </a:p>
        </p:txBody>
      </p:sp>
      <p:sp>
        <p:nvSpPr>
          <p:cNvPr id="24" name="Folded Corner 2"/>
          <p:cNvSpPr/>
          <p:nvPr/>
        </p:nvSpPr>
        <p:spPr bwMode="auto">
          <a:xfrm rot="16200000">
            <a:off x="7038641" y="2417558"/>
            <a:ext cx="857819" cy="720874"/>
          </a:xfrm>
          <a:custGeom>
            <a:avLst/>
            <a:gdLst>
              <a:gd name="connsiteX0" fmla="*/ 0 w 845942"/>
              <a:gd name="connsiteY0" fmla="*/ 0 h 685246"/>
              <a:gd name="connsiteX1" fmla="*/ 845942 w 845942"/>
              <a:gd name="connsiteY1" fmla="*/ 0 h 685246"/>
              <a:gd name="connsiteX2" fmla="*/ 845942 w 845942"/>
              <a:gd name="connsiteY2" fmla="*/ 369156 h 685246"/>
              <a:gd name="connsiteX3" fmla="*/ 529852 w 845942"/>
              <a:gd name="connsiteY3" fmla="*/ 685246 h 685246"/>
              <a:gd name="connsiteX4" fmla="*/ 0 w 845942"/>
              <a:gd name="connsiteY4" fmla="*/ 685246 h 685246"/>
              <a:gd name="connsiteX5" fmla="*/ 0 w 845942"/>
              <a:gd name="connsiteY5" fmla="*/ 0 h 685246"/>
              <a:gd name="connsiteX0" fmla="*/ 529852 w 845942"/>
              <a:gd name="connsiteY0" fmla="*/ 685246 h 685246"/>
              <a:gd name="connsiteX1" fmla="*/ 593070 w 845942"/>
              <a:gd name="connsiteY1" fmla="*/ 432374 h 685246"/>
              <a:gd name="connsiteX2" fmla="*/ 845942 w 845942"/>
              <a:gd name="connsiteY2" fmla="*/ 369156 h 685246"/>
              <a:gd name="connsiteX3" fmla="*/ 529852 w 845942"/>
              <a:gd name="connsiteY3" fmla="*/ 685246 h 685246"/>
              <a:gd name="connsiteX0" fmla="*/ 529852 w 845942"/>
              <a:gd name="connsiteY0" fmla="*/ 685246 h 685246"/>
              <a:gd name="connsiteX1" fmla="*/ 593070 w 845942"/>
              <a:gd name="connsiteY1" fmla="*/ 432374 h 685246"/>
              <a:gd name="connsiteX2" fmla="*/ 845942 w 845942"/>
              <a:gd name="connsiteY2" fmla="*/ 369156 h 685246"/>
              <a:gd name="connsiteX3" fmla="*/ 529852 w 845942"/>
              <a:gd name="connsiteY3" fmla="*/ 685246 h 685246"/>
              <a:gd name="connsiteX4" fmla="*/ 0 w 845942"/>
              <a:gd name="connsiteY4" fmla="*/ 685246 h 685246"/>
              <a:gd name="connsiteX5" fmla="*/ 0 w 845942"/>
              <a:gd name="connsiteY5" fmla="*/ 0 h 685246"/>
              <a:gd name="connsiteX6" fmla="*/ 845942 w 845942"/>
              <a:gd name="connsiteY6" fmla="*/ 0 h 685246"/>
              <a:gd name="connsiteX7" fmla="*/ 845942 w 845942"/>
              <a:gd name="connsiteY7" fmla="*/ 369156 h 685246"/>
              <a:gd name="connsiteX0" fmla="*/ 47501 w 893443"/>
              <a:gd name="connsiteY0" fmla="*/ 0 h 720872"/>
              <a:gd name="connsiteX1" fmla="*/ 893443 w 893443"/>
              <a:gd name="connsiteY1" fmla="*/ 0 h 720872"/>
              <a:gd name="connsiteX2" fmla="*/ 893443 w 893443"/>
              <a:gd name="connsiteY2" fmla="*/ 369156 h 720872"/>
              <a:gd name="connsiteX3" fmla="*/ 577353 w 893443"/>
              <a:gd name="connsiteY3" fmla="*/ 685246 h 720872"/>
              <a:gd name="connsiteX4" fmla="*/ 47501 w 893443"/>
              <a:gd name="connsiteY4" fmla="*/ 685246 h 720872"/>
              <a:gd name="connsiteX5" fmla="*/ 47501 w 893443"/>
              <a:gd name="connsiteY5" fmla="*/ 0 h 720872"/>
              <a:gd name="connsiteX0" fmla="*/ 577353 w 893443"/>
              <a:gd name="connsiteY0" fmla="*/ 685246 h 720872"/>
              <a:gd name="connsiteX1" fmla="*/ 640571 w 893443"/>
              <a:gd name="connsiteY1" fmla="*/ 432374 h 720872"/>
              <a:gd name="connsiteX2" fmla="*/ 893443 w 893443"/>
              <a:gd name="connsiteY2" fmla="*/ 369156 h 720872"/>
              <a:gd name="connsiteX3" fmla="*/ 577353 w 893443"/>
              <a:gd name="connsiteY3" fmla="*/ 685246 h 720872"/>
              <a:gd name="connsiteX0" fmla="*/ 577353 w 893443"/>
              <a:gd name="connsiteY0" fmla="*/ 685246 h 720872"/>
              <a:gd name="connsiteX1" fmla="*/ 640571 w 893443"/>
              <a:gd name="connsiteY1" fmla="*/ 432374 h 720872"/>
              <a:gd name="connsiteX2" fmla="*/ 893443 w 893443"/>
              <a:gd name="connsiteY2" fmla="*/ 369156 h 720872"/>
              <a:gd name="connsiteX3" fmla="*/ 577353 w 893443"/>
              <a:gd name="connsiteY3" fmla="*/ 685246 h 720872"/>
              <a:gd name="connsiteX4" fmla="*/ 0 w 893443"/>
              <a:gd name="connsiteY4" fmla="*/ 720872 h 720872"/>
              <a:gd name="connsiteX5" fmla="*/ 47501 w 893443"/>
              <a:gd name="connsiteY5" fmla="*/ 0 h 720872"/>
              <a:gd name="connsiteX6" fmla="*/ 893443 w 893443"/>
              <a:gd name="connsiteY6" fmla="*/ 0 h 720872"/>
              <a:gd name="connsiteX7" fmla="*/ 893443 w 893443"/>
              <a:gd name="connsiteY7" fmla="*/ 369156 h 720872"/>
              <a:gd name="connsiteX0" fmla="*/ 59378 w 905320"/>
              <a:gd name="connsiteY0" fmla="*/ 0 h 732750"/>
              <a:gd name="connsiteX1" fmla="*/ 905320 w 905320"/>
              <a:gd name="connsiteY1" fmla="*/ 0 h 732750"/>
              <a:gd name="connsiteX2" fmla="*/ 905320 w 905320"/>
              <a:gd name="connsiteY2" fmla="*/ 369156 h 732750"/>
              <a:gd name="connsiteX3" fmla="*/ 589230 w 905320"/>
              <a:gd name="connsiteY3" fmla="*/ 685246 h 732750"/>
              <a:gd name="connsiteX4" fmla="*/ 0 w 905320"/>
              <a:gd name="connsiteY4" fmla="*/ 732750 h 732750"/>
              <a:gd name="connsiteX5" fmla="*/ 59378 w 905320"/>
              <a:gd name="connsiteY5" fmla="*/ 0 h 732750"/>
              <a:gd name="connsiteX0" fmla="*/ 589230 w 905320"/>
              <a:gd name="connsiteY0" fmla="*/ 685246 h 732750"/>
              <a:gd name="connsiteX1" fmla="*/ 652448 w 905320"/>
              <a:gd name="connsiteY1" fmla="*/ 432374 h 732750"/>
              <a:gd name="connsiteX2" fmla="*/ 905320 w 905320"/>
              <a:gd name="connsiteY2" fmla="*/ 369156 h 732750"/>
              <a:gd name="connsiteX3" fmla="*/ 589230 w 905320"/>
              <a:gd name="connsiteY3" fmla="*/ 685246 h 732750"/>
              <a:gd name="connsiteX0" fmla="*/ 589230 w 905320"/>
              <a:gd name="connsiteY0" fmla="*/ 685246 h 732750"/>
              <a:gd name="connsiteX1" fmla="*/ 652448 w 905320"/>
              <a:gd name="connsiteY1" fmla="*/ 432374 h 732750"/>
              <a:gd name="connsiteX2" fmla="*/ 905320 w 905320"/>
              <a:gd name="connsiteY2" fmla="*/ 369156 h 732750"/>
              <a:gd name="connsiteX3" fmla="*/ 589230 w 905320"/>
              <a:gd name="connsiteY3" fmla="*/ 685246 h 732750"/>
              <a:gd name="connsiteX4" fmla="*/ 11877 w 905320"/>
              <a:gd name="connsiteY4" fmla="*/ 720872 h 732750"/>
              <a:gd name="connsiteX5" fmla="*/ 59378 w 905320"/>
              <a:gd name="connsiteY5" fmla="*/ 0 h 732750"/>
              <a:gd name="connsiteX6" fmla="*/ 905320 w 905320"/>
              <a:gd name="connsiteY6" fmla="*/ 0 h 732750"/>
              <a:gd name="connsiteX7" fmla="*/ 905320 w 905320"/>
              <a:gd name="connsiteY7" fmla="*/ 369156 h 732750"/>
              <a:gd name="connsiteX0" fmla="*/ 59378 w 905320"/>
              <a:gd name="connsiteY0" fmla="*/ 0 h 732750"/>
              <a:gd name="connsiteX1" fmla="*/ 905320 w 905320"/>
              <a:gd name="connsiteY1" fmla="*/ 0 h 732750"/>
              <a:gd name="connsiteX2" fmla="*/ 905320 w 905320"/>
              <a:gd name="connsiteY2" fmla="*/ 369156 h 732750"/>
              <a:gd name="connsiteX3" fmla="*/ 589230 w 905320"/>
              <a:gd name="connsiteY3" fmla="*/ 685246 h 732750"/>
              <a:gd name="connsiteX4" fmla="*/ 0 w 905320"/>
              <a:gd name="connsiteY4" fmla="*/ 732750 h 732750"/>
              <a:gd name="connsiteX5" fmla="*/ 59378 w 905320"/>
              <a:gd name="connsiteY5" fmla="*/ 0 h 732750"/>
              <a:gd name="connsiteX0" fmla="*/ 589230 w 905320"/>
              <a:gd name="connsiteY0" fmla="*/ 685246 h 732750"/>
              <a:gd name="connsiteX1" fmla="*/ 652448 w 905320"/>
              <a:gd name="connsiteY1" fmla="*/ 432374 h 732750"/>
              <a:gd name="connsiteX2" fmla="*/ 905320 w 905320"/>
              <a:gd name="connsiteY2" fmla="*/ 369156 h 732750"/>
              <a:gd name="connsiteX3" fmla="*/ 589230 w 905320"/>
              <a:gd name="connsiteY3" fmla="*/ 685246 h 732750"/>
              <a:gd name="connsiteX0" fmla="*/ 589230 w 905320"/>
              <a:gd name="connsiteY0" fmla="*/ 685246 h 732750"/>
              <a:gd name="connsiteX1" fmla="*/ 652448 w 905320"/>
              <a:gd name="connsiteY1" fmla="*/ 432374 h 732750"/>
              <a:gd name="connsiteX2" fmla="*/ 905320 w 905320"/>
              <a:gd name="connsiteY2" fmla="*/ 369156 h 732750"/>
              <a:gd name="connsiteX3" fmla="*/ 589230 w 905320"/>
              <a:gd name="connsiteY3" fmla="*/ 685246 h 732750"/>
              <a:gd name="connsiteX4" fmla="*/ 59379 w 905320"/>
              <a:gd name="connsiteY4" fmla="*/ 708997 h 732750"/>
              <a:gd name="connsiteX5" fmla="*/ 59378 w 905320"/>
              <a:gd name="connsiteY5" fmla="*/ 0 h 732750"/>
              <a:gd name="connsiteX6" fmla="*/ 905320 w 905320"/>
              <a:gd name="connsiteY6" fmla="*/ 0 h 732750"/>
              <a:gd name="connsiteX7" fmla="*/ 905320 w 905320"/>
              <a:gd name="connsiteY7" fmla="*/ 369156 h 732750"/>
              <a:gd name="connsiteX0" fmla="*/ 11877 w 857819"/>
              <a:gd name="connsiteY0" fmla="*/ 0 h 720874"/>
              <a:gd name="connsiteX1" fmla="*/ 857819 w 857819"/>
              <a:gd name="connsiteY1" fmla="*/ 0 h 720874"/>
              <a:gd name="connsiteX2" fmla="*/ 857819 w 857819"/>
              <a:gd name="connsiteY2" fmla="*/ 369156 h 720874"/>
              <a:gd name="connsiteX3" fmla="*/ 541729 w 857819"/>
              <a:gd name="connsiteY3" fmla="*/ 685246 h 720874"/>
              <a:gd name="connsiteX4" fmla="*/ 0 w 857819"/>
              <a:gd name="connsiteY4" fmla="*/ 720874 h 720874"/>
              <a:gd name="connsiteX5" fmla="*/ 11877 w 857819"/>
              <a:gd name="connsiteY5" fmla="*/ 0 h 720874"/>
              <a:gd name="connsiteX0" fmla="*/ 541729 w 857819"/>
              <a:gd name="connsiteY0" fmla="*/ 685246 h 720874"/>
              <a:gd name="connsiteX1" fmla="*/ 604947 w 857819"/>
              <a:gd name="connsiteY1" fmla="*/ 432374 h 720874"/>
              <a:gd name="connsiteX2" fmla="*/ 857819 w 857819"/>
              <a:gd name="connsiteY2" fmla="*/ 369156 h 720874"/>
              <a:gd name="connsiteX3" fmla="*/ 541729 w 857819"/>
              <a:gd name="connsiteY3" fmla="*/ 685246 h 720874"/>
              <a:gd name="connsiteX0" fmla="*/ 541729 w 857819"/>
              <a:gd name="connsiteY0" fmla="*/ 685246 h 720874"/>
              <a:gd name="connsiteX1" fmla="*/ 604947 w 857819"/>
              <a:gd name="connsiteY1" fmla="*/ 432374 h 720874"/>
              <a:gd name="connsiteX2" fmla="*/ 857819 w 857819"/>
              <a:gd name="connsiteY2" fmla="*/ 369156 h 720874"/>
              <a:gd name="connsiteX3" fmla="*/ 541729 w 857819"/>
              <a:gd name="connsiteY3" fmla="*/ 685246 h 720874"/>
              <a:gd name="connsiteX4" fmla="*/ 11878 w 857819"/>
              <a:gd name="connsiteY4" fmla="*/ 708997 h 720874"/>
              <a:gd name="connsiteX5" fmla="*/ 11877 w 857819"/>
              <a:gd name="connsiteY5" fmla="*/ 0 h 720874"/>
              <a:gd name="connsiteX6" fmla="*/ 857819 w 857819"/>
              <a:gd name="connsiteY6" fmla="*/ 0 h 720874"/>
              <a:gd name="connsiteX7" fmla="*/ 857819 w 857819"/>
              <a:gd name="connsiteY7" fmla="*/ 369156 h 720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7819" h="720874" stroke="0" extrusionOk="0">
                <a:moveTo>
                  <a:pt x="11877" y="0"/>
                </a:moveTo>
                <a:lnTo>
                  <a:pt x="857819" y="0"/>
                </a:lnTo>
                <a:lnTo>
                  <a:pt x="857819" y="369156"/>
                </a:lnTo>
                <a:lnTo>
                  <a:pt x="541729" y="685246"/>
                </a:lnTo>
                <a:lnTo>
                  <a:pt x="0" y="720874"/>
                </a:lnTo>
                <a:lnTo>
                  <a:pt x="11877" y="0"/>
                </a:lnTo>
                <a:close/>
              </a:path>
              <a:path w="857819" h="720874" fill="darkenLess" stroke="0" extrusionOk="0">
                <a:moveTo>
                  <a:pt x="541729" y="685246"/>
                </a:moveTo>
                <a:lnTo>
                  <a:pt x="604947" y="432374"/>
                </a:lnTo>
                <a:lnTo>
                  <a:pt x="857819" y="369156"/>
                </a:lnTo>
                <a:lnTo>
                  <a:pt x="541729" y="685246"/>
                </a:lnTo>
                <a:close/>
              </a:path>
              <a:path w="857819" h="720874" fill="none" extrusionOk="0">
                <a:moveTo>
                  <a:pt x="541729" y="685246"/>
                </a:moveTo>
                <a:lnTo>
                  <a:pt x="604947" y="432374"/>
                </a:lnTo>
                <a:lnTo>
                  <a:pt x="857819" y="369156"/>
                </a:lnTo>
                <a:lnTo>
                  <a:pt x="541729" y="685246"/>
                </a:lnTo>
                <a:lnTo>
                  <a:pt x="11878" y="708997"/>
                </a:lnTo>
                <a:cubicBezTo>
                  <a:pt x="11878" y="472665"/>
                  <a:pt x="11877" y="236332"/>
                  <a:pt x="11877" y="0"/>
                </a:cubicBezTo>
                <a:lnTo>
                  <a:pt x="857819" y="0"/>
                </a:lnTo>
                <a:lnTo>
                  <a:pt x="857819" y="369156"/>
                </a:lnTo>
              </a:path>
            </a:pathLst>
          </a:custGeom>
          <a:solidFill>
            <a:schemeClr val="tx2">
              <a:lumMod val="50000"/>
              <a:lumOff val="50000"/>
            </a:schemeClr>
          </a:solidFill>
          <a:ln w="31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endParaRPr lang="en-US" sz="900" b="1" dirty="0">
              <a:solidFill>
                <a:schemeClr val="bg1"/>
              </a:solidFill>
              <a:latin typeface="Roboto Light"/>
            </a:endParaRPr>
          </a:p>
        </p:txBody>
      </p:sp>
    </p:spTree>
    <p:extLst>
      <p:ext uri="{BB962C8B-B14F-4D97-AF65-F5344CB8AC3E}">
        <p14:creationId xmlns:p14="http://schemas.microsoft.com/office/powerpoint/2010/main" xmlns="" val="187160494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1"/>
          <p:cNvPicPr preferRelativeResize="0">
            <a:picLocks noChangeArrowheads="1"/>
          </p:cNvPicPr>
          <p:nvPr/>
        </p:nvPicPr>
        <p:blipFill rotWithShape="1">
          <a:blip r:embed="rId2">
            <a:extLst>
              <a:ext uri="{28A0092B-C50C-407E-A947-70E740481C1C}">
                <a14:useLocalDpi xmlns:a14="http://schemas.microsoft.com/office/drawing/2010/main" xmlns="" val="0"/>
              </a:ext>
            </a:extLst>
          </a:blip>
          <a:srcRect l="36574" t="13104" r="34986" b="57745"/>
          <a:stretch/>
        </p:blipFill>
        <p:spPr bwMode="auto">
          <a:xfrm>
            <a:off x="3546000" y="2142000"/>
            <a:ext cx="2196000" cy="1656000"/>
          </a:xfrm>
          <a:prstGeom prst="rect">
            <a:avLst/>
          </a:prstGeom>
          <a:solidFill>
            <a:srgbClr val="FFFFFF"/>
          </a:solidFill>
          <a:ln w="9525">
            <a:solidFill>
              <a:schemeClr val="bg1"/>
            </a:solidFill>
            <a:round/>
            <a:headEnd/>
            <a:tailEnd/>
          </a:ln>
        </p:spPr>
      </p:pic>
      <p:pic>
        <p:nvPicPr>
          <p:cNvPr id="36" name="Picture 1"/>
          <p:cNvPicPr preferRelativeResize="0">
            <a:picLocks noChangeArrowheads="1"/>
          </p:cNvPicPr>
          <p:nvPr/>
        </p:nvPicPr>
        <p:blipFill rotWithShape="1">
          <a:blip r:embed="rId2">
            <a:extLst>
              <a:ext uri="{28A0092B-C50C-407E-A947-70E740481C1C}">
                <a14:useLocalDpi xmlns:a14="http://schemas.microsoft.com/office/drawing/2010/main" xmlns="" val="0"/>
              </a:ext>
            </a:extLst>
          </a:blip>
          <a:srcRect l="71649" t="37993" r="2236" b="31102"/>
          <a:stretch/>
        </p:blipFill>
        <p:spPr bwMode="auto">
          <a:xfrm>
            <a:off x="6408000" y="2124000"/>
            <a:ext cx="2016000" cy="1692000"/>
          </a:xfrm>
          <a:prstGeom prst="rect">
            <a:avLst/>
          </a:prstGeom>
          <a:solidFill>
            <a:srgbClr val="FFFFFF"/>
          </a:solidFill>
          <a:ln w="9525">
            <a:solidFill>
              <a:schemeClr val="bg1"/>
            </a:solidFill>
            <a:round/>
            <a:headEnd/>
            <a:tailEnd/>
          </a:ln>
        </p:spPr>
      </p:pic>
      <p:sp>
        <p:nvSpPr>
          <p:cNvPr id="50" name="TextBox 25"/>
          <p:cNvSpPr txBox="1"/>
          <p:nvPr/>
        </p:nvSpPr>
        <p:spPr>
          <a:xfrm>
            <a:off x="6458630" y="3789040"/>
            <a:ext cx="1895781" cy="275555"/>
          </a:xfrm>
          <a:prstGeom prst="rect">
            <a:avLst/>
          </a:prstGeom>
          <a:noFill/>
        </p:spPr>
        <p:txBody>
          <a:bodyPr lIns="90010" tIns="45005" rIns="90010" bIns="45005" anchor="ctr" anchorCtr="0">
            <a:spAutoFit/>
          </a:bodyPr>
          <a:lstStyle/>
          <a:p>
            <a:pPr algn="ctr">
              <a:buFont typeface="Times New Roman" charset="0"/>
              <a:buNone/>
              <a:defRPr/>
            </a:pPr>
            <a:r>
              <a:rPr lang="en-US" sz="1200" dirty="0" smtClean="0">
                <a:solidFill>
                  <a:srgbClr val="C00000"/>
                </a:solidFill>
                <a:latin typeface="Roboto Light" panose="02000000000000000000" pitchFamily="2" charset="0"/>
                <a:ea typeface="Roboto Light" panose="02000000000000000000" pitchFamily="2" charset="0"/>
                <a:cs typeface="MS PGothic" charset="0"/>
              </a:rPr>
              <a:t>staging / live</a:t>
            </a:r>
            <a:endParaRPr lang="en-US" sz="1200" dirty="0">
              <a:solidFill>
                <a:srgbClr val="C00000"/>
              </a:solidFill>
              <a:latin typeface="Roboto Light" panose="02000000000000000000" pitchFamily="2" charset="0"/>
              <a:ea typeface="Roboto Light" panose="02000000000000000000" pitchFamily="2" charset="0"/>
              <a:cs typeface="MS PGothic" charset="0"/>
            </a:endParaRPr>
          </a:p>
        </p:txBody>
      </p:sp>
      <p:sp>
        <p:nvSpPr>
          <p:cNvPr id="2" name="Text Placeholder 1"/>
          <p:cNvSpPr>
            <a:spLocks noGrp="1"/>
          </p:cNvSpPr>
          <p:nvPr>
            <p:ph type="body" sz="quarter" idx="13"/>
          </p:nvPr>
        </p:nvSpPr>
        <p:spPr/>
        <p:txBody>
          <a:bodyPr/>
          <a:lstStyle/>
          <a:p>
            <a:r>
              <a:rPr lang="en-US" dirty="0" smtClean="0"/>
              <a:t>CMS + Page Editing</a:t>
            </a:r>
            <a:endParaRPr lang="en-US" dirty="0"/>
          </a:p>
        </p:txBody>
      </p:sp>
      <p:sp>
        <p:nvSpPr>
          <p:cNvPr id="4" name="Slide Number Placeholder 3"/>
          <p:cNvSpPr>
            <a:spLocks noGrp="1"/>
          </p:cNvSpPr>
          <p:nvPr>
            <p:ph type="sldNum" sz="quarter" idx="4"/>
          </p:nvPr>
        </p:nvSpPr>
        <p:spPr/>
        <p:txBody>
          <a:bodyPr/>
          <a:lstStyle/>
          <a:p>
            <a:fld id="{6FF59741-7650-A046-95B5-8D31235C520E}" type="slidenum">
              <a:rPr lang="en-US" smtClean="0"/>
              <a:pPr/>
              <a:t>7</a:t>
            </a:fld>
            <a:endParaRPr lang="en-US" dirty="0"/>
          </a:p>
        </p:txBody>
      </p:sp>
      <p:sp>
        <p:nvSpPr>
          <p:cNvPr id="28" name="TextBox 62"/>
          <p:cNvSpPr txBox="1">
            <a:spLocks noChangeArrowheads="1"/>
          </p:cNvSpPr>
          <p:nvPr/>
        </p:nvSpPr>
        <p:spPr bwMode="auto">
          <a:xfrm>
            <a:off x="504033" y="1412473"/>
            <a:ext cx="2184914" cy="42066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0010" tIns="45005" rIns="90010" bIns="45005">
            <a:spAutoFit/>
          </a:bodyPr>
          <a:lstStyle/>
          <a:p>
            <a:pPr>
              <a:lnSpc>
                <a:spcPct val="150000"/>
              </a:lnSpc>
            </a:pPr>
            <a:r>
              <a:rPr lang="en-US" sz="1400">
                <a:solidFill>
                  <a:srgbClr val="FFFFFF"/>
                </a:solidFill>
                <a:latin typeface="Roboto Light" panose="02000000000000000000" pitchFamily="2" charset="0"/>
                <a:ea typeface="Roboto Light" panose="02000000000000000000" pitchFamily="2" charset="0"/>
              </a:rPr>
              <a:t>CONTENT Authoring</a:t>
            </a:r>
          </a:p>
        </p:txBody>
      </p:sp>
      <p:sp>
        <p:nvSpPr>
          <p:cNvPr id="29" name="Freeform 18"/>
          <p:cNvSpPr>
            <a:spLocks/>
          </p:cNvSpPr>
          <p:nvPr/>
        </p:nvSpPr>
        <p:spPr bwMode="auto">
          <a:xfrm>
            <a:off x="669497" y="2492897"/>
            <a:ext cx="1747508" cy="1055291"/>
          </a:xfrm>
          <a:custGeom>
            <a:avLst/>
            <a:gdLst>
              <a:gd name="connsiteX0" fmla="*/ 0 w 1210120"/>
              <a:gd name="connsiteY0" fmla="*/ 0 h 696629"/>
              <a:gd name="connsiteX1" fmla="*/ 1210120 w 1210120"/>
              <a:gd name="connsiteY1" fmla="*/ 0 h 696629"/>
              <a:gd name="connsiteX2" fmla="*/ 1210120 w 1210120"/>
              <a:gd name="connsiteY2" fmla="*/ 696629 h 696629"/>
              <a:gd name="connsiteX3" fmla="*/ 0 w 1210120"/>
              <a:gd name="connsiteY3" fmla="*/ 696629 h 696629"/>
              <a:gd name="connsiteX4" fmla="*/ 0 w 1210120"/>
              <a:gd name="connsiteY4" fmla="*/ 0 h 696629"/>
              <a:gd name="connsiteX0" fmla="*/ 38100 w 1248220"/>
              <a:gd name="connsiteY0" fmla="*/ 0 h 753779"/>
              <a:gd name="connsiteX1" fmla="*/ 1248220 w 1248220"/>
              <a:gd name="connsiteY1" fmla="*/ 0 h 753779"/>
              <a:gd name="connsiteX2" fmla="*/ 1248220 w 1248220"/>
              <a:gd name="connsiteY2" fmla="*/ 696629 h 753779"/>
              <a:gd name="connsiteX3" fmla="*/ 0 w 1248220"/>
              <a:gd name="connsiteY3" fmla="*/ 753779 h 753779"/>
              <a:gd name="connsiteX4" fmla="*/ 38100 w 1248220"/>
              <a:gd name="connsiteY4" fmla="*/ 0 h 7537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8220" h="753779">
                <a:moveTo>
                  <a:pt x="38100" y="0"/>
                </a:moveTo>
                <a:lnTo>
                  <a:pt x="1248220" y="0"/>
                </a:lnTo>
                <a:lnTo>
                  <a:pt x="1248220" y="696629"/>
                </a:lnTo>
                <a:lnTo>
                  <a:pt x="0" y="753779"/>
                </a:lnTo>
                <a:lnTo>
                  <a:pt x="38100" y="0"/>
                </a:lnTo>
                <a:close/>
              </a:path>
            </a:pathLst>
          </a:custGeom>
          <a:solidFill>
            <a:schemeClr val="tx2">
              <a:lumMod val="50000"/>
              <a:lumOff val="50000"/>
            </a:schemeClr>
          </a:solidFill>
          <a:ln w="9525" cap="flat">
            <a:noFill/>
            <a:prstDash val="solid"/>
            <a:miter lim="800000"/>
            <a:headEnd type="none" w="med" len="med"/>
            <a:tailEnd type="none" w="med" len="med"/>
          </a:ln>
        </p:spPr>
        <p:txBody>
          <a:bodyPr lIns="0" tIns="0" rIns="0" bIns="0" anchor="ctr" anchorCtr="0"/>
          <a:lstStyle/>
          <a:p>
            <a:pPr algn="ctr">
              <a:buFont typeface="Times New Roman" charset="0"/>
              <a:buNone/>
              <a:defRPr/>
            </a:pPr>
            <a:r>
              <a:rPr lang="en-US" sz="1500" dirty="0">
                <a:solidFill>
                  <a:schemeClr val="bg1"/>
                </a:solidFill>
                <a:latin typeface="Roboto Light" panose="02000000000000000000" pitchFamily="2" charset="0"/>
                <a:ea typeface="Roboto Light" panose="02000000000000000000" pitchFamily="2" charset="0"/>
                <a:cs typeface="MS PGothic" charset="0"/>
              </a:rPr>
              <a:t>CMS</a:t>
            </a:r>
          </a:p>
          <a:p>
            <a:pPr algn="ctr">
              <a:buFont typeface="Times New Roman" charset="0"/>
              <a:buNone/>
              <a:defRPr/>
            </a:pPr>
            <a:r>
              <a:rPr lang="en-US" sz="1500" dirty="0">
                <a:solidFill>
                  <a:schemeClr val="bg1"/>
                </a:solidFill>
                <a:latin typeface="Roboto Light" panose="02000000000000000000" pitchFamily="2" charset="0"/>
                <a:ea typeface="Roboto Light" panose="02000000000000000000" pitchFamily="2" charset="0"/>
                <a:cs typeface="MS PGothic" charset="0"/>
              </a:rPr>
              <a:t>Authoring GUI</a:t>
            </a:r>
          </a:p>
        </p:txBody>
      </p:sp>
      <p:cxnSp>
        <p:nvCxnSpPr>
          <p:cNvPr id="30" name="Straight Connector 3"/>
          <p:cNvCxnSpPr>
            <a:cxnSpLocks noChangeShapeType="1"/>
          </p:cNvCxnSpPr>
          <p:nvPr/>
        </p:nvCxnSpPr>
        <p:spPr bwMode="auto">
          <a:xfrm>
            <a:off x="2980677" y="1299143"/>
            <a:ext cx="0" cy="4994305"/>
          </a:xfrm>
          <a:prstGeom prst="line">
            <a:avLst/>
          </a:prstGeom>
          <a:noFill/>
          <a:ln w="9525">
            <a:solidFill>
              <a:schemeClr val="tx1"/>
            </a:solidFill>
            <a:prstDash val="dash"/>
            <a:round/>
            <a:headEnd/>
            <a:tailEnd/>
          </a:ln>
          <a:extLst>
            <a:ext uri="{909E8E84-426E-40DD-AFC4-6F175D3DCCD1}">
              <a14:hiddenFill xmlns:a14="http://schemas.microsoft.com/office/drawing/2010/main" xmlns="">
                <a:noFill/>
              </a14:hiddenFill>
            </a:ext>
          </a:extLst>
        </p:spPr>
      </p:cxnSp>
      <p:sp>
        <p:nvSpPr>
          <p:cNvPr id="31" name="TextBox 13"/>
          <p:cNvSpPr txBox="1">
            <a:spLocks noChangeArrowheads="1"/>
          </p:cNvSpPr>
          <p:nvPr/>
        </p:nvSpPr>
        <p:spPr bwMode="auto">
          <a:xfrm>
            <a:off x="3612615" y="1412473"/>
            <a:ext cx="1622275" cy="42066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0010" tIns="45005" rIns="90010" bIns="45005">
            <a:spAutoFit/>
          </a:bodyPr>
          <a:lstStyle/>
          <a:p>
            <a:pPr algn="ctr">
              <a:lnSpc>
                <a:spcPct val="150000"/>
              </a:lnSpc>
            </a:pPr>
            <a:r>
              <a:rPr lang="en-US" sz="1400">
                <a:solidFill>
                  <a:srgbClr val="FFFFFF"/>
                </a:solidFill>
                <a:latin typeface="Roboto Light" panose="02000000000000000000" pitchFamily="2" charset="0"/>
                <a:ea typeface="Roboto Light" panose="02000000000000000000" pitchFamily="2" charset="0"/>
              </a:rPr>
              <a:t>PAGE Editing</a:t>
            </a:r>
          </a:p>
        </p:txBody>
      </p:sp>
      <p:sp>
        <p:nvSpPr>
          <p:cNvPr id="33" name="Freeform 20"/>
          <p:cNvSpPr>
            <a:spLocks/>
          </p:cNvSpPr>
          <p:nvPr/>
        </p:nvSpPr>
        <p:spPr bwMode="auto">
          <a:xfrm rot="-2659281">
            <a:off x="2429510" y="3689691"/>
            <a:ext cx="1966111" cy="423560"/>
          </a:xfrm>
          <a:custGeom>
            <a:avLst/>
            <a:gdLst>
              <a:gd name="T0" fmla="*/ 0 w 21600"/>
              <a:gd name="T1" fmla="*/ 0 h 16559"/>
              <a:gd name="T2" fmla="*/ 1997075 w 21600"/>
              <a:gd name="T3" fmla="*/ 401686 h 16559"/>
              <a:gd name="T4" fmla="*/ 0 60000 65536"/>
              <a:gd name="T5" fmla="*/ 0 60000 65536"/>
            </a:gdLst>
            <a:ahLst/>
            <a:cxnLst>
              <a:cxn ang="T4">
                <a:pos x="T0" y="T1"/>
              </a:cxn>
              <a:cxn ang="T5">
                <a:pos x="T2" y="T3"/>
              </a:cxn>
            </a:cxnLst>
            <a:rect l="0" t="0" r="r" b="b"/>
            <a:pathLst>
              <a:path w="21600" h="16559">
                <a:moveTo>
                  <a:pt x="0" y="0"/>
                </a:moveTo>
                <a:cubicBezTo>
                  <a:pt x="0" y="0"/>
                  <a:pt x="3985" y="21600"/>
                  <a:pt x="21600" y="15461"/>
                </a:cubicBezTo>
              </a:path>
            </a:pathLst>
          </a:custGeom>
          <a:noFill/>
          <a:ln w="63500" cap="flat">
            <a:solidFill>
              <a:srgbClr val="C00000"/>
            </a:solidFill>
            <a:prstDash val="solid"/>
            <a:miter lim="800000"/>
            <a:headEnd type="none" w="med" len="med"/>
            <a:tailEnd type="triangl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nl-NL">
              <a:solidFill>
                <a:srgbClr val="FFFFFF"/>
              </a:solidFill>
              <a:latin typeface="Roboto Light" panose="02000000000000000000" pitchFamily="2" charset="0"/>
              <a:ea typeface="Roboto Light" panose="02000000000000000000" pitchFamily="2" charset="0"/>
            </a:endParaRPr>
          </a:p>
        </p:txBody>
      </p:sp>
      <p:sp>
        <p:nvSpPr>
          <p:cNvPr id="34" name="Freeform 18"/>
          <p:cNvSpPr>
            <a:spLocks/>
          </p:cNvSpPr>
          <p:nvPr/>
        </p:nvSpPr>
        <p:spPr bwMode="auto">
          <a:xfrm>
            <a:off x="722838" y="4049170"/>
            <a:ext cx="1717083" cy="1079366"/>
          </a:xfrm>
          <a:custGeom>
            <a:avLst/>
            <a:gdLst>
              <a:gd name="connsiteX0" fmla="*/ 0 w 1178863"/>
              <a:gd name="connsiteY0" fmla="*/ 0 h 742401"/>
              <a:gd name="connsiteX1" fmla="*/ 1178863 w 1178863"/>
              <a:gd name="connsiteY1" fmla="*/ 0 h 742401"/>
              <a:gd name="connsiteX2" fmla="*/ 1178863 w 1178863"/>
              <a:gd name="connsiteY2" fmla="*/ 742401 h 742401"/>
              <a:gd name="connsiteX3" fmla="*/ 0 w 1178863"/>
              <a:gd name="connsiteY3" fmla="*/ 742401 h 742401"/>
              <a:gd name="connsiteX4" fmla="*/ 0 w 1178863"/>
              <a:gd name="connsiteY4" fmla="*/ 0 h 742401"/>
              <a:gd name="connsiteX0" fmla="*/ 0 w 1226488"/>
              <a:gd name="connsiteY0" fmla="*/ 0 h 770976"/>
              <a:gd name="connsiteX1" fmla="*/ 1178863 w 1226488"/>
              <a:gd name="connsiteY1" fmla="*/ 0 h 770976"/>
              <a:gd name="connsiteX2" fmla="*/ 1226488 w 1226488"/>
              <a:gd name="connsiteY2" fmla="*/ 770976 h 770976"/>
              <a:gd name="connsiteX3" fmla="*/ 0 w 1226488"/>
              <a:gd name="connsiteY3" fmla="*/ 742401 h 770976"/>
              <a:gd name="connsiteX4" fmla="*/ 0 w 1226488"/>
              <a:gd name="connsiteY4" fmla="*/ 0 h 7709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6488" h="770976">
                <a:moveTo>
                  <a:pt x="0" y="0"/>
                </a:moveTo>
                <a:lnTo>
                  <a:pt x="1178863" y="0"/>
                </a:lnTo>
                <a:lnTo>
                  <a:pt x="1226488" y="770976"/>
                </a:lnTo>
                <a:lnTo>
                  <a:pt x="0" y="742401"/>
                </a:lnTo>
                <a:lnTo>
                  <a:pt x="0" y="0"/>
                </a:lnTo>
                <a:close/>
              </a:path>
            </a:pathLst>
          </a:custGeom>
          <a:solidFill>
            <a:schemeClr val="tx2">
              <a:lumMod val="50000"/>
              <a:lumOff val="50000"/>
            </a:schemeClr>
          </a:solidFill>
          <a:ln w="9525" cap="flat">
            <a:noFill/>
            <a:prstDash val="solid"/>
            <a:miter lim="800000"/>
            <a:headEnd type="none" w="med" len="med"/>
            <a:tailEnd type="none" w="med" len="med"/>
          </a:ln>
        </p:spPr>
        <p:txBody>
          <a:bodyPr lIns="0" tIns="0" rIns="0" bIns="0" anchor="ctr" anchorCtr="0"/>
          <a:lstStyle/>
          <a:p>
            <a:pPr algn="ctr">
              <a:buFont typeface="Times New Roman" charset="0"/>
              <a:buNone/>
              <a:defRPr/>
            </a:pPr>
            <a:r>
              <a:rPr lang="en-US" sz="1500" dirty="0">
                <a:solidFill>
                  <a:schemeClr val="bg1"/>
                </a:solidFill>
                <a:latin typeface="Roboto Light" panose="02000000000000000000" pitchFamily="2" charset="0"/>
                <a:ea typeface="Roboto Light" panose="02000000000000000000" pitchFamily="2" charset="0"/>
                <a:cs typeface="MS PGothic" charset="0"/>
              </a:rPr>
              <a:t>CMS  Content </a:t>
            </a:r>
          </a:p>
          <a:p>
            <a:pPr algn="ctr">
              <a:buFont typeface="Times New Roman" charset="0"/>
              <a:buNone/>
              <a:defRPr/>
            </a:pPr>
            <a:r>
              <a:rPr lang="en-US" sz="1500" dirty="0">
                <a:solidFill>
                  <a:schemeClr val="bg1"/>
                </a:solidFill>
                <a:latin typeface="Roboto Light" panose="02000000000000000000" pitchFamily="2" charset="0"/>
                <a:ea typeface="Roboto Light" panose="02000000000000000000" pitchFamily="2" charset="0"/>
                <a:cs typeface="MS PGothic" charset="0"/>
              </a:rPr>
              <a:t>Repository</a:t>
            </a:r>
          </a:p>
        </p:txBody>
      </p:sp>
      <p:sp>
        <p:nvSpPr>
          <p:cNvPr id="35" name="Oval 23"/>
          <p:cNvSpPr/>
          <p:nvPr/>
        </p:nvSpPr>
        <p:spPr bwMode="auto">
          <a:xfrm>
            <a:off x="3064041" y="3710009"/>
            <a:ext cx="343834" cy="356353"/>
          </a:xfrm>
          <a:prstGeom prst="ellipse">
            <a:avLst/>
          </a:prstGeom>
          <a:solidFill>
            <a:schemeClr val="tx2">
              <a:lumMod val="75000"/>
              <a:lumOff val="25000"/>
            </a:schemeClr>
          </a:solidFill>
          <a:ln w="9525" cap="flat" cmpd="sng" algn="ctr">
            <a:solidFill>
              <a:schemeClr val="bg1"/>
            </a:solidFill>
            <a:prstDash val="solid"/>
            <a:round/>
            <a:headEnd type="none" w="med" len="med"/>
            <a:tailEnd type="none" w="med" len="med"/>
          </a:ln>
          <a:effectLst/>
        </p:spPr>
        <p:txBody>
          <a:bodyPr wrap="none" lIns="90010" tIns="45005" rIns="90010" bIns="45005" anchor="ctr" anchorCtr="0"/>
          <a:lstStyle/>
          <a:p>
            <a:pPr algn="ctr" defTabSz="900100">
              <a:defRPr/>
            </a:pPr>
            <a:r>
              <a:rPr lang="en-US" sz="1500" b="1" dirty="0" smtClean="0">
                <a:solidFill>
                  <a:srgbClr val="FFFFFF"/>
                </a:solidFill>
                <a:latin typeface="Roboto Light" panose="02000000000000000000" pitchFamily="2" charset="0"/>
                <a:ea typeface="Roboto Light" panose="02000000000000000000" pitchFamily="2" charset="0"/>
                <a:cs typeface="MS PGothic" charset="0"/>
              </a:rPr>
              <a:t>1</a:t>
            </a:r>
            <a:endParaRPr lang="en-US" sz="1500" b="1" dirty="0">
              <a:solidFill>
                <a:srgbClr val="FFFFFF"/>
              </a:solidFill>
              <a:latin typeface="Roboto Light" panose="02000000000000000000" pitchFamily="2" charset="0"/>
              <a:ea typeface="Roboto Light" panose="02000000000000000000" pitchFamily="2" charset="0"/>
              <a:cs typeface="MS PGothic" charset="0"/>
            </a:endParaRPr>
          </a:p>
        </p:txBody>
      </p:sp>
      <p:cxnSp>
        <p:nvCxnSpPr>
          <p:cNvPr id="37" name="Straight Connector 24"/>
          <p:cNvCxnSpPr>
            <a:cxnSpLocks noChangeShapeType="1"/>
          </p:cNvCxnSpPr>
          <p:nvPr/>
        </p:nvCxnSpPr>
        <p:spPr bwMode="auto">
          <a:xfrm flipH="1">
            <a:off x="6059312" y="1299143"/>
            <a:ext cx="8868" cy="4994305"/>
          </a:xfrm>
          <a:prstGeom prst="line">
            <a:avLst/>
          </a:prstGeom>
          <a:noFill/>
          <a:ln w="9525">
            <a:solidFill>
              <a:schemeClr val="tx1"/>
            </a:solidFill>
            <a:prstDash val="dash"/>
            <a:round/>
            <a:headEnd/>
            <a:tailEnd/>
          </a:ln>
          <a:extLst>
            <a:ext uri="{909E8E84-426E-40DD-AFC4-6F175D3DCCD1}">
              <a14:hiddenFill xmlns:a14="http://schemas.microsoft.com/office/drawing/2010/main" xmlns="">
                <a:noFill/>
              </a14:hiddenFill>
            </a:ext>
          </a:extLst>
        </p:spPr>
      </p:cxnSp>
      <p:sp>
        <p:nvSpPr>
          <p:cNvPr id="38" name="TextBox 25"/>
          <p:cNvSpPr txBox="1">
            <a:spLocks noChangeArrowheads="1"/>
          </p:cNvSpPr>
          <p:nvPr/>
        </p:nvSpPr>
        <p:spPr bwMode="auto">
          <a:xfrm>
            <a:off x="6619606" y="1412473"/>
            <a:ext cx="1620713" cy="42066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0010" tIns="45005" rIns="90010" bIns="45005">
            <a:spAutoFit/>
          </a:bodyPr>
          <a:lstStyle/>
          <a:p>
            <a:pPr algn="ctr">
              <a:lnSpc>
                <a:spcPct val="150000"/>
              </a:lnSpc>
            </a:pPr>
            <a:r>
              <a:rPr lang="en-US" sz="1400">
                <a:solidFill>
                  <a:srgbClr val="FFFFFF"/>
                </a:solidFill>
                <a:latin typeface="Roboto Light" panose="02000000000000000000" pitchFamily="2" charset="0"/>
                <a:ea typeface="Roboto Light" panose="02000000000000000000" pitchFamily="2" charset="0"/>
              </a:rPr>
              <a:t>VISITORS</a:t>
            </a:r>
          </a:p>
        </p:txBody>
      </p:sp>
      <p:sp>
        <p:nvSpPr>
          <p:cNvPr id="40" name="Freeform 18"/>
          <p:cNvSpPr>
            <a:spLocks/>
          </p:cNvSpPr>
          <p:nvPr/>
        </p:nvSpPr>
        <p:spPr bwMode="auto">
          <a:xfrm>
            <a:off x="6496566" y="4810128"/>
            <a:ext cx="1743753" cy="1092701"/>
          </a:xfrm>
          <a:custGeom>
            <a:avLst/>
            <a:gdLst>
              <a:gd name="connsiteX0" fmla="*/ 0 w 1178863"/>
              <a:gd name="connsiteY0" fmla="*/ 0 h 742401"/>
              <a:gd name="connsiteX1" fmla="*/ 1178863 w 1178863"/>
              <a:gd name="connsiteY1" fmla="*/ 0 h 742401"/>
              <a:gd name="connsiteX2" fmla="*/ 1178863 w 1178863"/>
              <a:gd name="connsiteY2" fmla="*/ 742401 h 742401"/>
              <a:gd name="connsiteX3" fmla="*/ 0 w 1178863"/>
              <a:gd name="connsiteY3" fmla="*/ 742401 h 742401"/>
              <a:gd name="connsiteX4" fmla="*/ 0 w 1178863"/>
              <a:gd name="connsiteY4" fmla="*/ 0 h 742401"/>
              <a:gd name="connsiteX0" fmla="*/ 0 w 1245538"/>
              <a:gd name="connsiteY0" fmla="*/ 0 h 780501"/>
              <a:gd name="connsiteX1" fmla="*/ 1245538 w 1245538"/>
              <a:gd name="connsiteY1" fmla="*/ 38100 h 780501"/>
              <a:gd name="connsiteX2" fmla="*/ 1245538 w 1245538"/>
              <a:gd name="connsiteY2" fmla="*/ 780501 h 780501"/>
              <a:gd name="connsiteX3" fmla="*/ 66675 w 1245538"/>
              <a:gd name="connsiteY3" fmla="*/ 780501 h 780501"/>
              <a:gd name="connsiteX4" fmla="*/ 0 w 1245538"/>
              <a:gd name="connsiteY4" fmla="*/ 0 h 7805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5538" h="780501">
                <a:moveTo>
                  <a:pt x="0" y="0"/>
                </a:moveTo>
                <a:lnTo>
                  <a:pt x="1245538" y="38100"/>
                </a:lnTo>
                <a:lnTo>
                  <a:pt x="1245538" y="780501"/>
                </a:lnTo>
                <a:lnTo>
                  <a:pt x="66675" y="780501"/>
                </a:lnTo>
                <a:lnTo>
                  <a:pt x="0" y="0"/>
                </a:lnTo>
                <a:close/>
              </a:path>
            </a:pathLst>
          </a:custGeom>
          <a:solidFill>
            <a:schemeClr val="tx2">
              <a:lumMod val="50000"/>
              <a:lumOff val="50000"/>
            </a:schemeClr>
          </a:solidFill>
          <a:ln w="9525" cap="flat">
            <a:noFill/>
            <a:prstDash val="solid"/>
            <a:miter lim="800000"/>
            <a:headEnd type="none" w="med" len="med"/>
            <a:tailEnd type="none" w="med" len="med"/>
          </a:ln>
        </p:spPr>
        <p:txBody>
          <a:bodyPr lIns="0" tIns="0" rIns="0" bIns="0" anchor="ctr" anchorCtr="0"/>
          <a:lstStyle/>
          <a:p>
            <a:pPr algn="ctr">
              <a:buFont typeface="Times New Roman" charset="0"/>
              <a:buNone/>
              <a:defRPr/>
            </a:pPr>
            <a:r>
              <a:rPr lang="en-US" sz="1500" dirty="0">
                <a:solidFill>
                  <a:schemeClr val="bg1"/>
                </a:solidFill>
                <a:latin typeface="Roboto Light" panose="02000000000000000000" pitchFamily="2" charset="0"/>
                <a:ea typeface="Roboto Light" panose="02000000000000000000" pitchFamily="2" charset="0"/>
                <a:cs typeface="MS PGothic" charset="0"/>
              </a:rPr>
              <a:t>CMS  Live Content </a:t>
            </a:r>
          </a:p>
          <a:p>
            <a:pPr algn="ctr">
              <a:buFont typeface="Times New Roman" charset="0"/>
              <a:buNone/>
              <a:defRPr/>
            </a:pPr>
            <a:r>
              <a:rPr lang="en-US" sz="1500" dirty="0">
                <a:solidFill>
                  <a:schemeClr val="bg1"/>
                </a:solidFill>
                <a:latin typeface="Roboto Light" panose="02000000000000000000" pitchFamily="2" charset="0"/>
                <a:ea typeface="Roboto Light" panose="02000000000000000000" pitchFamily="2" charset="0"/>
                <a:cs typeface="MS PGothic" charset="0"/>
              </a:rPr>
              <a:t>Repository</a:t>
            </a:r>
          </a:p>
        </p:txBody>
      </p:sp>
      <p:sp>
        <p:nvSpPr>
          <p:cNvPr id="41" name="TextBox 4"/>
          <p:cNvSpPr txBox="1">
            <a:spLocks noChangeArrowheads="1"/>
          </p:cNvSpPr>
          <p:nvPr/>
        </p:nvSpPr>
        <p:spPr bwMode="auto">
          <a:xfrm>
            <a:off x="1000665" y="1787581"/>
            <a:ext cx="1092306" cy="34481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0010" tIns="45005" rIns="90010" bIns="45005">
            <a:spAutoFit/>
          </a:bodyPr>
          <a:lstStyle/>
          <a:p>
            <a:pPr>
              <a:lnSpc>
                <a:spcPct val="150000"/>
              </a:lnSpc>
            </a:pPr>
            <a:r>
              <a:rPr lang="nl-NL" sz="1100">
                <a:solidFill>
                  <a:srgbClr val="FFFFFF"/>
                </a:solidFill>
                <a:latin typeface="Roboto Light" panose="02000000000000000000" pitchFamily="2" charset="0"/>
                <a:ea typeface="Roboto Light" panose="02000000000000000000" pitchFamily="2" charset="0"/>
              </a:rPr>
              <a:t>(Existing CMS)</a:t>
            </a:r>
          </a:p>
        </p:txBody>
      </p:sp>
      <p:sp>
        <p:nvSpPr>
          <p:cNvPr id="42" name="TextBox 13"/>
          <p:cNvSpPr txBox="1"/>
          <p:nvPr/>
        </p:nvSpPr>
        <p:spPr>
          <a:xfrm>
            <a:off x="3268779" y="1460925"/>
            <a:ext cx="2480300" cy="370976"/>
          </a:xfrm>
          <a:prstGeom prst="rect">
            <a:avLst/>
          </a:prstGeom>
          <a:noFill/>
        </p:spPr>
        <p:txBody>
          <a:bodyPr lIns="90010" tIns="45005" rIns="90010" bIns="45005" anchor="ctr" anchorCtr="0">
            <a:spAutoFit/>
          </a:bodyPr>
          <a:lstStyle/>
          <a:p>
            <a:pPr algn="ctr">
              <a:buFont typeface="Times New Roman" charset="0"/>
              <a:buNone/>
              <a:defRPr/>
            </a:pPr>
            <a:r>
              <a:rPr lang="en-US" cap="all" dirty="0">
                <a:solidFill>
                  <a:srgbClr val="000000">
                    <a:lumMod val="95000"/>
                    <a:lumOff val="5000"/>
                  </a:srgbClr>
                </a:solidFill>
                <a:latin typeface="Roboto Light" panose="02000000000000000000" pitchFamily="2" charset="0"/>
                <a:ea typeface="Roboto Light" panose="02000000000000000000" pitchFamily="2" charset="0"/>
                <a:cs typeface="MS PGothic" charset="0"/>
              </a:rPr>
              <a:t>PAGE Editing</a:t>
            </a:r>
          </a:p>
        </p:txBody>
      </p:sp>
      <p:sp>
        <p:nvSpPr>
          <p:cNvPr id="43" name="TextBox 25"/>
          <p:cNvSpPr txBox="1"/>
          <p:nvPr/>
        </p:nvSpPr>
        <p:spPr>
          <a:xfrm>
            <a:off x="6458630" y="1460925"/>
            <a:ext cx="1895781" cy="370976"/>
          </a:xfrm>
          <a:prstGeom prst="rect">
            <a:avLst/>
          </a:prstGeom>
          <a:noFill/>
        </p:spPr>
        <p:txBody>
          <a:bodyPr lIns="90010" tIns="45005" rIns="90010" bIns="45005" anchor="ctr" anchorCtr="0">
            <a:spAutoFit/>
          </a:bodyPr>
          <a:lstStyle/>
          <a:p>
            <a:pPr algn="ctr">
              <a:buFont typeface="Times New Roman" charset="0"/>
              <a:buNone/>
              <a:defRPr/>
            </a:pPr>
            <a:r>
              <a:rPr lang="en-US" dirty="0">
                <a:solidFill>
                  <a:srgbClr val="000000">
                    <a:lumMod val="95000"/>
                    <a:lumOff val="5000"/>
                  </a:srgbClr>
                </a:solidFill>
                <a:latin typeface="Roboto Light" panose="02000000000000000000" pitchFamily="2" charset="0"/>
                <a:ea typeface="Roboto Light" panose="02000000000000000000" pitchFamily="2" charset="0"/>
                <a:cs typeface="MS PGothic" charset="0"/>
              </a:rPr>
              <a:t>VISITORS</a:t>
            </a:r>
          </a:p>
        </p:txBody>
      </p:sp>
      <p:sp>
        <p:nvSpPr>
          <p:cNvPr id="44" name="TextBox 62"/>
          <p:cNvSpPr txBox="1"/>
          <p:nvPr/>
        </p:nvSpPr>
        <p:spPr>
          <a:xfrm>
            <a:off x="220282" y="1460925"/>
            <a:ext cx="2623526" cy="370976"/>
          </a:xfrm>
          <a:prstGeom prst="rect">
            <a:avLst/>
          </a:prstGeom>
          <a:noFill/>
        </p:spPr>
        <p:txBody>
          <a:bodyPr wrap="square" lIns="90010" tIns="45005" rIns="90010" bIns="45005" anchor="ctr" anchorCtr="0">
            <a:spAutoFit/>
          </a:bodyPr>
          <a:lstStyle/>
          <a:p>
            <a:pPr algn="ctr">
              <a:buFont typeface="Times New Roman" charset="0"/>
              <a:buNone/>
              <a:defRPr/>
            </a:pPr>
            <a:r>
              <a:rPr lang="en-US" cap="all" dirty="0">
                <a:solidFill>
                  <a:srgbClr val="000000">
                    <a:lumMod val="95000"/>
                    <a:lumOff val="5000"/>
                  </a:srgbClr>
                </a:solidFill>
                <a:latin typeface="Roboto Light" panose="02000000000000000000" pitchFamily="2" charset="0"/>
                <a:ea typeface="Roboto Light" panose="02000000000000000000" pitchFamily="2" charset="0"/>
                <a:cs typeface="MS PGothic" charset="0"/>
              </a:rPr>
              <a:t>CONTENT authoring</a:t>
            </a:r>
          </a:p>
        </p:txBody>
      </p:sp>
      <p:sp>
        <p:nvSpPr>
          <p:cNvPr id="45" name="TextBox 4"/>
          <p:cNvSpPr txBox="1"/>
          <p:nvPr/>
        </p:nvSpPr>
        <p:spPr>
          <a:xfrm>
            <a:off x="728893" y="1916832"/>
            <a:ext cx="1694395" cy="370976"/>
          </a:xfrm>
          <a:prstGeom prst="rect">
            <a:avLst/>
          </a:prstGeom>
          <a:noFill/>
        </p:spPr>
        <p:txBody>
          <a:bodyPr wrap="none" lIns="90010" tIns="45005" rIns="90010" bIns="45005" anchor="ctr" anchorCtr="0">
            <a:spAutoFit/>
          </a:bodyPr>
          <a:lstStyle/>
          <a:p>
            <a:pPr algn="ctr">
              <a:buFont typeface="Times New Roman" charset="0"/>
              <a:buNone/>
              <a:defRPr/>
            </a:pPr>
            <a:r>
              <a:rPr lang="nl-NL" dirty="0">
                <a:solidFill>
                  <a:srgbClr val="000000">
                    <a:lumMod val="95000"/>
                    <a:lumOff val="5000"/>
                  </a:srgbClr>
                </a:solidFill>
                <a:latin typeface="Roboto Light" panose="02000000000000000000" pitchFamily="2" charset="0"/>
                <a:ea typeface="Roboto Light" panose="02000000000000000000" pitchFamily="2" charset="0"/>
                <a:cs typeface="MS PGothic" charset="0"/>
              </a:rPr>
              <a:t>(Existing CMS)</a:t>
            </a:r>
          </a:p>
        </p:txBody>
      </p:sp>
      <p:sp>
        <p:nvSpPr>
          <p:cNvPr id="46" name="Freeform 20"/>
          <p:cNvSpPr>
            <a:spLocks/>
          </p:cNvSpPr>
          <p:nvPr/>
        </p:nvSpPr>
        <p:spPr bwMode="auto">
          <a:xfrm rot="-5723325">
            <a:off x="7473440" y="4258959"/>
            <a:ext cx="1253818" cy="326064"/>
          </a:xfrm>
          <a:custGeom>
            <a:avLst/>
            <a:gdLst>
              <a:gd name="T0" fmla="*/ 0 w 21600"/>
              <a:gd name="T1" fmla="*/ 0 h 16559"/>
              <a:gd name="T2" fmla="*/ 1165225 w 21600"/>
              <a:gd name="T3" fmla="*/ 72630 h 16559"/>
              <a:gd name="T4" fmla="*/ 0 60000 65536"/>
              <a:gd name="T5" fmla="*/ 0 60000 65536"/>
            </a:gdLst>
            <a:ahLst/>
            <a:cxnLst>
              <a:cxn ang="T4">
                <a:pos x="T0" y="T1"/>
              </a:cxn>
              <a:cxn ang="T5">
                <a:pos x="T2" y="T3"/>
              </a:cxn>
            </a:cxnLst>
            <a:rect l="0" t="0" r="r" b="b"/>
            <a:pathLst>
              <a:path w="21600" h="16559">
                <a:moveTo>
                  <a:pt x="0" y="0"/>
                </a:moveTo>
                <a:cubicBezTo>
                  <a:pt x="0" y="0"/>
                  <a:pt x="3985" y="21600"/>
                  <a:pt x="21600" y="15461"/>
                </a:cubicBezTo>
              </a:path>
            </a:pathLst>
          </a:custGeom>
          <a:noFill/>
          <a:ln w="63500" cap="flat">
            <a:solidFill>
              <a:srgbClr val="C00000"/>
            </a:solidFill>
            <a:prstDash val="solid"/>
            <a:miter lim="800000"/>
            <a:headEnd type="none" w="med" len="med"/>
            <a:tailEnd type="triangl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nl-NL">
              <a:solidFill>
                <a:srgbClr val="FFFFFF"/>
              </a:solidFill>
              <a:latin typeface="Roboto Light" panose="02000000000000000000" pitchFamily="2" charset="0"/>
              <a:ea typeface="Roboto Light" panose="02000000000000000000" pitchFamily="2" charset="0"/>
            </a:endParaRPr>
          </a:p>
        </p:txBody>
      </p:sp>
      <p:sp>
        <p:nvSpPr>
          <p:cNvPr id="47" name="Freeform 18"/>
          <p:cNvSpPr>
            <a:spLocks/>
          </p:cNvSpPr>
          <p:nvPr/>
        </p:nvSpPr>
        <p:spPr bwMode="auto">
          <a:xfrm>
            <a:off x="3487786" y="4063557"/>
            <a:ext cx="843958" cy="520461"/>
          </a:xfrm>
          <a:custGeom>
            <a:avLst/>
            <a:gdLst/>
            <a:ahLst/>
            <a:cxnLst>
              <a:cxn ang="0">
                <a:pos x="538" y="21032"/>
              </a:cxn>
              <a:cxn ang="0">
                <a:pos x="21331" y="21600"/>
              </a:cxn>
              <a:cxn ang="0">
                <a:pos x="21421" y="1137"/>
              </a:cxn>
              <a:cxn ang="0">
                <a:pos x="269" y="0"/>
              </a:cxn>
              <a:cxn ang="0">
                <a:pos x="0" y="20463"/>
              </a:cxn>
            </a:cxnLst>
            <a:rect l="0" t="0" r="r" b="b"/>
            <a:pathLst>
              <a:path w="21482" h="21600">
                <a:moveTo>
                  <a:pt x="538" y="21032"/>
                </a:moveTo>
                <a:lnTo>
                  <a:pt x="21331" y="21600"/>
                </a:lnTo>
                <a:cubicBezTo>
                  <a:pt x="21331" y="21600"/>
                  <a:pt x="21600" y="1137"/>
                  <a:pt x="21421" y="1137"/>
                </a:cubicBezTo>
                <a:cubicBezTo>
                  <a:pt x="21241" y="1137"/>
                  <a:pt x="269" y="0"/>
                  <a:pt x="269" y="0"/>
                </a:cubicBezTo>
                <a:lnTo>
                  <a:pt x="0" y="20463"/>
                </a:lnTo>
              </a:path>
            </a:pathLst>
          </a:custGeom>
          <a:noFill/>
          <a:ln w="9525" cap="flat">
            <a:noFill/>
            <a:prstDash val="solid"/>
            <a:miter lim="800000"/>
            <a:headEnd type="none" w="med" len="med"/>
            <a:tailEnd type="none" w="med" len="med"/>
          </a:ln>
        </p:spPr>
        <p:txBody>
          <a:bodyPr lIns="0" tIns="0" rIns="0" bIns="0" anchor="ctr" anchorCtr="1"/>
          <a:lstStyle/>
          <a:p>
            <a:pPr algn="ctr">
              <a:buFont typeface="Times New Roman" charset="0"/>
              <a:buNone/>
              <a:defRPr/>
            </a:pPr>
            <a:r>
              <a:rPr lang="en-US" sz="1500" dirty="0">
                <a:solidFill>
                  <a:srgbClr val="000000">
                    <a:lumMod val="65000"/>
                    <a:lumOff val="35000"/>
                  </a:srgbClr>
                </a:solidFill>
                <a:latin typeface="Roboto Light" panose="02000000000000000000" pitchFamily="2" charset="0"/>
                <a:ea typeface="Roboto Light" panose="02000000000000000000" pitchFamily="2" charset="0"/>
                <a:cs typeface="MS PGothic" charset="0"/>
              </a:rPr>
              <a:t>Read only</a:t>
            </a:r>
          </a:p>
        </p:txBody>
      </p:sp>
      <p:sp>
        <p:nvSpPr>
          <p:cNvPr id="48" name="Freeform 20"/>
          <p:cNvSpPr>
            <a:spLocks/>
          </p:cNvSpPr>
          <p:nvPr/>
        </p:nvSpPr>
        <p:spPr bwMode="auto">
          <a:xfrm>
            <a:off x="2227897" y="5063764"/>
            <a:ext cx="4391709" cy="445441"/>
          </a:xfrm>
          <a:custGeom>
            <a:avLst/>
            <a:gdLst>
              <a:gd name="T0" fmla="*/ 0 w 21600"/>
              <a:gd name="T1" fmla="*/ 0 h 16559"/>
              <a:gd name="T2" fmla="*/ 1916113 w 21600"/>
              <a:gd name="T3" fmla="*/ 422437 h 16559"/>
              <a:gd name="T4" fmla="*/ 0 60000 65536"/>
              <a:gd name="T5" fmla="*/ 0 60000 65536"/>
            </a:gdLst>
            <a:ahLst/>
            <a:cxnLst>
              <a:cxn ang="T4">
                <a:pos x="T0" y="T1"/>
              </a:cxn>
              <a:cxn ang="T5">
                <a:pos x="T2" y="T3"/>
              </a:cxn>
            </a:cxnLst>
            <a:rect l="0" t="0" r="r" b="b"/>
            <a:pathLst>
              <a:path w="21600" h="16559">
                <a:moveTo>
                  <a:pt x="0" y="0"/>
                </a:moveTo>
                <a:cubicBezTo>
                  <a:pt x="0" y="0"/>
                  <a:pt x="3985" y="21600"/>
                  <a:pt x="21600" y="15461"/>
                </a:cubicBezTo>
              </a:path>
            </a:pathLst>
          </a:custGeom>
          <a:noFill/>
          <a:ln w="63500" cap="flat">
            <a:solidFill>
              <a:srgbClr val="C00000"/>
            </a:solidFill>
            <a:prstDash val="solid"/>
            <a:miter lim="800000"/>
            <a:headEnd type="none" w="med" len="med"/>
            <a:tailEnd type="triangl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nl-NL">
              <a:solidFill>
                <a:srgbClr val="FFFFFF"/>
              </a:solidFill>
              <a:latin typeface="Roboto Light" panose="02000000000000000000" pitchFamily="2" charset="0"/>
              <a:ea typeface="Roboto Light" panose="02000000000000000000" pitchFamily="2" charset="0"/>
            </a:endParaRPr>
          </a:p>
        </p:txBody>
      </p:sp>
      <p:sp>
        <p:nvSpPr>
          <p:cNvPr id="49" name="Oval 23"/>
          <p:cNvSpPr/>
          <p:nvPr/>
        </p:nvSpPr>
        <p:spPr bwMode="auto">
          <a:xfrm>
            <a:off x="4289195" y="5579803"/>
            <a:ext cx="343834" cy="356353"/>
          </a:xfrm>
          <a:prstGeom prst="ellipse">
            <a:avLst/>
          </a:prstGeom>
          <a:solidFill>
            <a:schemeClr val="tx2">
              <a:lumMod val="75000"/>
              <a:lumOff val="25000"/>
            </a:schemeClr>
          </a:solidFill>
          <a:ln w="9525" cap="flat" cmpd="sng" algn="ctr">
            <a:solidFill>
              <a:schemeClr val="bg1"/>
            </a:solidFill>
            <a:prstDash val="solid"/>
            <a:round/>
            <a:headEnd type="none" w="med" len="med"/>
            <a:tailEnd type="none" w="med" len="med"/>
          </a:ln>
          <a:effectLst/>
        </p:spPr>
        <p:txBody>
          <a:bodyPr wrap="none" lIns="90010" tIns="45004" rIns="90010" bIns="45004" anchor="ctr" anchorCtr="0"/>
          <a:lstStyle/>
          <a:p>
            <a:pPr algn="ctr" defTabSz="900101">
              <a:defRPr/>
            </a:pPr>
            <a:r>
              <a:rPr lang="x-none" sz="1500" b="1" dirty="0">
                <a:solidFill>
                  <a:srgbClr val="FFFFFF"/>
                </a:solidFill>
                <a:latin typeface="Roboto Light" panose="02000000000000000000" pitchFamily="2" charset="0"/>
                <a:ea typeface="Roboto Light" panose="02000000000000000000" pitchFamily="2" charset="0"/>
                <a:cs typeface="MS PGothic" charset="0"/>
              </a:rPr>
              <a:t>2</a:t>
            </a:r>
            <a:endParaRPr lang="en-US" sz="1500" b="1" dirty="0">
              <a:solidFill>
                <a:srgbClr val="FFFFFF"/>
              </a:solidFill>
              <a:latin typeface="Roboto Light" panose="02000000000000000000" pitchFamily="2" charset="0"/>
              <a:ea typeface="Roboto Light" panose="02000000000000000000" pitchFamily="2" charset="0"/>
              <a:cs typeface="MS PGothic" charset="0"/>
            </a:endParaRPr>
          </a:p>
        </p:txBody>
      </p:sp>
      <p:sp>
        <p:nvSpPr>
          <p:cNvPr id="26" name="Rectangle 50"/>
          <p:cNvSpPr>
            <a:spLocks/>
          </p:cNvSpPr>
          <p:nvPr/>
        </p:nvSpPr>
        <p:spPr bwMode="auto">
          <a:xfrm>
            <a:off x="1995026" y="3813164"/>
            <a:ext cx="843958" cy="518899"/>
          </a:xfrm>
          <a:custGeom>
            <a:avLst/>
            <a:gdLst>
              <a:gd name="connsiteX0" fmla="*/ 0 w 843958"/>
              <a:gd name="connsiteY0" fmla="*/ 0 h 518899"/>
              <a:gd name="connsiteX1" fmla="*/ 843958 w 843958"/>
              <a:gd name="connsiteY1" fmla="*/ 0 h 518899"/>
              <a:gd name="connsiteX2" fmla="*/ 843958 w 843958"/>
              <a:gd name="connsiteY2" fmla="*/ 518899 h 518899"/>
              <a:gd name="connsiteX3" fmla="*/ 0 w 843958"/>
              <a:gd name="connsiteY3" fmla="*/ 518899 h 518899"/>
              <a:gd name="connsiteX4" fmla="*/ 0 w 843958"/>
              <a:gd name="connsiteY4" fmla="*/ 0 h 518899"/>
              <a:gd name="connsiteX0" fmla="*/ 0 w 843958"/>
              <a:gd name="connsiteY0" fmla="*/ 0 h 518899"/>
              <a:gd name="connsiteX1" fmla="*/ 827024 w 843958"/>
              <a:gd name="connsiteY1" fmla="*/ 9676 h 518899"/>
              <a:gd name="connsiteX2" fmla="*/ 843958 w 843958"/>
              <a:gd name="connsiteY2" fmla="*/ 518899 h 518899"/>
              <a:gd name="connsiteX3" fmla="*/ 0 w 843958"/>
              <a:gd name="connsiteY3" fmla="*/ 518899 h 518899"/>
              <a:gd name="connsiteX4" fmla="*/ 0 w 843958"/>
              <a:gd name="connsiteY4" fmla="*/ 0 h 518899"/>
              <a:gd name="connsiteX0" fmla="*/ 0 w 843958"/>
              <a:gd name="connsiteY0" fmla="*/ 0 h 518899"/>
              <a:gd name="connsiteX1" fmla="*/ 827024 w 843958"/>
              <a:gd name="connsiteY1" fmla="*/ 23447 h 518899"/>
              <a:gd name="connsiteX2" fmla="*/ 843958 w 843958"/>
              <a:gd name="connsiteY2" fmla="*/ 518899 h 518899"/>
              <a:gd name="connsiteX3" fmla="*/ 0 w 843958"/>
              <a:gd name="connsiteY3" fmla="*/ 518899 h 518899"/>
              <a:gd name="connsiteX4" fmla="*/ 0 w 843958"/>
              <a:gd name="connsiteY4" fmla="*/ 0 h 5188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3958" h="518899">
                <a:moveTo>
                  <a:pt x="0" y="0"/>
                </a:moveTo>
                <a:lnTo>
                  <a:pt x="827024" y="23447"/>
                </a:lnTo>
                <a:lnTo>
                  <a:pt x="843958" y="518899"/>
                </a:lnTo>
                <a:lnTo>
                  <a:pt x="0" y="518899"/>
                </a:lnTo>
                <a:lnTo>
                  <a:pt x="0" y="0"/>
                </a:lnTo>
                <a:close/>
              </a:path>
            </a:pathLst>
          </a:custGeom>
          <a:solidFill>
            <a:schemeClr val="tx2">
              <a:lumMod val="25000"/>
              <a:lumOff val="75000"/>
            </a:schemeClr>
          </a:solidFill>
          <a:ln w="9525" cap="flat">
            <a:solidFill>
              <a:schemeClr val="bg1"/>
            </a:solidFill>
            <a:prstDash val="solid"/>
            <a:round/>
            <a:headEnd type="none" w="med" len="med"/>
            <a:tailEnd type="none" w="med" len="med"/>
          </a:ln>
        </p:spPr>
        <p:txBody>
          <a:bodyPr lIns="0" tIns="0" rIns="0" bIns="0" anchor="ctr" anchorCtr="1"/>
          <a:lstStyle/>
          <a:p>
            <a:pPr algn="ctr">
              <a:buFont typeface="Times New Roman" charset="0"/>
              <a:buNone/>
              <a:defRPr/>
            </a:pPr>
            <a:r>
              <a:rPr lang="en-US" sz="1300" dirty="0">
                <a:solidFill>
                  <a:srgbClr val="000000">
                    <a:lumMod val="65000"/>
                    <a:lumOff val="35000"/>
                  </a:srgbClr>
                </a:solidFill>
                <a:latin typeface="Roboto Light" panose="02000000000000000000" pitchFamily="2" charset="0"/>
                <a:ea typeface="Roboto Light" panose="02000000000000000000" pitchFamily="2" charset="0"/>
                <a:cs typeface="MS PGothic" charset="0"/>
              </a:rPr>
              <a:t>CMIS </a:t>
            </a:r>
          </a:p>
          <a:p>
            <a:pPr algn="ctr">
              <a:buFont typeface="Times New Roman" charset="0"/>
              <a:buNone/>
              <a:defRPr/>
            </a:pPr>
            <a:r>
              <a:rPr lang="en-US" sz="1300" dirty="0">
                <a:solidFill>
                  <a:srgbClr val="000000">
                    <a:lumMod val="65000"/>
                    <a:lumOff val="35000"/>
                  </a:srgbClr>
                </a:solidFill>
                <a:latin typeface="Roboto Light" panose="02000000000000000000" pitchFamily="2" charset="0"/>
                <a:ea typeface="Roboto Light" panose="02000000000000000000" pitchFamily="2" charset="0"/>
                <a:cs typeface="MS PGothic" charset="0"/>
              </a:rPr>
              <a:t>interface</a:t>
            </a:r>
          </a:p>
        </p:txBody>
      </p:sp>
    </p:spTree>
    <p:extLst>
      <p:ext uri="{BB962C8B-B14F-4D97-AF65-F5344CB8AC3E}">
        <p14:creationId xmlns:p14="http://schemas.microsoft.com/office/powerpoint/2010/main" xmlns="" val="1945320517"/>
      </p:ext>
    </p:extLst>
  </p:cSld>
  <p:clrMapOvr>
    <a:masterClrMapping/>
  </p:clrMapOvr>
  <p:transition spd="slow"/>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smtClean="0"/>
              <a:t>Version Series</a:t>
            </a:r>
            <a:endParaRPr lang="en-US" dirty="0"/>
          </a:p>
        </p:txBody>
      </p:sp>
      <p:sp>
        <p:nvSpPr>
          <p:cNvPr id="3" name="Content Placeholder 2"/>
          <p:cNvSpPr>
            <a:spLocks noGrp="1"/>
          </p:cNvSpPr>
          <p:nvPr>
            <p:ph sz="quarter" idx="14"/>
          </p:nvPr>
        </p:nvSpPr>
        <p:spPr/>
        <p:txBody>
          <a:bodyPr/>
          <a:lstStyle/>
          <a:p>
            <a:r>
              <a:rPr lang="en-US" dirty="0"/>
              <a:t>A version series is a collection of objects created from an original document. </a:t>
            </a:r>
          </a:p>
          <a:p>
            <a:r>
              <a:rPr lang="en-US" dirty="0"/>
              <a:t>Each version series has a unique, system-assigned, and immutable ID, and its members are assigned version numbers.</a:t>
            </a:r>
          </a:p>
          <a:p>
            <a:r>
              <a:rPr lang="en-US" dirty="0"/>
              <a:t>Version numbers follow the syntax </a:t>
            </a:r>
            <a:r>
              <a:rPr lang="en-US" b="1" dirty="0" err="1"/>
              <a:t>major.minor</a:t>
            </a:r>
            <a:r>
              <a:rPr lang="en-US" dirty="0"/>
              <a:t>, and users can decide whether the version of a document is major or minor:</a:t>
            </a:r>
          </a:p>
          <a:p>
            <a:pPr lvl="1"/>
            <a:r>
              <a:rPr lang="en-US" b="1" dirty="0"/>
              <a:t>major version </a:t>
            </a:r>
            <a:r>
              <a:rPr lang="en-US" dirty="0"/>
              <a:t>numbering starts with 1.0 and increases by 1 with each subsequent major version</a:t>
            </a:r>
          </a:p>
          <a:p>
            <a:pPr lvl="1"/>
            <a:r>
              <a:rPr lang="en-US" b="1" dirty="0"/>
              <a:t>minor version </a:t>
            </a:r>
            <a:r>
              <a:rPr lang="en-US" dirty="0"/>
              <a:t>numbering starts with 0.1 and increases by 0.1 with each subsequent minor version</a:t>
            </a:r>
          </a:p>
          <a:p>
            <a:r>
              <a:rPr lang="en-US" dirty="0" err="1" smtClean="0"/>
              <a:t>Backbase</a:t>
            </a:r>
            <a:r>
              <a:rPr lang="en-US" dirty="0" smtClean="0"/>
              <a:t> CXP uses </a:t>
            </a:r>
            <a:r>
              <a:rPr lang="en-US" dirty="0"/>
              <a:t>only major version numbers.</a:t>
            </a:r>
          </a:p>
          <a:p>
            <a:endParaRPr lang="en-US" dirty="0"/>
          </a:p>
        </p:txBody>
      </p:sp>
      <p:sp>
        <p:nvSpPr>
          <p:cNvPr id="4" name="Slide Number Placeholder 3"/>
          <p:cNvSpPr>
            <a:spLocks noGrp="1"/>
          </p:cNvSpPr>
          <p:nvPr>
            <p:ph type="sldNum" sz="quarter" idx="4"/>
          </p:nvPr>
        </p:nvSpPr>
        <p:spPr/>
        <p:txBody>
          <a:bodyPr/>
          <a:lstStyle/>
          <a:p>
            <a:fld id="{6FF59741-7650-A046-95B5-8D31235C520E}" type="slidenum">
              <a:rPr lang="en-US" smtClean="0"/>
              <a:pPr/>
              <a:t>70</a:t>
            </a:fld>
            <a:endParaRPr lang="en-US" dirty="0"/>
          </a:p>
        </p:txBody>
      </p:sp>
    </p:spTree>
    <p:extLst>
      <p:ext uri="{BB962C8B-B14F-4D97-AF65-F5344CB8AC3E}">
        <p14:creationId xmlns:p14="http://schemas.microsoft.com/office/powerpoint/2010/main" xmlns="" val="2676015312"/>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6FF59741-7650-A046-95B5-8D31235C520E}" type="slidenum">
              <a:rPr lang="en-US" smtClean="0"/>
              <a:pPr/>
              <a:t>71</a:t>
            </a:fld>
            <a:endParaRPr lang="en-US" dirty="0"/>
          </a:p>
        </p:txBody>
      </p:sp>
      <p:sp>
        <p:nvSpPr>
          <p:cNvPr id="5" name="Text Placeholder 4"/>
          <p:cNvSpPr>
            <a:spLocks noGrp="1"/>
          </p:cNvSpPr>
          <p:nvPr>
            <p:ph type="body" sz="quarter" idx="11"/>
          </p:nvPr>
        </p:nvSpPr>
        <p:spPr/>
        <p:txBody>
          <a:bodyPr/>
          <a:lstStyle/>
          <a:p>
            <a:r>
              <a:rPr lang="en-US" dirty="0" smtClean="0"/>
              <a:t>Portal Integration</a:t>
            </a:r>
            <a:endParaRPr lang="en-US" dirty="0"/>
          </a:p>
        </p:txBody>
      </p:sp>
      <p:sp>
        <p:nvSpPr>
          <p:cNvPr id="6" name="Text Placeholder 5"/>
          <p:cNvSpPr>
            <a:spLocks noGrp="1"/>
          </p:cNvSpPr>
          <p:nvPr>
            <p:ph type="body" sz="quarter" idx="12"/>
          </p:nvPr>
        </p:nvSpPr>
        <p:spPr/>
        <p:txBody>
          <a:bodyPr/>
          <a:lstStyle/>
          <a:p>
            <a:r>
              <a:rPr lang="en-US" dirty="0"/>
              <a:t>Content Services</a:t>
            </a:r>
          </a:p>
          <a:p>
            <a:endParaRPr lang="en-US" dirty="0"/>
          </a:p>
        </p:txBody>
      </p:sp>
    </p:spTree>
    <p:extLst>
      <p:ext uri="{BB962C8B-B14F-4D97-AF65-F5344CB8AC3E}">
        <p14:creationId xmlns:p14="http://schemas.microsoft.com/office/powerpoint/2010/main" xmlns="" val="3128286288"/>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 Placeholder 4"/>
          <p:cNvSpPr>
            <a:spLocks noGrp="1"/>
          </p:cNvSpPr>
          <p:nvPr>
            <p:ph type="body" sz="quarter" idx="13"/>
          </p:nvPr>
        </p:nvSpPr>
        <p:spPr/>
        <p:txBody>
          <a:bodyPr/>
          <a:lstStyle/>
          <a:p>
            <a:r>
              <a:rPr lang="en-US" dirty="0" smtClean="0"/>
              <a:t>Portal Integration</a:t>
            </a:r>
            <a:endParaRPr lang="en-US" dirty="0"/>
          </a:p>
        </p:txBody>
      </p:sp>
      <p:sp>
        <p:nvSpPr>
          <p:cNvPr id="6" name="Content Placeholder 5"/>
          <p:cNvSpPr>
            <a:spLocks noGrp="1"/>
          </p:cNvSpPr>
          <p:nvPr>
            <p:ph sz="quarter" idx="14"/>
          </p:nvPr>
        </p:nvSpPr>
        <p:spPr/>
        <p:txBody>
          <a:bodyPr/>
          <a:lstStyle/>
          <a:p>
            <a:r>
              <a:rPr lang="en-US" dirty="0"/>
              <a:t>Portal Server Configuration</a:t>
            </a:r>
          </a:p>
          <a:p>
            <a:pPr lvl="1"/>
            <a:r>
              <a:rPr lang="en-US" dirty="0"/>
              <a:t>Specify the location of Content Services in the portal property file.</a:t>
            </a:r>
          </a:p>
          <a:p>
            <a:r>
              <a:rPr lang="en-US" dirty="0"/>
              <a:t>Decide content integration strategy</a:t>
            </a:r>
          </a:p>
          <a:p>
            <a:pPr lvl="1"/>
            <a:r>
              <a:rPr lang="en-US" dirty="0"/>
              <a:t>Client side</a:t>
            </a:r>
          </a:p>
          <a:p>
            <a:pPr lvl="1"/>
            <a:r>
              <a:rPr lang="en-US" dirty="0"/>
              <a:t>Server side</a:t>
            </a:r>
          </a:p>
          <a:p>
            <a:endParaRPr lang="en-US" dirty="0"/>
          </a:p>
        </p:txBody>
      </p:sp>
      <p:sp>
        <p:nvSpPr>
          <p:cNvPr id="2" name="Slide Number Placeholder 1"/>
          <p:cNvSpPr>
            <a:spLocks noGrp="1"/>
          </p:cNvSpPr>
          <p:nvPr>
            <p:ph type="sldNum" sz="quarter" idx="4"/>
          </p:nvPr>
        </p:nvSpPr>
        <p:spPr/>
        <p:txBody>
          <a:bodyPr/>
          <a:lstStyle/>
          <a:p>
            <a:fld id="{6FF59741-7650-A046-95B5-8D31235C520E}" type="slidenum">
              <a:rPr lang="en-US" smtClean="0"/>
              <a:pPr/>
              <a:t>72</a:t>
            </a:fld>
            <a:endParaRPr lang="en-US" dirty="0"/>
          </a:p>
        </p:txBody>
      </p:sp>
    </p:spTree>
    <p:extLst>
      <p:ext uri="{BB962C8B-B14F-4D97-AF65-F5344CB8AC3E}">
        <p14:creationId xmlns:p14="http://schemas.microsoft.com/office/powerpoint/2010/main" xmlns="" val="4185853826"/>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smtClean="0"/>
              <a:t>Content Consumption (Delivery)</a:t>
            </a:r>
            <a:endParaRPr lang="en-US" dirty="0"/>
          </a:p>
        </p:txBody>
      </p:sp>
      <p:sp>
        <p:nvSpPr>
          <p:cNvPr id="4" name="Slide Number Placeholder 3"/>
          <p:cNvSpPr>
            <a:spLocks noGrp="1"/>
          </p:cNvSpPr>
          <p:nvPr>
            <p:ph type="sldNum" sz="quarter" idx="4"/>
          </p:nvPr>
        </p:nvSpPr>
        <p:spPr/>
        <p:txBody>
          <a:bodyPr/>
          <a:lstStyle/>
          <a:p>
            <a:fld id="{6FF59741-7650-A046-95B5-8D31235C520E}" type="slidenum">
              <a:rPr lang="en-US" smtClean="0"/>
              <a:pPr/>
              <a:t>73</a:t>
            </a:fld>
            <a:endParaRPr lang="en-US" dirty="0"/>
          </a:p>
        </p:txBody>
      </p:sp>
      <p:sp>
        <p:nvSpPr>
          <p:cNvPr id="46" name="Rectangle 32"/>
          <p:cNvSpPr>
            <a:spLocks noChangeArrowheads="1"/>
          </p:cNvSpPr>
          <p:nvPr/>
        </p:nvSpPr>
        <p:spPr bwMode="auto">
          <a:xfrm>
            <a:off x="897845" y="4053304"/>
            <a:ext cx="1047350" cy="487341"/>
          </a:xfrm>
          <a:custGeom>
            <a:avLst/>
            <a:gdLst>
              <a:gd name="connsiteX0" fmla="*/ 0 w 990200"/>
              <a:gd name="connsiteY0" fmla="*/ 0 h 477816"/>
              <a:gd name="connsiteX1" fmla="*/ 990200 w 990200"/>
              <a:gd name="connsiteY1" fmla="*/ 0 h 477816"/>
              <a:gd name="connsiteX2" fmla="*/ 990200 w 990200"/>
              <a:gd name="connsiteY2" fmla="*/ 477816 h 477816"/>
              <a:gd name="connsiteX3" fmla="*/ 0 w 990200"/>
              <a:gd name="connsiteY3" fmla="*/ 477816 h 477816"/>
              <a:gd name="connsiteX4" fmla="*/ 0 w 990200"/>
              <a:gd name="connsiteY4" fmla="*/ 0 h 477816"/>
              <a:gd name="connsiteX0" fmla="*/ 0 w 1047350"/>
              <a:gd name="connsiteY0" fmla="*/ 9525 h 487341"/>
              <a:gd name="connsiteX1" fmla="*/ 1047350 w 1047350"/>
              <a:gd name="connsiteY1" fmla="*/ 0 h 487341"/>
              <a:gd name="connsiteX2" fmla="*/ 990200 w 1047350"/>
              <a:gd name="connsiteY2" fmla="*/ 487341 h 487341"/>
              <a:gd name="connsiteX3" fmla="*/ 0 w 1047350"/>
              <a:gd name="connsiteY3" fmla="*/ 487341 h 487341"/>
              <a:gd name="connsiteX4" fmla="*/ 0 w 1047350"/>
              <a:gd name="connsiteY4" fmla="*/ 9525 h 4873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7350" h="487341">
                <a:moveTo>
                  <a:pt x="0" y="9525"/>
                </a:moveTo>
                <a:lnTo>
                  <a:pt x="1047350" y="0"/>
                </a:lnTo>
                <a:lnTo>
                  <a:pt x="990200" y="487341"/>
                </a:lnTo>
                <a:lnTo>
                  <a:pt x="0" y="487341"/>
                </a:lnTo>
                <a:lnTo>
                  <a:pt x="0" y="9525"/>
                </a:lnTo>
                <a:close/>
              </a:path>
            </a:pathLst>
          </a:custGeom>
          <a:solidFill>
            <a:schemeClr val="accent1"/>
          </a:solidFill>
          <a:ln w="25400">
            <a:solidFill>
              <a:schemeClr val="bg1"/>
            </a:solidFill>
            <a:round/>
            <a:headEnd/>
            <a:tailEnd/>
          </a:ln>
        </p:spPr>
        <p:txBody>
          <a:bodyPr wrap="none" lIns="91436" tIns="45718" rIns="91436" bIns="45718" anchor="ctr"/>
          <a:lstStyle/>
          <a:p>
            <a:pPr algn="ctr">
              <a:defRPr/>
            </a:pPr>
            <a:r>
              <a:rPr lang="en-US" sz="1000" dirty="0">
                <a:solidFill>
                  <a:srgbClr val="FFFFFF"/>
                </a:solidFill>
                <a:latin typeface="Roboto Light" pitchFamily="2" charset="0"/>
                <a:ea typeface="Roboto Light" pitchFamily="2" charset="0"/>
                <a:cs typeface="ＭＳ Ｐゴシック" charset="0"/>
              </a:rPr>
              <a:t>Existing </a:t>
            </a:r>
            <a:r>
              <a:rPr lang="en-US" sz="1000" dirty="0" smtClean="0">
                <a:solidFill>
                  <a:srgbClr val="FFFFFF"/>
                </a:solidFill>
                <a:latin typeface="Roboto Light" pitchFamily="2" charset="0"/>
                <a:ea typeface="Roboto Light" pitchFamily="2" charset="0"/>
                <a:cs typeface="ＭＳ Ｐゴシック" charset="0"/>
              </a:rPr>
              <a:t>CMS</a:t>
            </a:r>
          </a:p>
          <a:p>
            <a:pPr algn="ctr">
              <a:defRPr/>
            </a:pPr>
            <a:r>
              <a:rPr lang="en-US" sz="1000" dirty="0" smtClean="0">
                <a:solidFill>
                  <a:srgbClr val="FFFFFF"/>
                </a:solidFill>
                <a:latin typeface="Roboto Light" pitchFamily="2" charset="0"/>
                <a:ea typeface="Roboto Light" pitchFamily="2" charset="0"/>
                <a:cs typeface="ＭＳ Ｐゴシック" charset="0"/>
              </a:rPr>
              <a:t>(</a:t>
            </a:r>
            <a:r>
              <a:rPr lang="en-US" sz="1000" dirty="0" err="1" smtClean="0">
                <a:solidFill>
                  <a:srgbClr val="FFFFFF"/>
                </a:solidFill>
                <a:latin typeface="Roboto Light" pitchFamily="2" charset="0"/>
                <a:ea typeface="Roboto Light" pitchFamily="2" charset="0"/>
                <a:cs typeface="ＭＳ Ｐゴシック" charset="0"/>
              </a:rPr>
              <a:t>Tridion</a:t>
            </a:r>
            <a:r>
              <a:rPr lang="en-US" sz="1000" dirty="0">
                <a:solidFill>
                  <a:srgbClr val="FFFFFF"/>
                </a:solidFill>
                <a:latin typeface="Roboto Light" pitchFamily="2" charset="0"/>
                <a:ea typeface="Roboto Light" pitchFamily="2" charset="0"/>
                <a:cs typeface="ＭＳ Ｐゴシック" charset="0"/>
              </a:rPr>
              <a:t>)</a:t>
            </a:r>
          </a:p>
        </p:txBody>
      </p:sp>
      <p:sp>
        <p:nvSpPr>
          <p:cNvPr id="47" name="Rectangle 14"/>
          <p:cNvSpPr>
            <a:spLocks noChangeArrowheads="1"/>
          </p:cNvSpPr>
          <p:nvPr/>
        </p:nvSpPr>
        <p:spPr bwMode="auto">
          <a:xfrm>
            <a:off x="906290" y="3247372"/>
            <a:ext cx="2077810" cy="637080"/>
          </a:xfrm>
          <a:custGeom>
            <a:avLst/>
            <a:gdLst>
              <a:gd name="connsiteX0" fmla="*/ 0 w 2001610"/>
              <a:gd name="connsiteY0" fmla="*/ 0 h 589455"/>
              <a:gd name="connsiteX1" fmla="*/ 2001610 w 2001610"/>
              <a:gd name="connsiteY1" fmla="*/ 0 h 589455"/>
              <a:gd name="connsiteX2" fmla="*/ 2001610 w 2001610"/>
              <a:gd name="connsiteY2" fmla="*/ 589455 h 589455"/>
              <a:gd name="connsiteX3" fmla="*/ 0 w 2001610"/>
              <a:gd name="connsiteY3" fmla="*/ 589455 h 589455"/>
              <a:gd name="connsiteX4" fmla="*/ 0 w 2001610"/>
              <a:gd name="connsiteY4" fmla="*/ 0 h 589455"/>
              <a:gd name="connsiteX0" fmla="*/ 0 w 2077810"/>
              <a:gd name="connsiteY0" fmla="*/ 47625 h 637080"/>
              <a:gd name="connsiteX1" fmla="*/ 2077810 w 2077810"/>
              <a:gd name="connsiteY1" fmla="*/ 0 h 637080"/>
              <a:gd name="connsiteX2" fmla="*/ 2001610 w 2077810"/>
              <a:gd name="connsiteY2" fmla="*/ 637080 h 637080"/>
              <a:gd name="connsiteX3" fmla="*/ 0 w 2077810"/>
              <a:gd name="connsiteY3" fmla="*/ 637080 h 637080"/>
              <a:gd name="connsiteX4" fmla="*/ 0 w 2077810"/>
              <a:gd name="connsiteY4" fmla="*/ 47625 h 6370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7810" h="637080">
                <a:moveTo>
                  <a:pt x="0" y="47625"/>
                </a:moveTo>
                <a:lnTo>
                  <a:pt x="2077810" y="0"/>
                </a:lnTo>
                <a:lnTo>
                  <a:pt x="2001610" y="637080"/>
                </a:lnTo>
                <a:lnTo>
                  <a:pt x="0" y="637080"/>
                </a:lnTo>
                <a:lnTo>
                  <a:pt x="0" y="47625"/>
                </a:lnTo>
                <a:close/>
              </a:path>
            </a:pathLst>
          </a:custGeom>
          <a:solidFill>
            <a:schemeClr val="tx1">
              <a:lumMod val="25000"/>
              <a:lumOff val="75000"/>
            </a:schemeClr>
          </a:solidFill>
          <a:ln w="9525">
            <a:solidFill>
              <a:schemeClr val="bg2"/>
            </a:solidFill>
            <a:miter lim="800000"/>
            <a:headEnd/>
            <a:tailEnd/>
          </a:ln>
        </p:spPr>
        <p:txBody>
          <a:bodyPr wrap="none" lIns="91436" tIns="45718" rIns="91436" bIns="45718" anchor="ctr"/>
          <a:lstStyle/>
          <a:p>
            <a:pPr algn="ctr"/>
            <a:r>
              <a:rPr lang="en-US" sz="1600">
                <a:solidFill>
                  <a:schemeClr val="tx2">
                    <a:lumMod val="90000"/>
                    <a:lumOff val="10000"/>
                  </a:schemeClr>
                </a:solidFill>
                <a:latin typeface="Roboto Light" pitchFamily="2" charset="0"/>
                <a:ea typeface="Roboto Light" pitchFamily="2" charset="0"/>
              </a:rPr>
              <a:t>Content</a:t>
            </a:r>
          </a:p>
        </p:txBody>
      </p:sp>
      <p:sp>
        <p:nvSpPr>
          <p:cNvPr id="48" name="Rectangle 32"/>
          <p:cNvSpPr>
            <a:spLocks noChangeArrowheads="1"/>
          </p:cNvSpPr>
          <p:nvPr/>
        </p:nvSpPr>
        <p:spPr bwMode="auto">
          <a:xfrm>
            <a:off x="6452303" y="1052736"/>
            <a:ext cx="1843971" cy="5058638"/>
          </a:xfrm>
          <a:custGeom>
            <a:avLst/>
            <a:gdLst>
              <a:gd name="connsiteX0" fmla="*/ 0 w 1853136"/>
              <a:gd name="connsiteY0" fmla="*/ 0 h 4476734"/>
              <a:gd name="connsiteX1" fmla="*/ 1853136 w 1853136"/>
              <a:gd name="connsiteY1" fmla="*/ 0 h 4476734"/>
              <a:gd name="connsiteX2" fmla="*/ 1853136 w 1853136"/>
              <a:gd name="connsiteY2" fmla="*/ 4476734 h 4476734"/>
              <a:gd name="connsiteX3" fmla="*/ 0 w 1853136"/>
              <a:gd name="connsiteY3" fmla="*/ 4476734 h 4476734"/>
              <a:gd name="connsiteX4" fmla="*/ 0 w 1853136"/>
              <a:gd name="connsiteY4" fmla="*/ 0 h 4476734"/>
              <a:gd name="connsiteX0" fmla="*/ 0 w 1919811"/>
              <a:gd name="connsiteY0" fmla="*/ 152400 h 4629134"/>
              <a:gd name="connsiteX1" fmla="*/ 1919811 w 1919811"/>
              <a:gd name="connsiteY1" fmla="*/ 0 h 4629134"/>
              <a:gd name="connsiteX2" fmla="*/ 1853136 w 1919811"/>
              <a:gd name="connsiteY2" fmla="*/ 4629134 h 4629134"/>
              <a:gd name="connsiteX3" fmla="*/ 0 w 1919811"/>
              <a:gd name="connsiteY3" fmla="*/ 4629134 h 4629134"/>
              <a:gd name="connsiteX4" fmla="*/ 0 w 1919811"/>
              <a:gd name="connsiteY4" fmla="*/ 152400 h 4629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9811" h="4629134">
                <a:moveTo>
                  <a:pt x="0" y="152400"/>
                </a:moveTo>
                <a:lnTo>
                  <a:pt x="1919811" y="0"/>
                </a:lnTo>
                <a:lnTo>
                  <a:pt x="1853136" y="4629134"/>
                </a:lnTo>
                <a:lnTo>
                  <a:pt x="0" y="4629134"/>
                </a:lnTo>
                <a:lnTo>
                  <a:pt x="0" y="152400"/>
                </a:lnTo>
                <a:close/>
              </a:path>
            </a:pathLst>
          </a:custGeom>
          <a:solidFill>
            <a:schemeClr val="tx2">
              <a:lumMod val="50000"/>
              <a:lumOff val="50000"/>
            </a:schemeClr>
          </a:solidFill>
          <a:ln w="6350">
            <a:solidFill>
              <a:srgbClr val="6B6459">
                <a:alpha val="30980"/>
              </a:srgbClr>
            </a:solidFill>
            <a:miter lim="800000"/>
            <a:headEnd/>
            <a:tailEnd/>
          </a:ln>
        </p:spPr>
        <p:txBody>
          <a:bodyPr lIns="0" tIns="252000" rIns="0" bIns="0" anchor="t" anchorCtr="1"/>
          <a:lstStyle/>
          <a:p>
            <a:r>
              <a:rPr lang="en-US" sz="1200" dirty="0" smtClean="0">
                <a:solidFill>
                  <a:srgbClr val="FFFFFF"/>
                </a:solidFill>
                <a:latin typeface="Roboto Black" panose="02000000000000000000" pitchFamily="2" charset="0"/>
                <a:ea typeface="Roboto Black" panose="02000000000000000000" pitchFamily="2" charset="0"/>
              </a:rPr>
              <a:t>Portal </a:t>
            </a:r>
            <a:r>
              <a:rPr lang="en-US" sz="1200" dirty="0">
                <a:solidFill>
                  <a:srgbClr val="FFFFFF"/>
                </a:solidFill>
                <a:latin typeface="Roboto Black" panose="02000000000000000000" pitchFamily="2" charset="0"/>
                <a:ea typeface="Roboto Black" panose="02000000000000000000" pitchFamily="2" charset="0"/>
              </a:rPr>
              <a:t>Page</a:t>
            </a:r>
          </a:p>
          <a:p>
            <a:endParaRPr lang="en-US" sz="1200" dirty="0">
              <a:solidFill>
                <a:srgbClr val="FFFFFF"/>
              </a:solidFill>
              <a:latin typeface="Roboto Light" pitchFamily="2" charset="0"/>
              <a:ea typeface="Roboto Light" pitchFamily="2" charset="0"/>
            </a:endParaRPr>
          </a:p>
          <a:p>
            <a:endParaRPr lang="en-US" sz="1200" dirty="0">
              <a:solidFill>
                <a:srgbClr val="FFFFFF"/>
              </a:solidFill>
              <a:latin typeface="Roboto Light" pitchFamily="2" charset="0"/>
              <a:ea typeface="Roboto Light" pitchFamily="2" charset="0"/>
            </a:endParaRPr>
          </a:p>
          <a:p>
            <a:endParaRPr lang="en-US" sz="1200" dirty="0">
              <a:solidFill>
                <a:srgbClr val="FFFFFF"/>
              </a:solidFill>
              <a:latin typeface="Roboto Light" pitchFamily="2" charset="0"/>
              <a:ea typeface="Roboto Light" pitchFamily="2" charset="0"/>
            </a:endParaRPr>
          </a:p>
          <a:p>
            <a:endParaRPr lang="en-US" sz="1200" dirty="0">
              <a:solidFill>
                <a:srgbClr val="FFFFFF"/>
              </a:solidFill>
              <a:latin typeface="Roboto Light" pitchFamily="2" charset="0"/>
              <a:ea typeface="Roboto Light" pitchFamily="2" charset="0"/>
            </a:endParaRPr>
          </a:p>
          <a:p>
            <a:endParaRPr lang="en-US" sz="1200" dirty="0">
              <a:solidFill>
                <a:srgbClr val="FFFFFF"/>
              </a:solidFill>
              <a:latin typeface="Roboto Light" pitchFamily="2" charset="0"/>
              <a:ea typeface="Roboto Light" pitchFamily="2" charset="0"/>
            </a:endParaRPr>
          </a:p>
          <a:p>
            <a:endParaRPr lang="en-US" sz="1200" dirty="0">
              <a:solidFill>
                <a:srgbClr val="FFFFFF"/>
              </a:solidFill>
              <a:latin typeface="Roboto Light" pitchFamily="2" charset="0"/>
              <a:ea typeface="Roboto Light" pitchFamily="2" charset="0"/>
            </a:endParaRPr>
          </a:p>
          <a:p>
            <a:endParaRPr lang="en-US" sz="1200" dirty="0">
              <a:solidFill>
                <a:srgbClr val="FFFFFF"/>
              </a:solidFill>
              <a:latin typeface="Roboto Light" pitchFamily="2" charset="0"/>
              <a:ea typeface="Roboto Light" pitchFamily="2" charset="0"/>
            </a:endParaRPr>
          </a:p>
          <a:p>
            <a:endParaRPr lang="en-US" sz="1200" dirty="0">
              <a:solidFill>
                <a:srgbClr val="FFFFFF"/>
              </a:solidFill>
              <a:latin typeface="Roboto Light" pitchFamily="2" charset="0"/>
              <a:ea typeface="Roboto Light" pitchFamily="2" charset="0"/>
            </a:endParaRPr>
          </a:p>
          <a:p>
            <a:endParaRPr lang="en-US" sz="1200" dirty="0">
              <a:solidFill>
                <a:srgbClr val="FFFFFF"/>
              </a:solidFill>
              <a:latin typeface="Roboto Light" pitchFamily="2" charset="0"/>
              <a:ea typeface="Roboto Light" pitchFamily="2" charset="0"/>
            </a:endParaRPr>
          </a:p>
          <a:p>
            <a:endParaRPr lang="en-US" sz="1200" dirty="0">
              <a:solidFill>
                <a:srgbClr val="FFFFFF"/>
              </a:solidFill>
              <a:latin typeface="Roboto Light" pitchFamily="2" charset="0"/>
              <a:ea typeface="Roboto Light" pitchFamily="2" charset="0"/>
            </a:endParaRPr>
          </a:p>
          <a:p>
            <a:endParaRPr lang="en-US" sz="1200" dirty="0">
              <a:solidFill>
                <a:srgbClr val="FFFFFF"/>
              </a:solidFill>
              <a:latin typeface="Roboto Light" pitchFamily="2" charset="0"/>
              <a:ea typeface="Roboto Light" pitchFamily="2" charset="0"/>
            </a:endParaRPr>
          </a:p>
          <a:p>
            <a:endParaRPr lang="en-US" sz="1200" dirty="0">
              <a:solidFill>
                <a:srgbClr val="FFFFFF"/>
              </a:solidFill>
              <a:latin typeface="Roboto Light" pitchFamily="2" charset="0"/>
              <a:ea typeface="Roboto Light" pitchFamily="2" charset="0"/>
            </a:endParaRPr>
          </a:p>
          <a:p>
            <a:endParaRPr lang="en-US" sz="1200" dirty="0">
              <a:solidFill>
                <a:srgbClr val="FFFFFF"/>
              </a:solidFill>
              <a:latin typeface="Roboto Light" pitchFamily="2" charset="0"/>
              <a:ea typeface="Roboto Light" pitchFamily="2" charset="0"/>
            </a:endParaRPr>
          </a:p>
          <a:p>
            <a:endParaRPr lang="en-US" sz="1200" dirty="0">
              <a:solidFill>
                <a:srgbClr val="FFFFFF"/>
              </a:solidFill>
              <a:latin typeface="Roboto Light" pitchFamily="2" charset="0"/>
              <a:ea typeface="Roboto Light" pitchFamily="2" charset="0"/>
            </a:endParaRPr>
          </a:p>
          <a:p>
            <a:endParaRPr lang="en-US" sz="1200" dirty="0">
              <a:solidFill>
                <a:srgbClr val="FFFFFF"/>
              </a:solidFill>
              <a:latin typeface="Roboto Light" pitchFamily="2" charset="0"/>
              <a:ea typeface="Roboto Light" pitchFamily="2" charset="0"/>
            </a:endParaRPr>
          </a:p>
          <a:p>
            <a:endParaRPr lang="en-US" sz="1200" dirty="0">
              <a:solidFill>
                <a:srgbClr val="FFFFFF"/>
              </a:solidFill>
              <a:latin typeface="Roboto Light" pitchFamily="2" charset="0"/>
              <a:ea typeface="Roboto Light" pitchFamily="2" charset="0"/>
            </a:endParaRPr>
          </a:p>
          <a:p>
            <a:endParaRPr lang="en-US" sz="1200" dirty="0">
              <a:solidFill>
                <a:srgbClr val="FFFFFF"/>
              </a:solidFill>
              <a:latin typeface="Roboto Light" pitchFamily="2" charset="0"/>
              <a:ea typeface="Roboto Light" pitchFamily="2" charset="0"/>
            </a:endParaRPr>
          </a:p>
          <a:p>
            <a:endParaRPr lang="en-US" sz="1200" dirty="0">
              <a:solidFill>
                <a:srgbClr val="FFFFFF"/>
              </a:solidFill>
              <a:latin typeface="Roboto Light" pitchFamily="2" charset="0"/>
              <a:ea typeface="Roboto Light" pitchFamily="2" charset="0"/>
            </a:endParaRPr>
          </a:p>
          <a:p>
            <a:endParaRPr lang="en-US" sz="1200" dirty="0">
              <a:solidFill>
                <a:srgbClr val="FFFFFF"/>
              </a:solidFill>
              <a:latin typeface="Roboto Light" pitchFamily="2" charset="0"/>
              <a:ea typeface="Roboto Light" pitchFamily="2" charset="0"/>
            </a:endParaRPr>
          </a:p>
          <a:p>
            <a:endParaRPr lang="en-US" sz="1200" dirty="0">
              <a:solidFill>
                <a:srgbClr val="FFFFFF"/>
              </a:solidFill>
              <a:latin typeface="Roboto Light" pitchFamily="2" charset="0"/>
              <a:ea typeface="Roboto Light" pitchFamily="2" charset="0"/>
            </a:endParaRPr>
          </a:p>
          <a:p>
            <a:endParaRPr lang="en-US" sz="1200" dirty="0">
              <a:solidFill>
                <a:srgbClr val="FFFFFF"/>
              </a:solidFill>
              <a:latin typeface="Roboto Light" pitchFamily="2" charset="0"/>
              <a:ea typeface="Roboto Light" pitchFamily="2" charset="0"/>
            </a:endParaRPr>
          </a:p>
          <a:p>
            <a:r>
              <a:rPr lang="en-US" sz="1200" dirty="0">
                <a:solidFill>
                  <a:srgbClr val="FFFFFF"/>
                </a:solidFill>
                <a:latin typeface="Roboto Light" pitchFamily="2" charset="0"/>
                <a:ea typeface="Roboto Light" pitchFamily="2" charset="0"/>
              </a:rPr>
              <a:t> </a:t>
            </a:r>
          </a:p>
        </p:txBody>
      </p:sp>
      <p:sp>
        <p:nvSpPr>
          <p:cNvPr id="50" name="Text Box 8"/>
          <p:cNvSpPr txBox="1">
            <a:spLocks noChangeArrowheads="1"/>
          </p:cNvSpPr>
          <p:nvPr/>
        </p:nvSpPr>
        <p:spPr bwMode="auto">
          <a:xfrm>
            <a:off x="2918404" y="2470118"/>
            <a:ext cx="639911" cy="23082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1436" tIns="45718" rIns="91436" bIns="45718">
            <a:spAutoFit/>
          </a:bodyPr>
          <a:lstStyle/>
          <a:p>
            <a:r>
              <a:rPr lang="en-US" sz="900" dirty="0">
                <a:solidFill>
                  <a:srgbClr val="808080"/>
                </a:solidFill>
                <a:latin typeface="Roboto Light" pitchFamily="2" charset="0"/>
                <a:ea typeface="Roboto Light" pitchFamily="2" charset="0"/>
              </a:rPr>
              <a:t>(X)HTML</a:t>
            </a:r>
          </a:p>
        </p:txBody>
      </p:sp>
      <p:sp>
        <p:nvSpPr>
          <p:cNvPr id="51" name="Text Box 14"/>
          <p:cNvSpPr txBox="1">
            <a:spLocks noChangeArrowheads="1"/>
          </p:cNvSpPr>
          <p:nvPr/>
        </p:nvSpPr>
        <p:spPr bwMode="auto">
          <a:xfrm>
            <a:off x="2912654" y="1655048"/>
            <a:ext cx="639911" cy="23082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1436" tIns="45718" rIns="91436" bIns="45718">
            <a:spAutoFit/>
          </a:bodyPr>
          <a:lstStyle/>
          <a:p>
            <a:r>
              <a:rPr lang="en-US" sz="900" dirty="0">
                <a:solidFill>
                  <a:srgbClr val="808080"/>
                </a:solidFill>
                <a:latin typeface="Roboto Light" pitchFamily="2" charset="0"/>
                <a:ea typeface="Roboto Light" pitchFamily="2" charset="0"/>
              </a:rPr>
              <a:t>(X)HTML</a:t>
            </a:r>
          </a:p>
        </p:txBody>
      </p:sp>
      <p:sp>
        <p:nvSpPr>
          <p:cNvPr id="52" name="Rectangle 14"/>
          <p:cNvSpPr>
            <a:spLocks noChangeArrowheads="1"/>
          </p:cNvSpPr>
          <p:nvPr/>
        </p:nvSpPr>
        <p:spPr bwMode="auto">
          <a:xfrm>
            <a:off x="906290" y="1586006"/>
            <a:ext cx="2077810" cy="637080"/>
          </a:xfrm>
          <a:custGeom>
            <a:avLst/>
            <a:gdLst>
              <a:gd name="connsiteX0" fmla="*/ 0 w 2001610"/>
              <a:gd name="connsiteY0" fmla="*/ 0 h 589455"/>
              <a:gd name="connsiteX1" fmla="*/ 2001610 w 2001610"/>
              <a:gd name="connsiteY1" fmla="*/ 0 h 589455"/>
              <a:gd name="connsiteX2" fmla="*/ 2001610 w 2001610"/>
              <a:gd name="connsiteY2" fmla="*/ 589455 h 589455"/>
              <a:gd name="connsiteX3" fmla="*/ 0 w 2001610"/>
              <a:gd name="connsiteY3" fmla="*/ 589455 h 589455"/>
              <a:gd name="connsiteX4" fmla="*/ 0 w 2001610"/>
              <a:gd name="connsiteY4" fmla="*/ 0 h 589455"/>
              <a:gd name="connsiteX0" fmla="*/ 0 w 2077810"/>
              <a:gd name="connsiteY0" fmla="*/ 47625 h 637080"/>
              <a:gd name="connsiteX1" fmla="*/ 2077810 w 2077810"/>
              <a:gd name="connsiteY1" fmla="*/ 0 h 637080"/>
              <a:gd name="connsiteX2" fmla="*/ 2001610 w 2077810"/>
              <a:gd name="connsiteY2" fmla="*/ 637080 h 637080"/>
              <a:gd name="connsiteX3" fmla="*/ 0 w 2077810"/>
              <a:gd name="connsiteY3" fmla="*/ 637080 h 637080"/>
              <a:gd name="connsiteX4" fmla="*/ 0 w 2077810"/>
              <a:gd name="connsiteY4" fmla="*/ 47625 h 6370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7810" h="637080">
                <a:moveTo>
                  <a:pt x="0" y="47625"/>
                </a:moveTo>
                <a:lnTo>
                  <a:pt x="2077810" y="0"/>
                </a:lnTo>
                <a:lnTo>
                  <a:pt x="2001610" y="637080"/>
                </a:lnTo>
                <a:lnTo>
                  <a:pt x="0" y="637080"/>
                </a:lnTo>
                <a:lnTo>
                  <a:pt x="0" y="47625"/>
                </a:lnTo>
                <a:close/>
              </a:path>
            </a:pathLst>
          </a:custGeom>
          <a:solidFill>
            <a:schemeClr val="tx1">
              <a:lumMod val="25000"/>
              <a:lumOff val="75000"/>
            </a:schemeClr>
          </a:solidFill>
          <a:ln w="9525">
            <a:solidFill>
              <a:schemeClr val="bg2"/>
            </a:solidFill>
            <a:miter lim="800000"/>
            <a:headEnd/>
            <a:tailEnd/>
          </a:ln>
        </p:spPr>
        <p:txBody>
          <a:bodyPr wrap="none" lIns="91436" tIns="45718" rIns="91436" bIns="45718" anchor="ctr"/>
          <a:lstStyle/>
          <a:p>
            <a:pPr algn="ctr"/>
            <a:r>
              <a:rPr lang="en-US" sz="1600">
                <a:solidFill>
                  <a:schemeClr val="tx2">
                    <a:lumMod val="90000"/>
                    <a:lumOff val="10000"/>
                  </a:schemeClr>
                </a:solidFill>
                <a:latin typeface="Roboto Light" pitchFamily="2" charset="0"/>
                <a:ea typeface="Roboto Light" pitchFamily="2" charset="0"/>
              </a:rPr>
              <a:t>Content</a:t>
            </a:r>
          </a:p>
        </p:txBody>
      </p:sp>
      <p:cxnSp>
        <p:nvCxnSpPr>
          <p:cNvPr id="53" name="AutoShape 20"/>
          <p:cNvCxnSpPr>
            <a:cxnSpLocks noChangeShapeType="1"/>
          </p:cNvCxnSpPr>
          <p:nvPr/>
        </p:nvCxnSpPr>
        <p:spPr bwMode="auto">
          <a:xfrm>
            <a:off x="2945081" y="2719449"/>
            <a:ext cx="3796355" cy="674"/>
          </a:xfrm>
          <a:prstGeom prst="bentConnector3">
            <a:avLst>
              <a:gd name="adj1" fmla="val 50000"/>
            </a:avLst>
          </a:prstGeom>
          <a:noFill/>
          <a:ln w="28575">
            <a:solidFill>
              <a:schemeClr val="accent1"/>
            </a:solidFill>
            <a:miter lim="800000"/>
            <a:headEnd/>
            <a:tailEnd type="triangle" w="med" len="med"/>
          </a:ln>
          <a:extLst>
            <a:ext uri="{909E8E84-426E-40DD-AFC4-6F175D3DCCD1}">
              <a14:hiddenFill xmlns:a14="http://schemas.microsoft.com/office/drawing/2010/main" xmlns="">
                <a:noFill/>
              </a14:hiddenFill>
            </a:ext>
          </a:extLst>
        </p:spPr>
      </p:cxnSp>
      <p:sp>
        <p:nvSpPr>
          <p:cNvPr id="54" name="Rectangle 32"/>
          <p:cNvSpPr>
            <a:spLocks noChangeArrowheads="1"/>
          </p:cNvSpPr>
          <p:nvPr/>
        </p:nvSpPr>
        <p:spPr bwMode="auto">
          <a:xfrm>
            <a:off x="4944117" y="2135584"/>
            <a:ext cx="1086495" cy="1140502"/>
          </a:xfrm>
          <a:custGeom>
            <a:avLst/>
            <a:gdLst>
              <a:gd name="connsiteX0" fmla="*/ 0 w 1010295"/>
              <a:gd name="connsiteY0" fmla="*/ 0 h 1111927"/>
              <a:gd name="connsiteX1" fmla="*/ 1010295 w 1010295"/>
              <a:gd name="connsiteY1" fmla="*/ 0 h 1111927"/>
              <a:gd name="connsiteX2" fmla="*/ 1010295 w 1010295"/>
              <a:gd name="connsiteY2" fmla="*/ 1111927 h 1111927"/>
              <a:gd name="connsiteX3" fmla="*/ 0 w 1010295"/>
              <a:gd name="connsiteY3" fmla="*/ 1111927 h 1111927"/>
              <a:gd name="connsiteX4" fmla="*/ 0 w 1010295"/>
              <a:gd name="connsiteY4" fmla="*/ 0 h 1111927"/>
              <a:gd name="connsiteX0" fmla="*/ 0 w 1086495"/>
              <a:gd name="connsiteY0" fmla="*/ 28575 h 1140502"/>
              <a:gd name="connsiteX1" fmla="*/ 1086495 w 1086495"/>
              <a:gd name="connsiteY1" fmla="*/ 0 h 1140502"/>
              <a:gd name="connsiteX2" fmla="*/ 1010295 w 1086495"/>
              <a:gd name="connsiteY2" fmla="*/ 1140502 h 1140502"/>
              <a:gd name="connsiteX3" fmla="*/ 0 w 1086495"/>
              <a:gd name="connsiteY3" fmla="*/ 1140502 h 1140502"/>
              <a:gd name="connsiteX4" fmla="*/ 0 w 1086495"/>
              <a:gd name="connsiteY4" fmla="*/ 28575 h 11405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6495" h="1140502">
                <a:moveTo>
                  <a:pt x="0" y="28575"/>
                </a:moveTo>
                <a:lnTo>
                  <a:pt x="1086495" y="0"/>
                </a:lnTo>
                <a:lnTo>
                  <a:pt x="1010295" y="1140502"/>
                </a:lnTo>
                <a:lnTo>
                  <a:pt x="0" y="1140502"/>
                </a:lnTo>
                <a:lnTo>
                  <a:pt x="0" y="28575"/>
                </a:lnTo>
                <a:close/>
              </a:path>
            </a:pathLst>
          </a:custGeom>
          <a:solidFill>
            <a:schemeClr val="accent4"/>
          </a:solidFill>
          <a:ln w="6350">
            <a:solidFill>
              <a:srgbClr val="6B6459">
                <a:alpha val="30980"/>
              </a:srgbClr>
            </a:solidFill>
            <a:miter lim="800000"/>
            <a:headEnd/>
            <a:tailEnd/>
          </a:ln>
        </p:spPr>
        <p:txBody>
          <a:bodyPr lIns="0" tIns="0" rIns="0" bIns="0" anchor="ctr" anchorCtr="1"/>
          <a:lstStyle/>
          <a:p>
            <a:r>
              <a:rPr lang="en-US" sz="1200">
                <a:solidFill>
                  <a:srgbClr val="FFFFFF"/>
                </a:solidFill>
                <a:latin typeface="Roboto Light" pitchFamily="2" charset="0"/>
                <a:ea typeface="Roboto Light" pitchFamily="2" charset="0"/>
              </a:rPr>
              <a:t>Mashup</a:t>
            </a:r>
          </a:p>
          <a:p>
            <a:r>
              <a:rPr lang="en-US" sz="1200">
                <a:solidFill>
                  <a:srgbClr val="FFFFFF"/>
                </a:solidFill>
                <a:latin typeface="Roboto Light" pitchFamily="2" charset="0"/>
                <a:ea typeface="Roboto Light" pitchFamily="2" charset="0"/>
              </a:rPr>
              <a:t>Services</a:t>
            </a:r>
          </a:p>
        </p:txBody>
      </p:sp>
      <p:sp>
        <p:nvSpPr>
          <p:cNvPr id="55" name="Text Box 32"/>
          <p:cNvSpPr txBox="1">
            <a:spLocks noChangeArrowheads="1"/>
          </p:cNvSpPr>
          <p:nvPr/>
        </p:nvSpPr>
        <p:spPr bwMode="auto">
          <a:xfrm>
            <a:off x="2910320" y="3318575"/>
            <a:ext cx="639911" cy="23082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1436" tIns="45718" rIns="91436" bIns="45718">
            <a:spAutoFit/>
          </a:bodyPr>
          <a:lstStyle/>
          <a:p>
            <a:r>
              <a:rPr lang="en-US" sz="900" dirty="0">
                <a:solidFill>
                  <a:srgbClr val="808080"/>
                </a:solidFill>
                <a:latin typeface="Roboto Light" pitchFamily="2" charset="0"/>
                <a:ea typeface="Roboto Light" pitchFamily="2" charset="0"/>
              </a:rPr>
              <a:t>(X)HTML</a:t>
            </a:r>
          </a:p>
        </p:txBody>
      </p:sp>
      <p:sp>
        <p:nvSpPr>
          <p:cNvPr id="57" name="AutoShape 37"/>
          <p:cNvSpPr>
            <a:spLocks noChangeArrowheads="1"/>
          </p:cNvSpPr>
          <p:nvPr/>
        </p:nvSpPr>
        <p:spPr bwMode="auto">
          <a:xfrm>
            <a:off x="3788698" y="4156310"/>
            <a:ext cx="902009" cy="281331"/>
          </a:xfrm>
          <a:prstGeom prst="can">
            <a:avLst>
              <a:gd name="adj" fmla="val 25000"/>
            </a:avLst>
          </a:prstGeom>
          <a:solidFill>
            <a:schemeClr val="accent4"/>
          </a:solidFill>
          <a:ln w="6350">
            <a:solidFill>
              <a:srgbClr val="6B6459">
                <a:alpha val="30980"/>
              </a:srgbClr>
            </a:solidFill>
            <a:miter lim="800000"/>
            <a:headEnd/>
            <a:tailEnd/>
          </a:ln>
        </p:spPr>
        <p:txBody>
          <a:bodyPr lIns="0" tIns="0" rIns="0" bIns="0" anchor="ctr" anchorCtr="1"/>
          <a:lstStyle/>
          <a:p>
            <a:endParaRPr lang="en-US" sz="1200">
              <a:solidFill>
                <a:srgbClr val="FFFFFF"/>
              </a:solidFill>
              <a:latin typeface="Roboto Light" pitchFamily="2" charset="0"/>
              <a:ea typeface="Roboto Light" pitchFamily="2" charset="0"/>
            </a:endParaRPr>
          </a:p>
        </p:txBody>
      </p:sp>
      <p:sp>
        <p:nvSpPr>
          <p:cNvPr id="58" name="Line 38"/>
          <p:cNvSpPr>
            <a:spLocks noChangeShapeType="1"/>
          </p:cNvSpPr>
          <p:nvPr/>
        </p:nvSpPr>
        <p:spPr bwMode="auto">
          <a:xfrm>
            <a:off x="4239702" y="3802414"/>
            <a:ext cx="0" cy="392298"/>
          </a:xfrm>
          <a:prstGeom prst="line">
            <a:avLst/>
          </a:prstGeom>
          <a:noFill/>
          <a:ln w="6350">
            <a:solidFill>
              <a:schemeClr val="tx1"/>
            </a:solidFill>
            <a:round/>
            <a:headEnd/>
            <a:tailEnd/>
          </a:ln>
          <a:extLst>
            <a:ext uri="{909E8E84-426E-40DD-AFC4-6F175D3DCCD1}">
              <a14:hiddenFill xmlns:a14="http://schemas.microsoft.com/office/drawing/2010/main" xmlns="">
                <a:noFill/>
              </a14:hiddenFill>
            </a:ext>
          </a:extLst>
        </p:spPr>
        <p:txBody>
          <a:bodyPr lIns="91436" tIns="45718" rIns="91436" bIns="45718"/>
          <a:lstStyle/>
          <a:p>
            <a:endParaRPr lang="nl-NL">
              <a:solidFill>
                <a:srgbClr val="FFFFFF"/>
              </a:solidFill>
              <a:latin typeface="Roboto Light" pitchFamily="2" charset="0"/>
              <a:ea typeface="Roboto Light" pitchFamily="2" charset="0"/>
            </a:endParaRPr>
          </a:p>
        </p:txBody>
      </p:sp>
      <p:sp>
        <p:nvSpPr>
          <p:cNvPr id="59" name="Rectangle 32"/>
          <p:cNvSpPr>
            <a:spLocks noChangeArrowheads="1"/>
          </p:cNvSpPr>
          <p:nvPr/>
        </p:nvSpPr>
        <p:spPr bwMode="auto">
          <a:xfrm>
            <a:off x="1966819" y="4038494"/>
            <a:ext cx="1047350" cy="487341"/>
          </a:xfrm>
          <a:custGeom>
            <a:avLst/>
            <a:gdLst>
              <a:gd name="connsiteX0" fmla="*/ 0 w 990200"/>
              <a:gd name="connsiteY0" fmla="*/ 0 h 477816"/>
              <a:gd name="connsiteX1" fmla="*/ 990200 w 990200"/>
              <a:gd name="connsiteY1" fmla="*/ 0 h 477816"/>
              <a:gd name="connsiteX2" fmla="*/ 990200 w 990200"/>
              <a:gd name="connsiteY2" fmla="*/ 477816 h 477816"/>
              <a:gd name="connsiteX3" fmla="*/ 0 w 990200"/>
              <a:gd name="connsiteY3" fmla="*/ 477816 h 477816"/>
              <a:gd name="connsiteX4" fmla="*/ 0 w 990200"/>
              <a:gd name="connsiteY4" fmla="*/ 0 h 477816"/>
              <a:gd name="connsiteX0" fmla="*/ 0 w 1047350"/>
              <a:gd name="connsiteY0" fmla="*/ 9525 h 487341"/>
              <a:gd name="connsiteX1" fmla="*/ 1047350 w 1047350"/>
              <a:gd name="connsiteY1" fmla="*/ 0 h 487341"/>
              <a:gd name="connsiteX2" fmla="*/ 990200 w 1047350"/>
              <a:gd name="connsiteY2" fmla="*/ 487341 h 487341"/>
              <a:gd name="connsiteX3" fmla="*/ 0 w 1047350"/>
              <a:gd name="connsiteY3" fmla="*/ 487341 h 487341"/>
              <a:gd name="connsiteX4" fmla="*/ 0 w 1047350"/>
              <a:gd name="connsiteY4" fmla="*/ 9525 h 4873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7350" h="487341">
                <a:moveTo>
                  <a:pt x="0" y="9525"/>
                </a:moveTo>
                <a:lnTo>
                  <a:pt x="1047350" y="0"/>
                </a:lnTo>
                <a:lnTo>
                  <a:pt x="990200" y="487341"/>
                </a:lnTo>
                <a:lnTo>
                  <a:pt x="0" y="487341"/>
                </a:lnTo>
                <a:lnTo>
                  <a:pt x="0" y="9525"/>
                </a:lnTo>
                <a:close/>
              </a:path>
            </a:pathLst>
          </a:custGeom>
          <a:solidFill>
            <a:schemeClr val="accent4"/>
          </a:solidFill>
          <a:ln w="25400">
            <a:solidFill>
              <a:schemeClr val="bg1"/>
            </a:solidFill>
            <a:round/>
            <a:headEnd/>
            <a:tailEnd/>
          </a:ln>
        </p:spPr>
        <p:txBody>
          <a:bodyPr wrap="none" lIns="91436" tIns="45718" rIns="91436" bIns="45718" anchor="ctr"/>
          <a:lstStyle/>
          <a:p>
            <a:pPr algn="ctr"/>
            <a:r>
              <a:rPr lang="en-US" sz="1000">
                <a:solidFill>
                  <a:srgbClr val="FFFFFF"/>
                </a:solidFill>
                <a:latin typeface="Roboto Light" pitchFamily="2" charset="0"/>
                <a:ea typeface="Roboto Light" pitchFamily="2" charset="0"/>
              </a:rPr>
              <a:t>Backbase</a:t>
            </a:r>
          </a:p>
          <a:p>
            <a:pPr algn="ctr"/>
            <a:r>
              <a:rPr lang="en-US" sz="1000">
                <a:solidFill>
                  <a:srgbClr val="FFFFFF"/>
                </a:solidFill>
                <a:latin typeface="Roboto Light" pitchFamily="2" charset="0"/>
                <a:ea typeface="Roboto Light" pitchFamily="2" charset="0"/>
              </a:rPr>
              <a:t>CMS</a:t>
            </a:r>
          </a:p>
        </p:txBody>
      </p:sp>
      <p:sp>
        <p:nvSpPr>
          <p:cNvPr id="60" name="Line 40"/>
          <p:cNvSpPr>
            <a:spLocks noChangeShapeType="1"/>
          </p:cNvSpPr>
          <p:nvPr/>
        </p:nvSpPr>
        <p:spPr bwMode="auto">
          <a:xfrm flipH="1">
            <a:off x="1416486" y="3717032"/>
            <a:ext cx="5033" cy="360074"/>
          </a:xfrm>
          <a:prstGeom prst="line">
            <a:avLst/>
          </a:prstGeom>
          <a:noFill/>
          <a:ln w="6350">
            <a:solidFill>
              <a:schemeClr val="tx1"/>
            </a:solidFill>
            <a:round/>
            <a:headEnd type="triangle" w="med" len="med"/>
            <a:tailEnd type="triangle" w="med" len="med"/>
          </a:ln>
        </p:spPr>
        <p:txBody>
          <a:bodyPr lIns="91436" tIns="45718" rIns="91436" bIns="45718"/>
          <a:lstStyle/>
          <a:p>
            <a:pPr>
              <a:defRPr/>
            </a:pPr>
            <a:endParaRPr lang="en-US">
              <a:solidFill>
                <a:srgbClr val="FFFFFF"/>
              </a:solidFill>
              <a:latin typeface="Roboto Light" pitchFamily="2" charset="0"/>
              <a:ea typeface="Roboto Light" pitchFamily="2" charset="0"/>
            </a:endParaRPr>
          </a:p>
        </p:txBody>
      </p:sp>
      <p:sp>
        <p:nvSpPr>
          <p:cNvPr id="61" name="Line 40"/>
          <p:cNvSpPr>
            <a:spLocks noChangeShapeType="1"/>
          </p:cNvSpPr>
          <p:nvPr/>
        </p:nvSpPr>
        <p:spPr bwMode="auto">
          <a:xfrm flipH="1">
            <a:off x="2490494" y="3717032"/>
            <a:ext cx="0" cy="336273"/>
          </a:xfrm>
          <a:prstGeom prst="line">
            <a:avLst/>
          </a:prstGeom>
          <a:noFill/>
          <a:ln w="6350">
            <a:solidFill>
              <a:schemeClr val="tx1"/>
            </a:solidFill>
            <a:round/>
            <a:headEnd type="triangle" w="med" len="med"/>
            <a:tailEnd type="triangle" w="med" len="med"/>
          </a:ln>
        </p:spPr>
        <p:txBody>
          <a:bodyPr lIns="91436" tIns="45718" rIns="91436" bIns="45718"/>
          <a:lstStyle/>
          <a:p>
            <a:pPr>
              <a:defRPr/>
            </a:pPr>
            <a:endParaRPr lang="en-US" sz="1000">
              <a:solidFill>
                <a:srgbClr val="FFFFFF"/>
              </a:solidFill>
              <a:latin typeface="Roboto Light" pitchFamily="2" charset="0"/>
              <a:ea typeface="Roboto Light" pitchFamily="2" charset="0"/>
            </a:endParaRPr>
          </a:p>
        </p:txBody>
      </p:sp>
      <p:cxnSp>
        <p:nvCxnSpPr>
          <p:cNvPr id="63" name="AutoShape 43"/>
          <p:cNvCxnSpPr>
            <a:cxnSpLocks noChangeShapeType="1"/>
          </p:cNvCxnSpPr>
          <p:nvPr/>
        </p:nvCxnSpPr>
        <p:spPr bwMode="auto">
          <a:xfrm flipV="1">
            <a:off x="2938765" y="5384902"/>
            <a:ext cx="849933" cy="413345"/>
          </a:xfrm>
          <a:prstGeom prst="bentConnector3">
            <a:avLst>
              <a:gd name="adj1" fmla="val 49044"/>
            </a:avLst>
          </a:prstGeom>
          <a:noFill/>
          <a:ln w="28575">
            <a:solidFill>
              <a:schemeClr val="accent1"/>
            </a:solidFill>
            <a:miter lim="800000"/>
            <a:headEnd/>
            <a:tailEnd type="triangle" w="med" len="med"/>
          </a:ln>
          <a:extLst>
            <a:ext uri="{909E8E84-426E-40DD-AFC4-6F175D3DCCD1}">
              <a14:hiddenFill xmlns:a14="http://schemas.microsoft.com/office/drawing/2010/main" xmlns="">
                <a:noFill/>
              </a14:hiddenFill>
            </a:ext>
          </a:extLst>
        </p:spPr>
      </p:cxnSp>
      <p:cxnSp>
        <p:nvCxnSpPr>
          <p:cNvPr id="64" name="AutoShape 10"/>
          <p:cNvCxnSpPr>
            <a:cxnSpLocks noChangeShapeType="1"/>
          </p:cNvCxnSpPr>
          <p:nvPr/>
        </p:nvCxnSpPr>
        <p:spPr bwMode="auto">
          <a:xfrm>
            <a:off x="2935657" y="4927107"/>
            <a:ext cx="853041" cy="457793"/>
          </a:xfrm>
          <a:prstGeom prst="bentConnector3">
            <a:avLst>
              <a:gd name="adj1" fmla="val 49040"/>
            </a:avLst>
          </a:prstGeom>
          <a:noFill/>
          <a:ln w="28575">
            <a:solidFill>
              <a:schemeClr val="accent1"/>
            </a:solidFill>
            <a:miter lim="800000"/>
            <a:headEnd/>
            <a:tailEnd type="triangle" w="med" len="med"/>
          </a:ln>
          <a:extLst>
            <a:ext uri="{909E8E84-426E-40DD-AFC4-6F175D3DCCD1}">
              <a14:hiddenFill xmlns:a14="http://schemas.microsoft.com/office/drawing/2010/main" xmlns="">
                <a:noFill/>
              </a14:hiddenFill>
            </a:ext>
          </a:extLst>
        </p:spPr>
      </p:cxnSp>
      <p:sp>
        <p:nvSpPr>
          <p:cNvPr id="65" name="Text Box 11"/>
          <p:cNvSpPr txBox="1">
            <a:spLocks noChangeArrowheads="1"/>
          </p:cNvSpPr>
          <p:nvPr/>
        </p:nvSpPr>
        <p:spPr bwMode="auto">
          <a:xfrm>
            <a:off x="2907704" y="4679026"/>
            <a:ext cx="732885" cy="23082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1436" tIns="45718" rIns="91436" bIns="45718">
            <a:spAutoFit/>
          </a:bodyPr>
          <a:lstStyle/>
          <a:p>
            <a:r>
              <a:rPr lang="en-US" sz="900" dirty="0">
                <a:solidFill>
                  <a:srgbClr val="808080"/>
                </a:solidFill>
                <a:latin typeface="Roboto Light" pitchFamily="2" charset="0"/>
                <a:ea typeface="Roboto Light" pitchFamily="2" charset="0"/>
              </a:rPr>
              <a:t>XML / RSS</a:t>
            </a:r>
          </a:p>
        </p:txBody>
      </p:sp>
      <p:sp>
        <p:nvSpPr>
          <p:cNvPr id="66" name="Text Box 12"/>
          <p:cNvSpPr txBox="1">
            <a:spLocks noChangeArrowheads="1"/>
          </p:cNvSpPr>
          <p:nvPr/>
        </p:nvSpPr>
        <p:spPr bwMode="auto">
          <a:xfrm>
            <a:off x="2925535" y="5555917"/>
            <a:ext cx="415490" cy="23082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1436" tIns="45718" rIns="91436" bIns="45718">
            <a:spAutoFit/>
          </a:bodyPr>
          <a:lstStyle/>
          <a:p>
            <a:r>
              <a:rPr lang="en-US" sz="900" dirty="0">
                <a:solidFill>
                  <a:srgbClr val="808080"/>
                </a:solidFill>
                <a:latin typeface="Roboto Light" pitchFamily="2" charset="0"/>
                <a:ea typeface="Roboto Light" pitchFamily="2" charset="0"/>
              </a:rPr>
              <a:t>XML</a:t>
            </a:r>
          </a:p>
        </p:txBody>
      </p:sp>
      <p:cxnSp>
        <p:nvCxnSpPr>
          <p:cNvPr id="67" name="AutoShape 15"/>
          <p:cNvCxnSpPr>
            <a:cxnSpLocks noChangeShapeType="1"/>
          </p:cNvCxnSpPr>
          <p:nvPr/>
        </p:nvCxnSpPr>
        <p:spPr bwMode="auto">
          <a:xfrm flipV="1">
            <a:off x="4735852" y="5367597"/>
            <a:ext cx="2005585" cy="2521"/>
          </a:xfrm>
          <a:prstGeom prst="straightConnector1">
            <a:avLst/>
          </a:prstGeom>
          <a:noFill/>
          <a:ln w="28575">
            <a:solidFill>
              <a:schemeClr val="accent1"/>
            </a:solidFill>
            <a:round/>
            <a:headEnd/>
            <a:tailEnd type="triangle" w="med" len="med"/>
          </a:ln>
          <a:extLst>
            <a:ext uri="{909E8E84-426E-40DD-AFC4-6F175D3DCCD1}">
              <a14:hiddenFill xmlns:a14="http://schemas.microsoft.com/office/drawing/2010/main" xmlns="">
                <a:noFill/>
              </a14:hiddenFill>
            </a:ext>
          </a:extLst>
        </p:spPr>
      </p:cxnSp>
      <p:sp>
        <p:nvSpPr>
          <p:cNvPr id="68" name="Text Box 16"/>
          <p:cNvSpPr txBox="1">
            <a:spLocks noChangeArrowheads="1"/>
          </p:cNvSpPr>
          <p:nvPr/>
        </p:nvSpPr>
        <p:spPr bwMode="auto">
          <a:xfrm>
            <a:off x="5951513" y="5131435"/>
            <a:ext cx="566173" cy="23082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1436" tIns="45718" rIns="91436" bIns="45718">
            <a:spAutoFit/>
          </a:bodyPr>
          <a:lstStyle/>
          <a:p>
            <a:pPr algn="ctr"/>
            <a:r>
              <a:rPr lang="en-US" sz="900" dirty="0">
                <a:solidFill>
                  <a:srgbClr val="808080"/>
                </a:solidFill>
                <a:latin typeface="Roboto Light" pitchFamily="2" charset="0"/>
                <a:ea typeface="Roboto Light" pitchFamily="2" charset="0"/>
              </a:rPr>
              <a:t>XHTML</a:t>
            </a:r>
          </a:p>
        </p:txBody>
      </p:sp>
      <p:sp>
        <p:nvSpPr>
          <p:cNvPr id="69" name="Rectangle 32"/>
          <p:cNvSpPr>
            <a:spLocks noChangeArrowheads="1"/>
          </p:cNvSpPr>
          <p:nvPr/>
        </p:nvSpPr>
        <p:spPr bwMode="auto">
          <a:xfrm>
            <a:off x="4944118" y="4772345"/>
            <a:ext cx="1076970" cy="1167961"/>
          </a:xfrm>
          <a:custGeom>
            <a:avLst/>
            <a:gdLst>
              <a:gd name="connsiteX0" fmla="*/ 0 w 1010295"/>
              <a:gd name="connsiteY0" fmla="*/ 0 h 1110811"/>
              <a:gd name="connsiteX1" fmla="*/ 1010295 w 1010295"/>
              <a:gd name="connsiteY1" fmla="*/ 0 h 1110811"/>
              <a:gd name="connsiteX2" fmla="*/ 1010295 w 1010295"/>
              <a:gd name="connsiteY2" fmla="*/ 1110811 h 1110811"/>
              <a:gd name="connsiteX3" fmla="*/ 0 w 1010295"/>
              <a:gd name="connsiteY3" fmla="*/ 1110811 h 1110811"/>
              <a:gd name="connsiteX4" fmla="*/ 0 w 1010295"/>
              <a:gd name="connsiteY4" fmla="*/ 0 h 1110811"/>
              <a:gd name="connsiteX0" fmla="*/ 0 w 1076970"/>
              <a:gd name="connsiteY0" fmla="*/ 57150 h 1167961"/>
              <a:gd name="connsiteX1" fmla="*/ 1076970 w 1076970"/>
              <a:gd name="connsiteY1" fmla="*/ 0 h 1167961"/>
              <a:gd name="connsiteX2" fmla="*/ 1010295 w 1076970"/>
              <a:gd name="connsiteY2" fmla="*/ 1167961 h 1167961"/>
              <a:gd name="connsiteX3" fmla="*/ 0 w 1076970"/>
              <a:gd name="connsiteY3" fmla="*/ 1167961 h 1167961"/>
              <a:gd name="connsiteX4" fmla="*/ 0 w 1076970"/>
              <a:gd name="connsiteY4" fmla="*/ 57150 h 11679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6970" h="1167961">
                <a:moveTo>
                  <a:pt x="0" y="57150"/>
                </a:moveTo>
                <a:lnTo>
                  <a:pt x="1076970" y="0"/>
                </a:lnTo>
                <a:lnTo>
                  <a:pt x="1010295" y="1167961"/>
                </a:lnTo>
                <a:lnTo>
                  <a:pt x="0" y="1167961"/>
                </a:lnTo>
                <a:lnTo>
                  <a:pt x="0" y="57150"/>
                </a:lnTo>
                <a:close/>
              </a:path>
            </a:pathLst>
          </a:custGeom>
          <a:solidFill>
            <a:schemeClr val="accent4"/>
          </a:solidFill>
          <a:ln w="6350">
            <a:solidFill>
              <a:srgbClr val="6B6459">
                <a:alpha val="30980"/>
              </a:srgbClr>
            </a:solidFill>
            <a:miter lim="800000"/>
            <a:headEnd/>
            <a:tailEnd/>
          </a:ln>
        </p:spPr>
        <p:txBody>
          <a:bodyPr lIns="0" tIns="0" rIns="0" bIns="0" anchor="ctr" anchorCtr="1"/>
          <a:lstStyle/>
          <a:p>
            <a:r>
              <a:rPr lang="en-US" sz="1200">
                <a:solidFill>
                  <a:srgbClr val="FFFFFF"/>
                </a:solidFill>
                <a:latin typeface="Roboto Light" pitchFamily="2" charset="0"/>
                <a:ea typeface="Roboto Light" pitchFamily="2" charset="0"/>
              </a:rPr>
              <a:t>Mashup</a:t>
            </a:r>
          </a:p>
          <a:p>
            <a:r>
              <a:rPr lang="en-US" sz="1200">
                <a:solidFill>
                  <a:srgbClr val="FFFFFF"/>
                </a:solidFill>
                <a:latin typeface="Roboto Light" pitchFamily="2" charset="0"/>
                <a:ea typeface="Roboto Light" pitchFamily="2" charset="0"/>
              </a:rPr>
              <a:t>Services</a:t>
            </a:r>
          </a:p>
        </p:txBody>
      </p:sp>
      <p:sp>
        <p:nvSpPr>
          <p:cNvPr id="70" name="AutoShape 30"/>
          <p:cNvSpPr>
            <a:spLocks noChangeArrowheads="1"/>
          </p:cNvSpPr>
          <p:nvPr/>
        </p:nvSpPr>
        <p:spPr bwMode="auto">
          <a:xfrm>
            <a:off x="3788698" y="5979379"/>
            <a:ext cx="902009" cy="281331"/>
          </a:xfrm>
          <a:prstGeom prst="can">
            <a:avLst>
              <a:gd name="adj" fmla="val 25000"/>
            </a:avLst>
          </a:prstGeom>
          <a:solidFill>
            <a:schemeClr val="accent4"/>
          </a:solidFill>
          <a:ln w="6350">
            <a:solidFill>
              <a:srgbClr val="6B6459">
                <a:alpha val="30980"/>
              </a:srgbClr>
            </a:solidFill>
            <a:miter lim="800000"/>
            <a:headEnd/>
            <a:tailEnd/>
          </a:ln>
        </p:spPr>
        <p:txBody>
          <a:bodyPr lIns="0" tIns="0" rIns="0" bIns="0" anchor="ctr" anchorCtr="1"/>
          <a:lstStyle/>
          <a:p>
            <a:endParaRPr lang="en-US" sz="500">
              <a:solidFill>
                <a:srgbClr val="FFFFFF"/>
              </a:solidFill>
              <a:latin typeface="Roboto Light" pitchFamily="2" charset="0"/>
              <a:ea typeface="Roboto Light" pitchFamily="2" charset="0"/>
            </a:endParaRPr>
          </a:p>
        </p:txBody>
      </p:sp>
      <p:sp>
        <p:nvSpPr>
          <p:cNvPr id="71" name="Line 31"/>
          <p:cNvSpPr>
            <a:spLocks noChangeShapeType="1"/>
          </p:cNvSpPr>
          <p:nvPr/>
        </p:nvSpPr>
        <p:spPr bwMode="auto">
          <a:xfrm>
            <a:off x="4239702" y="5631811"/>
            <a:ext cx="0" cy="382923"/>
          </a:xfrm>
          <a:prstGeom prst="line">
            <a:avLst/>
          </a:prstGeom>
          <a:noFill/>
          <a:ln w="6350">
            <a:solidFill>
              <a:schemeClr val="tx1"/>
            </a:solidFill>
            <a:round/>
            <a:headEnd/>
            <a:tailEnd/>
          </a:ln>
          <a:extLst>
            <a:ext uri="{909E8E84-426E-40DD-AFC4-6F175D3DCCD1}">
              <a14:hiddenFill xmlns:a14="http://schemas.microsoft.com/office/drawing/2010/main" xmlns="">
                <a:noFill/>
              </a14:hiddenFill>
            </a:ext>
          </a:extLst>
        </p:spPr>
        <p:txBody>
          <a:bodyPr lIns="91436" tIns="45718" rIns="91436" bIns="45718"/>
          <a:lstStyle/>
          <a:p>
            <a:endParaRPr lang="nl-NL">
              <a:solidFill>
                <a:srgbClr val="FFFFFF"/>
              </a:solidFill>
              <a:latin typeface="Roboto Light" pitchFamily="2" charset="0"/>
              <a:ea typeface="Roboto Light" pitchFamily="2" charset="0"/>
            </a:endParaRPr>
          </a:p>
        </p:txBody>
      </p:sp>
      <p:sp>
        <p:nvSpPr>
          <p:cNvPr id="73" name="Rectangle 2"/>
          <p:cNvSpPr/>
          <p:nvPr/>
        </p:nvSpPr>
        <p:spPr bwMode="auto">
          <a:xfrm>
            <a:off x="6741432" y="1628342"/>
            <a:ext cx="1200081" cy="552408"/>
          </a:xfrm>
          <a:custGeom>
            <a:avLst/>
            <a:gdLst>
              <a:gd name="connsiteX0" fmla="*/ 0 w 1142931"/>
              <a:gd name="connsiteY0" fmla="*/ 0 h 533358"/>
              <a:gd name="connsiteX1" fmla="*/ 1142931 w 1142931"/>
              <a:gd name="connsiteY1" fmla="*/ 0 h 533358"/>
              <a:gd name="connsiteX2" fmla="*/ 1142931 w 1142931"/>
              <a:gd name="connsiteY2" fmla="*/ 533358 h 533358"/>
              <a:gd name="connsiteX3" fmla="*/ 0 w 1142931"/>
              <a:gd name="connsiteY3" fmla="*/ 533358 h 533358"/>
              <a:gd name="connsiteX4" fmla="*/ 0 w 1142931"/>
              <a:gd name="connsiteY4" fmla="*/ 0 h 533358"/>
              <a:gd name="connsiteX0" fmla="*/ 0 w 1285806"/>
              <a:gd name="connsiteY0" fmla="*/ 47625 h 580983"/>
              <a:gd name="connsiteX1" fmla="*/ 1285806 w 1285806"/>
              <a:gd name="connsiteY1" fmla="*/ 0 h 580983"/>
              <a:gd name="connsiteX2" fmla="*/ 1142931 w 1285806"/>
              <a:gd name="connsiteY2" fmla="*/ 580983 h 580983"/>
              <a:gd name="connsiteX3" fmla="*/ 0 w 1285806"/>
              <a:gd name="connsiteY3" fmla="*/ 580983 h 580983"/>
              <a:gd name="connsiteX4" fmla="*/ 0 w 1285806"/>
              <a:gd name="connsiteY4" fmla="*/ 47625 h 580983"/>
              <a:gd name="connsiteX0" fmla="*/ 0 w 1247706"/>
              <a:gd name="connsiteY0" fmla="*/ 38100 h 571458"/>
              <a:gd name="connsiteX1" fmla="*/ 1247706 w 1247706"/>
              <a:gd name="connsiteY1" fmla="*/ 0 h 571458"/>
              <a:gd name="connsiteX2" fmla="*/ 1142931 w 1247706"/>
              <a:gd name="connsiteY2" fmla="*/ 571458 h 571458"/>
              <a:gd name="connsiteX3" fmla="*/ 0 w 1247706"/>
              <a:gd name="connsiteY3" fmla="*/ 571458 h 571458"/>
              <a:gd name="connsiteX4" fmla="*/ 0 w 1247706"/>
              <a:gd name="connsiteY4" fmla="*/ 38100 h 571458"/>
              <a:gd name="connsiteX0" fmla="*/ 0 w 1200081"/>
              <a:gd name="connsiteY0" fmla="*/ 19050 h 552408"/>
              <a:gd name="connsiteX1" fmla="*/ 1200081 w 1200081"/>
              <a:gd name="connsiteY1" fmla="*/ 0 h 552408"/>
              <a:gd name="connsiteX2" fmla="*/ 1142931 w 1200081"/>
              <a:gd name="connsiteY2" fmla="*/ 552408 h 552408"/>
              <a:gd name="connsiteX3" fmla="*/ 0 w 1200081"/>
              <a:gd name="connsiteY3" fmla="*/ 552408 h 552408"/>
              <a:gd name="connsiteX4" fmla="*/ 0 w 1200081"/>
              <a:gd name="connsiteY4" fmla="*/ 19050 h 5524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0081" h="552408">
                <a:moveTo>
                  <a:pt x="0" y="19050"/>
                </a:moveTo>
                <a:lnTo>
                  <a:pt x="1200081" y="0"/>
                </a:lnTo>
                <a:lnTo>
                  <a:pt x="1142931" y="552408"/>
                </a:lnTo>
                <a:lnTo>
                  <a:pt x="0" y="552408"/>
                </a:lnTo>
                <a:lnTo>
                  <a:pt x="0" y="19050"/>
                </a:lnTo>
                <a:close/>
              </a:path>
            </a:pathLst>
          </a:custGeom>
          <a:solidFill>
            <a:schemeClr val="tx1">
              <a:lumMod val="25000"/>
              <a:lumOff val="75000"/>
            </a:schemeClr>
          </a:solidFill>
          <a:ln w="31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r>
              <a:rPr lang="en-US" sz="1400" dirty="0" smtClean="0">
                <a:solidFill>
                  <a:schemeClr val="tx2">
                    <a:lumMod val="90000"/>
                    <a:lumOff val="10000"/>
                  </a:schemeClr>
                </a:solidFill>
                <a:latin typeface="Roboto Light"/>
              </a:rPr>
              <a:t>Widget</a:t>
            </a:r>
          </a:p>
        </p:txBody>
      </p:sp>
      <p:sp>
        <p:nvSpPr>
          <p:cNvPr id="74" name="Rectangle 2"/>
          <p:cNvSpPr/>
          <p:nvPr/>
        </p:nvSpPr>
        <p:spPr bwMode="auto">
          <a:xfrm>
            <a:off x="6741433" y="2446152"/>
            <a:ext cx="1200081" cy="552408"/>
          </a:xfrm>
          <a:custGeom>
            <a:avLst/>
            <a:gdLst>
              <a:gd name="connsiteX0" fmla="*/ 0 w 1142931"/>
              <a:gd name="connsiteY0" fmla="*/ 0 h 533358"/>
              <a:gd name="connsiteX1" fmla="*/ 1142931 w 1142931"/>
              <a:gd name="connsiteY1" fmla="*/ 0 h 533358"/>
              <a:gd name="connsiteX2" fmla="*/ 1142931 w 1142931"/>
              <a:gd name="connsiteY2" fmla="*/ 533358 h 533358"/>
              <a:gd name="connsiteX3" fmla="*/ 0 w 1142931"/>
              <a:gd name="connsiteY3" fmla="*/ 533358 h 533358"/>
              <a:gd name="connsiteX4" fmla="*/ 0 w 1142931"/>
              <a:gd name="connsiteY4" fmla="*/ 0 h 533358"/>
              <a:gd name="connsiteX0" fmla="*/ 0 w 1285806"/>
              <a:gd name="connsiteY0" fmla="*/ 47625 h 580983"/>
              <a:gd name="connsiteX1" fmla="*/ 1285806 w 1285806"/>
              <a:gd name="connsiteY1" fmla="*/ 0 h 580983"/>
              <a:gd name="connsiteX2" fmla="*/ 1142931 w 1285806"/>
              <a:gd name="connsiteY2" fmla="*/ 580983 h 580983"/>
              <a:gd name="connsiteX3" fmla="*/ 0 w 1285806"/>
              <a:gd name="connsiteY3" fmla="*/ 580983 h 580983"/>
              <a:gd name="connsiteX4" fmla="*/ 0 w 1285806"/>
              <a:gd name="connsiteY4" fmla="*/ 47625 h 580983"/>
              <a:gd name="connsiteX0" fmla="*/ 0 w 1247706"/>
              <a:gd name="connsiteY0" fmla="*/ 38100 h 571458"/>
              <a:gd name="connsiteX1" fmla="*/ 1247706 w 1247706"/>
              <a:gd name="connsiteY1" fmla="*/ 0 h 571458"/>
              <a:gd name="connsiteX2" fmla="*/ 1142931 w 1247706"/>
              <a:gd name="connsiteY2" fmla="*/ 571458 h 571458"/>
              <a:gd name="connsiteX3" fmla="*/ 0 w 1247706"/>
              <a:gd name="connsiteY3" fmla="*/ 571458 h 571458"/>
              <a:gd name="connsiteX4" fmla="*/ 0 w 1247706"/>
              <a:gd name="connsiteY4" fmla="*/ 38100 h 571458"/>
              <a:gd name="connsiteX0" fmla="*/ 0 w 1200081"/>
              <a:gd name="connsiteY0" fmla="*/ 19050 h 552408"/>
              <a:gd name="connsiteX1" fmla="*/ 1200081 w 1200081"/>
              <a:gd name="connsiteY1" fmla="*/ 0 h 552408"/>
              <a:gd name="connsiteX2" fmla="*/ 1142931 w 1200081"/>
              <a:gd name="connsiteY2" fmla="*/ 552408 h 552408"/>
              <a:gd name="connsiteX3" fmla="*/ 0 w 1200081"/>
              <a:gd name="connsiteY3" fmla="*/ 552408 h 552408"/>
              <a:gd name="connsiteX4" fmla="*/ 0 w 1200081"/>
              <a:gd name="connsiteY4" fmla="*/ 19050 h 5524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0081" h="552408">
                <a:moveTo>
                  <a:pt x="0" y="19050"/>
                </a:moveTo>
                <a:lnTo>
                  <a:pt x="1200081" y="0"/>
                </a:lnTo>
                <a:lnTo>
                  <a:pt x="1142931" y="552408"/>
                </a:lnTo>
                <a:lnTo>
                  <a:pt x="0" y="552408"/>
                </a:lnTo>
                <a:lnTo>
                  <a:pt x="0" y="19050"/>
                </a:lnTo>
                <a:close/>
              </a:path>
            </a:pathLst>
          </a:custGeom>
          <a:solidFill>
            <a:schemeClr val="tx1">
              <a:lumMod val="25000"/>
              <a:lumOff val="75000"/>
            </a:schemeClr>
          </a:solidFill>
          <a:ln w="31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r>
              <a:rPr lang="en-US" sz="1400" dirty="0" smtClean="0">
                <a:solidFill>
                  <a:schemeClr val="tx2">
                    <a:lumMod val="90000"/>
                    <a:lumOff val="10000"/>
                  </a:schemeClr>
                </a:solidFill>
                <a:latin typeface="Roboto Light"/>
              </a:rPr>
              <a:t>Widget</a:t>
            </a:r>
          </a:p>
          <a:p>
            <a:pPr algn="ctr"/>
            <a:r>
              <a:rPr lang="en-US" sz="1400" dirty="0" smtClean="0">
                <a:solidFill>
                  <a:schemeClr val="tx2">
                    <a:lumMod val="90000"/>
                    <a:lumOff val="10000"/>
                  </a:schemeClr>
                </a:solidFill>
                <a:latin typeface="Roboto Light"/>
              </a:rPr>
              <a:t>g:include</a:t>
            </a:r>
            <a:endParaRPr lang="en-US" sz="1400" dirty="0">
              <a:solidFill>
                <a:schemeClr val="tx2">
                  <a:lumMod val="90000"/>
                  <a:lumOff val="10000"/>
                </a:schemeClr>
              </a:solidFill>
              <a:latin typeface="Roboto Light"/>
            </a:endParaRPr>
          </a:p>
        </p:txBody>
      </p:sp>
      <p:sp>
        <p:nvSpPr>
          <p:cNvPr id="75" name="Rectangle 2"/>
          <p:cNvSpPr/>
          <p:nvPr/>
        </p:nvSpPr>
        <p:spPr bwMode="auto">
          <a:xfrm>
            <a:off x="6741434" y="3289708"/>
            <a:ext cx="1200081" cy="552408"/>
          </a:xfrm>
          <a:custGeom>
            <a:avLst/>
            <a:gdLst>
              <a:gd name="connsiteX0" fmla="*/ 0 w 1142931"/>
              <a:gd name="connsiteY0" fmla="*/ 0 h 533358"/>
              <a:gd name="connsiteX1" fmla="*/ 1142931 w 1142931"/>
              <a:gd name="connsiteY1" fmla="*/ 0 h 533358"/>
              <a:gd name="connsiteX2" fmla="*/ 1142931 w 1142931"/>
              <a:gd name="connsiteY2" fmla="*/ 533358 h 533358"/>
              <a:gd name="connsiteX3" fmla="*/ 0 w 1142931"/>
              <a:gd name="connsiteY3" fmla="*/ 533358 h 533358"/>
              <a:gd name="connsiteX4" fmla="*/ 0 w 1142931"/>
              <a:gd name="connsiteY4" fmla="*/ 0 h 533358"/>
              <a:gd name="connsiteX0" fmla="*/ 0 w 1285806"/>
              <a:gd name="connsiteY0" fmla="*/ 47625 h 580983"/>
              <a:gd name="connsiteX1" fmla="*/ 1285806 w 1285806"/>
              <a:gd name="connsiteY1" fmla="*/ 0 h 580983"/>
              <a:gd name="connsiteX2" fmla="*/ 1142931 w 1285806"/>
              <a:gd name="connsiteY2" fmla="*/ 580983 h 580983"/>
              <a:gd name="connsiteX3" fmla="*/ 0 w 1285806"/>
              <a:gd name="connsiteY3" fmla="*/ 580983 h 580983"/>
              <a:gd name="connsiteX4" fmla="*/ 0 w 1285806"/>
              <a:gd name="connsiteY4" fmla="*/ 47625 h 580983"/>
              <a:gd name="connsiteX0" fmla="*/ 0 w 1247706"/>
              <a:gd name="connsiteY0" fmla="*/ 38100 h 571458"/>
              <a:gd name="connsiteX1" fmla="*/ 1247706 w 1247706"/>
              <a:gd name="connsiteY1" fmla="*/ 0 h 571458"/>
              <a:gd name="connsiteX2" fmla="*/ 1142931 w 1247706"/>
              <a:gd name="connsiteY2" fmla="*/ 571458 h 571458"/>
              <a:gd name="connsiteX3" fmla="*/ 0 w 1247706"/>
              <a:gd name="connsiteY3" fmla="*/ 571458 h 571458"/>
              <a:gd name="connsiteX4" fmla="*/ 0 w 1247706"/>
              <a:gd name="connsiteY4" fmla="*/ 38100 h 571458"/>
              <a:gd name="connsiteX0" fmla="*/ 0 w 1200081"/>
              <a:gd name="connsiteY0" fmla="*/ 19050 h 552408"/>
              <a:gd name="connsiteX1" fmla="*/ 1200081 w 1200081"/>
              <a:gd name="connsiteY1" fmla="*/ 0 h 552408"/>
              <a:gd name="connsiteX2" fmla="*/ 1142931 w 1200081"/>
              <a:gd name="connsiteY2" fmla="*/ 552408 h 552408"/>
              <a:gd name="connsiteX3" fmla="*/ 0 w 1200081"/>
              <a:gd name="connsiteY3" fmla="*/ 552408 h 552408"/>
              <a:gd name="connsiteX4" fmla="*/ 0 w 1200081"/>
              <a:gd name="connsiteY4" fmla="*/ 19050 h 5524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0081" h="552408">
                <a:moveTo>
                  <a:pt x="0" y="19050"/>
                </a:moveTo>
                <a:lnTo>
                  <a:pt x="1200081" y="0"/>
                </a:lnTo>
                <a:lnTo>
                  <a:pt x="1142931" y="552408"/>
                </a:lnTo>
                <a:lnTo>
                  <a:pt x="0" y="552408"/>
                </a:lnTo>
                <a:lnTo>
                  <a:pt x="0" y="19050"/>
                </a:lnTo>
                <a:close/>
              </a:path>
            </a:pathLst>
          </a:custGeom>
          <a:solidFill>
            <a:schemeClr val="tx1">
              <a:lumMod val="25000"/>
              <a:lumOff val="75000"/>
            </a:schemeClr>
          </a:solidFill>
          <a:ln w="31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r>
              <a:rPr lang="en-US" sz="1400" dirty="0" smtClean="0">
                <a:solidFill>
                  <a:schemeClr val="tx2">
                    <a:lumMod val="90000"/>
                    <a:lumOff val="10000"/>
                  </a:schemeClr>
                </a:solidFill>
                <a:latin typeface="Roboto Light"/>
              </a:rPr>
              <a:t>Widget</a:t>
            </a:r>
          </a:p>
          <a:p>
            <a:pPr algn="ctr"/>
            <a:r>
              <a:rPr lang="en-US" sz="1400" dirty="0" smtClean="0">
                <a:solidFill>
                  <a:schemeClr val="tx2">
                    <a:lumMod val="90000"/>
                    <a:lumOff val="10000"/>
                  </a:schemeClr>
                </a:solidFill>
                <a:latin typeface="Roboto Light"/>
              </a:rPr>
              <a:t>document URL</a:t>
            </a:r>
            <a:endParaRPr lang="en-US" sz="1400" dirty="0">
              <a:solidFill>
                <a:schemeClr val="tx2">
                  <a:lumMod val="90000"/>
                  <a:lumOff val="10000"/>
                </a:schemeClr>
              </a:solidFill>
              <a:latin typeface="Roboto Light"/>
            </a:endParaRPr>
          </a:p>
        </p:txBody>
      </p:sp>
      <p:sp>
        <p:nvSpPr>
          <p:cNvPr id="76" name="Rectangle 2"/>
          <p:cNvSpPr/>
          <p:nvPr/>
        </p:nvSpPr>
        <p:spPr bwMode="auto">
          <a:xfrm>
            <a:off x="6741436" y="5090833"/>
            <a:ext cx="1200081" cy="552408"/>
          </a:xfrm>
          <a:custGeom>
            <a:avLst/>
            <a:gdLst>
              <a:gd name="connsiteX0" fmla="*/ 0 w 1142931"/>
              <a:gd name="connsiteY0" fmla="*/ 0 h 533358"/>
              <a:gd name="connsiteX1" fmla="*/ 1142931 w 1142931"/>
              <a:gd name="connsiteY1" fmla="*/ 0 h 533358"/>
              <a:gd name="connsiteX2" fmla="*/ 1142931 w 1142931"/>
              <a:gd name="connsiteY2" fmla="*/ 533358 h 533358"/>
              <a:gd name="connsiteX3" fmla="*/ 0 w 1142931"/>
              <a:gd name="connsiteY3" fmla="*/ 533358 h 533358"/>
              <a:gd name="connsiteX4" fmla="*/ 0 w 1142931"/>
              <a:gd name="connsiteY4" fmla="*/ 0 h 533358"/>
              <a:gd name="connsiteX0" fmla="*/ 0 w 1285806"/>
              <a:gd name="connsiteY0" fmla="*/ 47625 h 580983"/>
              <a:gd name="connsiteX1" fmla="*/ 1285806 w 1285806"/>
              <a:gd name="connsiteY1" fmla="*/ 0 h 580983"/>
              <a:gd name="connsiteX2" fmla="*/ 1142931 w 1285806"/>
              <a:gd name="connsiteY2" fmla="*/ 580983 h 580983"/>
              <a:gd name="connsiteX3" fmla="*/ 0 w 1285806"/>
              <a:gd name="connsiteY3" fmla="*/ 580983 h 580983"/>
              <a:gd name="connsiteX4" fmla="*/ 0 w 1285806"/>
              <a:gd name="connsiteY4" fmla="*/ 47625 h 580983"/>
              <a:gd name="connsiteX0" fmla="*/ 0 w 1247706"/>
              <a:gd name="connsiteY0" fmla="*/ 38100 h 571458"/>
              <a:gd name="connsiteX1" fmla="*/ 1247706 w 1247706"/>
              <a:gd name="connsiteY1" fmla="*/ 0 h 571458"/>
              <a:gd name="connsiteX2" fmla="*/ 1142931 w 1247706"/>
              <a:gd name="connsiteY2" fmla="*/ 571458 h 571458"/>
              <a:gd name="connsiteX3" fmla="*/ 0 w 1247706"/>
              <a:gd name="connsiteY3" fmla="*/ 571458 h 571458"/>
              <a:gd name="connsiteX4" fmla="*/ 0 w 1247706"/>
              <a:gd name="connsiteY4" fmla="*/ 38100 h 571458"/>
              <a:gd name="connsiteX0" fmla="*/ 0 w 1200081"/>
              <a:gd name="connsiteY0" fmla="*/ 19050 h 552408"/>
              <a:gd name="connsiteX1" fmla="*/ 1200081 w 1200081"/>
              <a:gd name="connsiteY1" fmla="*/ 0 h 552408"/>
              <a:gd name="connsiteX2" fmla="*/ 1142931 w 1200081"/>
              <a:gd name="connsiteY2" fmla="*/ 552408 h 552408"/>
              <a:gd name="connsiteX3" fmla="*/ 0 w 1200081"/>
              <a:gd name="connsiteY3" fmla="*/ 552408 h 552408"/>
              <a:gd name="connsiteX4" fmla="*/ 0 w 1200081"/>
              <a:gd name="connsiteY4" fmla="*/ 19050 h 5524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0081" h="552408">
                <a:moveTo>
                  <a:pt x="0" y="19050"/>
                </a:moveTo>
                <a:lnTo>
                  <a:pt x="1200081" y="0"/>
                </a:lnTo>
                <a:lnTo>
                  <a:pt x="1142931" y="552408"/>
                </a:lnTo>
                <a:lnTo>
                  <a:pt x="0" y="552408"/>
                </a:lnTo>
                <a:lnTo>
                  <a:pt x="0" y="19050"/>
                </a:lnTo>
                <a:close/>
              </a:path>
            </a:pathLst>
          </a:custGeom>
          <a:solidFill>
            <a:schemeClr val="tx1">
              <a:lumMod val="25000"/>
              <a:lumOff val="75000"/>
            </a:schemeClr>
          </a:solidFill>
          <a:ln w="31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r>
              <a:rPr lang="en-US" sz="1400" dirty="0" smtClean="0">
                <a:solidFill>
                  <a:schemeClr val="tx2">
                    <a:lumMod val="90000"/>
                    <a:lumOff val="10000"/>
                  </a:schemeClr>
                </a:solidFill>
                <a:latin typeface="Roboto Light"/>
              </a:rPr>
              <a:t>Widget</a:t>
            </a:r>
          </a:p>
          <a:p>
            <a:pPr algn="ctr"/>
            <a:r>
              <a:rPr lang="en-US" sz="1400" dirty="0" smtClean="0">
                <a:solidFill>
                  <a:schemeClr val="tx2">
                    <a:lumMod val="90000"/>
                    <a:lumOff val="10000"/>
                  </a:schemeClr>
                </a:solidFill>
                <a:latin typeface="Roboto Light"/>
              </a:rPr>
              <a:t>JSP tag</a:t>
            </a:r>
            <a:endParaRPr lang="en-US" sz="1400" dirty="0">
              <a:solidFill>
                <a:schemeClr val="tx2">
                  <a:lumMod val="90000"/>
                  <a:lumOff val="10000"/>
                </a:schemeClr>
              </a:solidFill>
              <a:latin typeface="Roboto Light"/>
            </a:endParaRPr>
          </a:p>
        </p:txBody>
      </p:sp>
      <p:sp>
        <p:nvSpPr>
          <p:cNvPr id="77" name="Rectangle 14"/>
          <p:cNvSpPr>
            <a:spLocks noChangeArrowheads="1"/>
          </p:cNvSpPr>
          <p:nvPr/>
        </p:nvSpPr>
        <p:spPr bwMode="auto">
          <a:xfrm>
            <a:off x="915589" y="2401582"/>
            <a:ext cx="2077810" cy="637080"/>
          </a:xfrm>
          <a:custGeom>
            <a:avLst/>
            <a:gdLst>
              <a:gd name="connsiteX0" fmla="*/ 0 w 2001610"/>
              <a:gd name="connsiteY0" fmla="*/ 0 h 589455"/>
              <a:gd name="connsiteX1" fmla="*/ 2001610 w 2001610"/>
              <a:gd name="connsiteY1" fmla="*/ 0 h 589455"/>
              <a:gd name="connsiteX2" fmla="*/ 2001610 w 2001610"/>
              <a:gd name="connsiteY2" fmla="*/ 589455 h 589455"/>
              <a:gd name="connsiteX3" fmla="*/ 0 w 2001610"/>
              <a:gd name="connsiteY3" fmla="*/ 589455 h 589455"/>
              <a:gd name="connsiteX4" fmla="*/ 0 w 2001610"/>
              <a:gd name="connsiteY4" fmla="*/ 0 h 589455"/>
              <a:gd name="connsiteX0" fmla="*/ 0 w 2077810"/>
              <a:gd name="connsiteY0" fmla="*/ 47625 h 637080"/>
              <a:gd name="connsiteX1" fmla="*/ 2077810 w 2077810"/>
              <a:gd name="connsiteY1" fmla="*/ 0 h 637080"/>
              <a:gd name="connsiteX2" fmla="*/ 2001610 w 2077810"/>
              <a:gd name="connsiteY2" fmla="*/ 637080 h 637080"/>
              <a:gd name="connsiteX3" fmla="*/ 0 w 2077810"/>
              <a:gd name="connsiteY3" fmla="*/ 637080 h 637080"/>
              <a:gd name="connsiteX4" fmla="*/ 0 w 2077810"/>
              <a:gd name="connsiteY4" fmla="*/ 47625 h 6370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7810" h="637080">
                <a:moveTo>
                  <a:pt x="0" y="47625"/>
                </a:moveTo>
                <a:lnTo>
                  <a:pt x="2077810" y="0"/>
                </a:lnTo>
                <a:lnTo>
                  <a:pt x="2001610" y="637080"/>
                </a:lnTo>
                <a:lnTo>
                  <a:pt x="0" y="637080"/>
                </a:lnTo>
                <a:lnTo>
                  <a:pt x="0" y="47625"/>
                </a:lnTo>
                <a:close/>
              </a:path>
            </a:pathLst>
          </a:custGeom>
          <a:solidFill>
            <a:schemeClr val="tx1">
              <a:lumMod val="25000"/>
              <a:lumOff val="75000"/>
            </a:schemeClr>
          </a:solidFill>
          <a:ln w="9525">
            <a:solidFill>
              <a:schemeClr val="bg2"/>
            </a:solidFill>
            <a:miter lim="800000"/>
            <a:headEnd/>
            <a:tailEnd/>
          </a:ln>
        </p:spPr>
        <p:txBody>
          <a:bodyPr wrap="none" lIns="91436" tIns="45718" rIns="91436" bIns="45718" anchor="ctr"/>
          <a:lstStyle/>
          <a:p>
            <a:pPr algn="ctr"/>
            <a:r>
              <a:rPr lang="en-US" sz="1600" dirty="0">
                <a:solidFill>
                  <a:schemeClr val="tx2">
                    <a:lumMod val="90000"/>
                    <a:lumOff val="10000"/>
                  </a:schemeClr>
                </a:solidFill>
                <a:latin typeface="Roboto Light" pitchFamily="2" charset="0"/>
                <a:ea typeface="Roboto Light" pitchFamily="2" charset="0"/>
              </a:rPr>
              <a:t>Content</a:t>
            </a:r>
          </a:p>
        </p:txBody>
      </p:sp>
      <p:sp>
        <p:nvSpPr>
          <p:cNvPr id="78" name="Rectangle 14"/>
          <p:cNvSpPr>
            <a:spLocks noChangeArrowheads="1"/>
          </p:cNvSpPr>
          <p:nvPr/>
        </p:nvSpPr>
        <p:spPr bwMode="auto">
          <a:xfrm>
            <a:off x="906290" y="4638592"/>
            <a:ext cx="2077810" cy="637080"/>
          </a:xfrm>
          <a:custGeom>
            <a:avLst/>
            <a:gdLst>
              <a:gd name="connsiteX0" fmla="*/ 0 w 2001610"/>
              <a:gd name="connsiteY0" fmla="*/ 0 h 589455"/>
              <a:gd name="connsiteX1" fmla="*/ 2001610 w 2001610"/>
              <a:gd name="connsiteY1" fmla="*/ 0 h 589455"/>
              <a:gd name="connsiteX2" fmla="*/ 2001610 w 2001610"/>
              <a:gd name="connsiteY2" fmla="*/ 589455 h 589455"/>
              <a:gd name="connsiteX3" fmla="*/ 0 w 2001610"/>
              <a:gd name="connsiteY3" fmla="*/ 589455 h 589455"/>
              <a:gd name="connsiteX4" fmla="*/ 0 w 2001610"/>
              <a:gd name="connsiteY4" fmla="*/ 0 h 589455"/>
              <a:gd name="connsiteX0" fmla="*/ 0 w 2077810"/>
              <a:gd name="connsiteY0" fmla="*/ 47625 h 637080"/>
              <a:gd name="connsiteX1" fmla="*/ 2077810 w 2077810"/>
              <a:gd name="connsiteY1" fmla="*/ 0 h 637080"/>
              <a:gd name="connsiteX2" fmla="*/ 2001610 w 2077810"/>
              <a:gd name="connsiteY2" fmla="*/ 637080 h 637080"/>
              <a:gd name="connsiteX3" fmla="*/ 0 w 2077810"/>
              <a:gd name="connsiteY3" fmla="*/ 637080 h 637080"/>
              <a:gd name="connsiteX4" fmla="*/ 0 w 2077810"/>
              <a:gd name="connsiteY4" fmla="*/ 47625 h 6370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7810" h="637080">
                <a:moveTo>
                  <a:pt x="0" y="47625"/>
                </a:moveTo>
                <a:lnTo>
                  <a:pt x="2077810" y="0"/>
                </a:lnTo>
                <a:lnTo>
                  <a:pt x="2001610" y="637080"/>
                </a:lnTo>
                <a:lnTo>
                  <a:pt x="0" y="637080"/>
                </a:lnTo>
                <a:lnTo>
                  <a:pt x="0" y="47625"/>
                </a:lnTo>
                <a:close/>
              </a:path>
            </a:pathLst>
          </a:custGeom>
          <a:solidFill>
            <a:schemeClr val="tx1">
              <a:lumMod val="25000"/>
              <a:lumOff val="75000"/>
            </a:schemeClr>
          </a:solidFill>
          <a:ln w="9525">
            <a:solidFill>
              <a:schemeClr val="bg2"/>
            </a:solidFill>
            <a:miter lim="800000"/>
            <a:headEnd/>
            <a:tailEnd/>
          </a:ln>
        </p:spPr>
        <p:txBody>
          <a:bodyPr wrap="none" lIns="91436" tIns="45718" rIns="91436" bIns="45718" anchor="ctr"/>
          <a:lstStyle/>
          <a:p>
            <a:pPr algn="ctr"/>
            <a:r>
              <a:rPr lang="en-US" sz="1600" dirty="0" smtClean="0">
                <a:solidFill>
                  <a:schemeClr val="tx2">
                    <a:lumMod val="90000"/>
                    <a:lumOff val="10000"/>
                  </a:schemeClr>
                </a:solidFill>
                <a:latin typeface="Roboto Light" pitchFamily="2" charset="0"/>
                <a:ea typeface="Roboto Light" pitchFamily="2" charset="0"/>
              </a:rPr>
              <a:t>Feed</a:t>
            </a:r>
            <a:endParaRPr lang="en-US" sz="1600" dirty="0">
              <a:solidFill>
                <a:schemeClr val="tx2">
                  <a:lumMod val="90000"/>
                  <a:lumOff val="10000"/>
                </a:schemeClr>
              </a:solidFill>
              <a:latin typeface="Roboto Light" pitchFamily="2" charset="0"/>
              <a:ea typeface="Roboto Light" pitchFamily="2" charset="0"/>
            </a:endParaRPr>
          </a:p>
        </p:txBody>
      </p:sp>
      <p:sp>
        <p:nvSpPr>
          <p:cNvPr id="79" name="Rectangle 14"/>
          <p:cNvSpPr>
            <a:spLocks noChangeArrowheads="1"/>
          </p:cNvSpPr>
          <p:nvPr/>
        </p:nvSpPr>
        <p:spPr bwMode="auto">
          <a:xfrm>
            <a:off x="906290" y="5474294"/>
            <a:ext cx="2077810" cy="637080"/>
          </a:xfrm>
          <a:custGeom>
            <a:avLst/>
            <a:gdLst>
              <a:gd name="connsiteX0" fmla="*/ 0 w 2001610"/>
              <a:gd name="connsiteY0" fmla="*/ 0 h 589455"/>
              <a:gd name="connsiteX1" fmla="*/ 2001610 w 2001610"/>
              <a:gd name="connsiteY1" fmla="*/ 0 h 589455"/>
              <a:gd name="connsiteX2" fmla="*/ 2001610 w 2001610"/>
              <a:gd name="connsiteY2" fmla="*/ 589455 h 589455"/>
              <a:gd name="connsiteX3" fmla="*/ 0 w 2001610"/>
              <a:gd name="connsiteY3" fmla="*/ 589455 h 589455"/>
              <a:gd name="connsiteX4" fmla="*/ 0 w 2001610"/>
              <a:gd name="connsiteY4" fmla="*/ 0 h 589455"/>
              <a:gd name="connsiteX0" fmla="*/ 0 w 2077810"/>
              <a:gd name="connsiteY0" fmla="*/ 47625 h 637080"/>
              <a:gd name="connsiteX1" fmla="*/ 2077810 w 2077810"/>
              <a:gd name="connsiteY1" fmla="*/ 0 h 637080"/>
              <a:gd name="connsiteX2" fmla="*/ 2001610 w 2077810"/>
              <a:gd name="connsiteY2" fmla="*/ 637080 h 637080"/>
              <a:gd name="connsiteX3" fmla="*/ 0 w 2077810"/>
              <a:gd name="connsiteY3" fmla="*/ 637080 h 637080"/>
              <a:gd name="connsiteX4" fmla="*/ 0 w 2077810"/>
              <a:gd name="connsiteY4" fmla="*/ 47625 h 6370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7810" h="637080">
                <a:moveTo>
                  <a:pt x="0" y="47625"/>
                </a:moveTo>
                <a:lnTo>
                  <a:pt x="2077810" y="0"/>
                </a:lnTo>
                <a:lnTo>
                  <a:pt x="2001610" y="637080"/>
                </a:lnTo>
                <a:lnTo>
                  <a:pt x="0" y="637080"/>
                </a:lnTo>
                <a:lnTo>
                  <a:pt x="0" y="47625"/>
                </a:lnTo>
                <a:close/>
              </a:path>
            </a:pathLst>
          </a:custGeom>
          <a:solidFill>
            <a:schemeClr val="tx1">
              <a:lumMod val="25000"/>
              <a:lumOff val="75000"/>
            </a:schemeClr>
          </a:solidFill>
          <a:ln w="9525">
            <a:solidFill>
              <a:schemeClr val="bg2"/>
            </a:solidFill>
            <a:miter lim="800000"/>
            <a:headEnd/>
            <a:tailEnd/>
          </a:ln>
        </p:spPr>
        <p:txBody>
          <a:bodyPr wrap="none" lIns="91436" tIns="45718" rIns="91436" bIns="45718" anchor="ctr"/>
          <a:lstStyle/>
          <a:p>
            <a:pPr algn="ctr"/>
            <a:r>
              <a:rPr lang="en-US" sz="1600" dirty="0" smtClean="0">
                <a:solidFill>
                  <a:schemeClr val="tx2">
                    <a:lumMod val="90000"/>
                    <a:lumOff val="10000"/>
                  </a:schemeClr>
                </a:solidFill>
                <a:latin typeface="Roboto Light" pitchFamily="2" charset="0"/>
                <a:ea typeface="Roboto Light" pitchFamily="2" charset="0"/>
              </a:rPr>
              <a:t>Content</a:t>
            </a:r>
            <a:endParaRPr lang="en-US" sz="1600" dirty="0">
              <a:solidFill>
                <a:schemeClr val="tx2">
                  <a:lumMod val="90000"/>
                  <a:lumOff val="10000"/>
                </a:schemeClr>
              </a:solidFill>
              <a:latin typeface="Roboto Light" pitchFamily="2" charset="0"/>
              <a:ea typeface="Roboto Light" pitchFamily="2" charset="0"/>
            </a:endParaRPr>
          </a:p>
        </p:txBody>
      </p:sp>
      <p:cxnSp>
        <p:nvCxnSpPr>
          <p:cNvPr id="80" name="AutoShape 20"/>
          <p:cNvCxnSpPr>
            <a:cxnSpLocks noChangeShapeType="1"/>
          </p:cNvCxnSpPr>
          <p:nvPr/>
        </p:nvCxnSpPr>
        <p:spPr bwMode="auto">
          <a:xfrm>
            <a:off x="2946940" y="1903872"/>
            <a:ext cx="3796355" cy="674"/>
          </a:xfrm>
          <a:prstGeom prst="bentConnector3">
            <a:avLst>
              <a:gd name="adj1" fmla="val 50000"/>
            </a:avLst>
          </a:prstGeom>
          <a:noFill/>
          <a:ln w="28575">
            <a:solidFill>
              <a:schemeClr val="accent1"/>
            </a:solidFill>
            <a:miter lim="800000"/>
            <a:headEnd/>
            <a:tailEnd type="triangle" w="med" len="med"/>
          </a:ln>
          <a:extLst>
            <a:ext uri="{909E8E84-426E-40DD-AFC4-6F175D3DCCD1}">
              <a14:hiddenFill xmlns:a14="http://schemas.microsoft.com/office/drawing/2010/main" xmlns="">
                <a:noFill/>
              </a14:hiddenFill>
            </a:ext>
          </a:extLst>
        </p:spPr>
      </p:cxnSp>
      <p:sp>
        <p:nvSpPr>
          <p:cNvPr id="81" name="Text Box 32"/>
          <p:cNvSpPr txBox="1">
            <a:spLocks noChangeArrowheads="1"/>
          </p:cNvSpPr>
          <p:nvPr/>
        </p:nvSpPr>
        <p:spPr bwMode="auto">
          <a:xfrm>
            <a:off x="3275856" y="5138457"/>
            <a:ext cx="535106" cy="230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130028" tIns="65014" rIns="130028" bIns="65014">
            <a:spAutoFit/>
          </a:bodyPr>
          <a:lstStyle/>
          <a:p>
            <a:pPr algn="ctr" defTabSz="449263" fontAlgn="base">
              <a:spcBef>
                <a:spcPct val="0"/>
              </a:spcBef>
              <a:spcAft>
                <a:spcPct val="0"/>
              </a:spcAft>
              <a:buClr>
                <a:srgbClr val="000000"/>
              </a:buClr>
              <a:buSzPct val="100000"/>
              <a:buFont typeface="Times New Roman" pitchFamily="18" charset="0"/>
              <a:buNone/>
            </a:pPr>
            <a:r>
              <a:rPr lang="en-US" altLang="nl-NL" sz="900" dirty="0" smtClean="0">
                <a:solidFill>
                  <a:srgbClr val="808080"/>
                </a:solidFill>
                <a:latin typeface="Roboto Light" pitchFamily="2" charset="0"/>
                <a:ea typeface="Roboto Light" pitchFamily="2" charset="0"/>
              </a:rPr>
              <a:t>CMIS</a:t>
            </a:r>
          </a:p>
        </p:txBody>
      </p:sp>
      <p:cxnSp>
        <p:nvCxnSpPr>
          <p:cNvPr id="45" name="AutoShape 20"/>
          <p:cNvCxnSpPr>
            <a:cxnSpLocks noChangeShapeType="1"/>
          </p:cNvCxnSpPr>
          <p:nvPr/>
        </p:nvCxnSpPr>
        <p:spPr bwMode="auto">
          <a:xfrm>
            <a:off x="2946940" y="3565912"/>
            <a:ext cx="3796355" cy="674"/>
          </a:xfrm>
          <a:prstGeom prst="bentConnector3">
            <a:avLst>
              <a:gd name="adj1" fmla="val 50000"/>
            </a:avLst>
          </a:prstGeom>
          <a:noFill/>
          <a:ln w="28575">
            <a:solidFill>
              <a:schemeClr val="accent1"/>
            </a:solidFill>
            <a:miter lim="800000"/>
            <a:headEnd/>
            <a:tailEnd type="triangle" w="med" len="med"/>
          </a:ln>
          <a:extLst>
            <a:ext uri="{909E8E84-426E-40DD-AFC4-6F175D3DCCD1}">
              <a14:hiddenFill xmlns:a14="http://schemas.microsoft.com/office/drawing/2010/main" xmlns="">
                <a:noFill/>
              </a14:hiddenFill>
            </a:ext>
          </a:extLst>
        </p:spPr>
      </p:cxnSp>
      <p:sp>
        <p:nvSpPr>
          <p:cNvPr id="56" name="Rectangle 32"/>
          <p:cNvSpPr>
            <a:spLocks noChangeArrowheads="1"/>
          </p:cNvSpPr>
          <p:nvPr/>
        </p:nvSpPr>
        <p:spPr bwMode="auto">
          <a:xfrm>
            <a:off x="3788698" y="2937589"/>
            <a:ext cx="980963" cy="1158436"/>
          </a:xfrm>
          <a:custGeom>
            <a:avLst/>
            <a:gdLst>
              <a:gd name="connsiteX0" fmla="*/ 0 w 914288"/>
              <a:gd name="connsiteY0" fmla="*/ 0 h 1110811"/>
              <a:gd name="connsiteX1" fmla="*/ 914288 w 914288"/>
              <a:gd name="connsiteY1" fmla="*/ 0 h 1110811"/>
              <a:gd name="connsiteX2" fmla="*/ 914288 w 914288"/>
              <a:gd name="connsiteY2" fmla="*/ 1110811 h 1110811"/>
              <a:gd name="connsiteX3" fmla="*/ 0 w 914288"/>
              <a:gd name="connsiteY3" fmla="*/ 1110811 h 1110811"/>
              <a:gd name="connsiteX4" fmla="*/ 0 w 914288"/>
              <a:gd name="connsiteY4" fmla="*/ 0 h 1110811"/>
              <a:gd name="connsiteX0" fmla="*/ 0 w 980963"/>
              <a:gd name="connsiteY0" fmla="*/ 47625 h 1158436"/>
              <a:gd name="connsiteX1" fmla="*/ 980963 w 980963"/>
              <a:gd name="connsiteY1" fmla="*/ 0 h 1158436"/>
              <a:gd name="connsiteX2" fmla="*/ 914288 w 980963"/>
              <a:gd name="connsiteY2" fmla="*/ 1158436 h 1158436"/>
              <a:gd name="connsiteX3" fmla="*/ 0 w 980963"/>
              <a:gd name="connsiteY3" fmla="*/ 1158436 h 1158436"/>
              <a:gd name="connsiteX4" fmla="*/ 0 w 980963"/>
              <a:gd name="connsiteY4" fmla="*/ 47625 h 11584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0963" h="1158436">
                <a:moveTo>
                  <a:pt x="0" y="47625"/>
                </a:moveTo>
                <a:lnTo>
                  <a:pt x="980963" y="0"/>
                </a:lnTo>
                <a:lnTo>
                  <a:pt x="914288" y="1158436"/>
                </a:lnTo>
                <a:lnTo>
                  <a:pt x="0" y="1158436"/>
                </a:lnTo>
                <a:lnTo>
                  <a:pt x="0" y="47625"/>
                </a:lnTo>
                <a:close/>
              </a:path>
            </a:pathLst>
          </a:custGeom>
          <a:solidFill>
            <a:schemeClr val="accent4"/>
          </a:solidFill>
          <a:ln w="6350">
            <a:solidFill>
              <a:srgbClr val="6B6459">
                <a:alpha val="30980"/>
              </a:srgbClr>
            </a:solidFill>
            <a:miter lim="800000"/>
            <a:headEnd/>
            <a:tailEnd/>
          </a:ln>
        </p:spPr>
        <p:txBody>
          <a:bodyPr lIns="0" tIns="0" rIns="0" bIns="0" anchor="ctr" anchorCtr="1"/>
          <a:lstStyle/>
          <a:p>
            <a:r>
              <a:rPr lang="en-US" sz="1200" dirty="0">
                <a:solidFill>
                  <a:srgbClr val="FFFFFF"/>
                </a:solidFill>
                <a:latin typeface="Roboto Light" pitchFamily="2" charset="0"/>
                <a:ea typeface="Roboto Light" pitchFamily="2" charset="0"/>
              </a:rPr>
              <a:t>Content</a:t>
            </a:r>
          </a:p>
          <a:p>
            <a:r>
              <a:rPr lang="en-US" sz="1200" dirty="0">
                <a:solidFill>
                  <a:srgbClr val="FFFFFF"/>
                </a:solidFill>
                <a:latin typeface="Roboto Light" pitchFamily="2" charset="0"/>
                <a:ea typeface="Roboto Light" pitchFamily="2" charset="0"/>
              </a:rPr>
              <a:t>Services</a:t>
            </a:r>
          </a:p>
        </p:txBody>
      </p:sp>
      <p:sp>
        <p:nvSpPr>
          <p:cNvPr id="72" name="Rectangle 32"/>
          <p:cNvSpPr>
            <a:spLocks noChangeArrowheads="1"/>
          </p:cNvSpPr>
          <p:nvPr/>
        </p:nvSpPr>
        <p:spPr bwMode="auto">
          <a:xfrm>
            <a:off x="5556403" y="3380166"/>
            <a:ext cx="990639" cy="415799"/>
          </a:xfrm>
          <a:custGeom>
            <a:avLst/>
            <a:gdLst>
              <a:gd name="connsiteX0" fmla="*/ 0 w 1009178"/>
              <a:gd name="connsiteY0" fmla="*/ 0 h 445440"/>
              <a:gd name="connsiteX1" fmla="*/ 1009178 w 1009178"/>
              <a:gd name="connsiteY1" fmla="*/ 0 h 445440"/>
              <a:gd name="connsiteX2" fmla="*/ 1009178 w 1009178"/>
              <a:gd name="connsiteY2" fmla="*/ 445440 h 445440"/>
              <a:gd name="connsiteX3" fmla="*/ 0 w 1009178"/>
              <a:gd name="connsiteY3" fmla="*/ 445440 h 445440"/>
              <a:gd name="connsiteX4" fmla="*/ 0 w 1009178"/>
              <a:gd name="connsiteY4" fmla="*/ 0 h 445440"/>
              <a:gd name="connsiteX0" fmla="*/ 0 w 1085378"/>
              <a:gd name="connsiteY0" fmla="*/ 66675 h 512115"/>
              <a:gd name="connsiteX1" fmla="*/ 1085378 w 1085378"/>
              <a:gd name="connsiteY1" fmla="*/ 0 h 512115"/>
              <a:gd name="connsiteX2" fmla="*/ 1009178 w 1085378"/>
              <a:gd name="connsiteY2" fmla="*/ 512115 h 512115"/>
              <a:gd name="connsiteX3" fmla="*/ 0 w 1085378"/>
              <a:gd name="connsiteY3" fmla="*/ 512115 h 512115"/>
              <a:gd name="connsiteX4" fmla="*/ 0 w 1085378"/>
              <a:gd name="connsiteY4" fmla="*/ 66675 h 5121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5378" h="512115">
                <a:moveTo>
                  <a:pt x="0" y="66675"/>
                </a:moveTo>
                <a:lnTo>
                  <a:pt x="1085378" y="0"/>
                </a:lnTo>
                <a:lnTo>
                  <a:pt x="1009178" y="512115"/>
                </a:lnTo>
                <a:lnTo>
                  <a:pt x="0" y="512115"/>
                </a:lnTo>
                <a:lnTo>
                  <a:pt x="0" y="66675"/>
                </a:lnTo>
                <a:close/>
              </a:path>
            </a:pathLst>
          </a:custGeom>
          <a:solidFill>
            <a:schemeClr val="accent4"/>
          </a:solidFill>
          <a:ln w="6350">
            <a:solidFill>
              <a:srgbClr val="6B6459">
                <a:alpha val="30980"/>
              </a:srgbClr>
            </a:solidFill>
            <a:miter lim="800000"/>
            <a:headEnd/>
            <a:tailEnd/>
          </a:ln>
        </p:spPr>
        <p:txBody>
          <a:bodyPr lIns="0" tIns="0" rIns="0" bIns="0" anchor="ctr" anchorCtr="1"/>
          <a:lstStyle/>
          <a:p>
            <a:r>
              <a:rPr lang="en-US" sz="1200" dirty="0">
                <a:solidFill>
                  <a:srgbClr val="FFFFFF"/>
                </a:solidFill>
                <a:latin typeface="Roboto Light" pitchFamily="2" charset="0"/>
                <a:ea typeface="Roboto Light" pitchFamily="2" charset="0"/>
              </a:rPr>
              <a:t>CS Proxy</a:t>
            </a:r>
          </a:p>
        </p:txBody>
      </p:sp>
      <p:sp>
        <p:nvSpPr>
          <p:cNvPr id="62" name="Rectangle 32"/>
          <p:cNvSpPr>
            <a:spLocks noChangeArrowheads="1"/>
          </p:cNvSpPr>
          <p:nvPr/>
        </p:nvSpPr>
        <p:spPr bwMode="auto">
          <a:xfrm>
            <a:off x="3788698" y="4754482"/>
            <a:ext cx="980963" cy="1167961"/>
          </a:xfrm>
          <a:custGeom>
            <a:avLst/>
            <a:gdLst>
              <a:gd name="connsiteX0" fmla="*/ 0 w 914288"/>
              <a:gd name="connsiteY0" fmla="*/ 0 h 1110811"/>
              <a:gd name="connsiteX1" fmla="*/ 914288 w 914288"/>
              <a:gd name="connsiteY1" fmla="*/ 0 h 1110811"/>
              <a:gd name="connsiteX2" fmla="*/ 914288 w 914288"/>
              <a:gd name="connsiteY2" fmla="*/ 1110811 h 1110811"/>
              <a:gd name="connsiteX3" fmla="*/ 0 w 914288"/>
              <a:gd name="connsiteY3" fmla="*/ 1110811 h 1110811"/>
              <a:gd name="connsiteX4" fmla="*/ 0 w 914288"/>
              <a:gd name="connsiteY4" fmla="*/ 0 h 1110811"/>
              <a:gd name="connsiteX0" fmla="*/ 0 w 980963"/>
              <a:gd name="connsiteY0" fmla="*/ 57150 h 1167961"/>
              <a:gd name="connsiteX1" fmla="*/ 980963 w 980963"/>
              <a:gd name="connsiteY1" fmla="*/ 0 h 1167961"/>
              <a:gd name="connsiteX2" fmla="*/ 914288 w 980963"/>
              <a:gd name="connsiteY2" fmla="*/ 1167961 h 1167961"/>
              <a:gd name="connsiteX3" fmla="*/ 0 w 980963"/>
              <a:gd name="connsiteY3" fmla="*/ 1167961 h 1167961"/>
              <a:gd name="connsiteX4" fmla="*/ 0 w 980963"/>
              <a:gd name="connsiteY4" fmla="*/ 57150 h 11679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0963" h="1167961">
                <a:moveTo>
                  <a:pt x="0" y="57150"/>
                </a:moveTo>
                <a:lnTo>
                  <a:pt x="980963" y="0"/>
                </a:lnTo>
                <a:lnTo>
                  <a:pt x="914288" y="1167961"/>
                </a:lnTo>
                <a:lnTo>
                  <a:pt x="0" y="1167961"/>
                </a:lnTo>
                <a:lnTo>
                  <a:pt x="0" y="57150"/>
                </a:lnTo>
                <a:close/>
              </a:path>
            </a:pathLst>
          </a:custGeom>
          <a:solidFill>
            <a:schemeClr val="accent4"/>
          </a:solidFill>
          <a:ln w="6350">
            <a:solidFill>
              <a:srgbClr val="6B6459">
                <a:alpha val="30980"/>
              </a:srgbClr>
            </a:solidFill>
            <a:miter lim="800000"/>
            <a:headEnd/>
            <a:tailEnd/>
          </a:ln>
        </p:spPr>
        <p:txBody>
          <a:bodyPr lIns="0" tIns="0" rIns="0" bIns="0" anchor="ctr" anchorCtr="1"/>
          <a:lstStyle/>
          <a:p>
            <a:r>
              <a:rPr lang="en-US" sz="1200">
                <a:solidFill>
                  <a:srgbClr val="FFFFFF"/>
                </a:solidFill>
                <a:latin typeface="Roboto Light" pitchFamily="2" charset="0"/>
                <a:ea typeface="Roboto Light" pitchFamily="2" charset="0"/>
              </a:rPr>
              <a:t>Content</a:t>
            </a:r>
          </a:p>
          <a:p>
            <a:r>
              <a:rPr lang="en-US" sz="1200">
                <a:solidFill>
                  <a:srgbClr val="FFFFFF"/>
                </a:solidFill>
                <a:latin typeface="Roboto Light" pitchFamily="2" charset="0"/>
                <a:ea typeface="Roboto Light" pitchFamily="2" charset="0"/>
              </a:rPr>
              <a:t>Services</a:t>
            </a:r>
          </a:p>
        </p:txBody>
      </p:sp>
    </p:spTree>
    <p:extLst>
      <p:ext uri="{BB962C8B-B14F-4D97-AF65-F5344CB8AC3E}">
        <p14:creationId xmlns:p14="http://schemas.microsoft.com/office/powerpoint/2010/main" xmlns="" val="3033668129"/>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a:t>Content Consumption (</a:t>
            </a:r>
            <a:r>
              <a:rPr lang="en-US" dirty="0" smtClean="0"/>
              <a:t>Delivery)</a:t>
            </a:r>
            <a:endParaRPr lang="en-US" dirty="0"/>
          </a:p>
        </p:txBody>
      </p:sp>
      <p:sp>
        <p:nvSpPr>
          <p:cNvPr id="3" name="Content Placeholder 2"/>
          <p:cNvSpPr>
            <a:spLocks noGrp="1"/>
          </p:cNvSpPr>
          <p:nvPr>
            <p:ph sz="quarter" idx="14"/>
          </p:nvPr>
        </p:nvSpPr>
        <p:spPr/>
        <p:txBody>
          <a:bodyPr/>
          <a:lstStyle/>
          <a:p>
            <a:r>
              <a:rPr lang="en-US" dirty="0"/>
              <a:t>Client side</a:t>
            </a:r>
          </a:p>
          <a:p>
            <a:pPr lvl="1"/>
            <a:r>
              <a:rPr lang="en-US" dirty="0" smtClean="0"/>
              <a:t>Widget g:include + mashup services</a:t>
            </a:r>
            <a:endParaRPr lang="en-US" dirty="0"/>
          </a:p>
          <a:p>
            <a:r>
              <a:rPr lang="en-US" dirty="0"/>
              <a:t>Server side</a:t>
            </a:r>
          </a:p>
          <a:p>
            <a:pPr lvl="1"/>
            <a:r>
              <a:rPr lang="en-US" dirty="0" smtClean="0"/>
              <a:t>Create </a:t>
            </a:r>
            <a:r>
              <a:rPr lang="en-US" dirty="0"/>
              <a:t>your custom CMIS tag library in JSP</a:t>
            </a:r>
          </a:p>
          <a:p>
            <a:pPr lvl="1"/>
            <a:r>
              <a:rPr lang="en-US" dirty="0"/>
              <a:t>Create your custom extension for other </a:t>
            </a:r>
            <a:r>
              <a:rPr lang="en-US" dirty="0" err="1"/>
              <a:t>templating</a:t>
            </a:r>
            <a:r>
              <a:rPr lang="en-US" dirty="0"/>
              <a:t> technologies.</a:t>
            </a:r>
          </a:p>
          <a:p>
            <a:pPr lvl="1"/>
            <a:r>
              <a:rPr lang="en-US" dirty="0"/>
              <a:t>Tip: Apache Chemistry CMIS Client</a:t>
            </a:r>
          </a:p>
          <a:p>
            <a:endParaRPr lang="en-US" dirty="0"/>
          </a:p>
        </p:txBody>
      </p:sp>
      <p:sp>
        <p:nvSpPr>
          <p:cNvPr id="4" name="Slide Number Placeholder 3"/>
          <p:cNvSpPr>
            <a:spLocks noGrp="1"/>
          </p:cNvSpPr>
          <p:nvPr>
            <p:ph type="sldNum" sz="quarter" idx="4"/>
          </p:nvPr>
        </p:nvSpPr>
        <p:spPr/>
        <p:txBody>
          <a:bodyPr/>
          <a:lstStyle/>
          <a:p>
            <a:fld id="{6FF59741-7650-A046-95B5-8D31235C520E}" type="slidenum">
              <a:rPr lang="en-US" smtClean="0"/>
              <a:pPr/>
              <a:t>74</a:t>
            </a:fld>
            <a:endParaRPr lang="en-US" dirty="0"/>
          </a:p>
        </p:txBody>
      </p:sp>
    </p:spTree>
    <p:extLst>
      <p:ext uri="{BB962C8B-B14F-4D97-AF65-F5344CB8AC3E}">
        <p14:creationId xmlns:p14="http://schemas.microsoft.com/office/powerpoint/2010/main" xmlns="" val="3569149369"/>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6FF59741-7650-A046-95B5-8D31235C520E}" type="slidenum">
              <a:rPr lang="en-US" smtClean="0"/>
              <a:pPr/>
              <a:t>75</a:t>
            </a:fld>
            <a:endParaRPr lang="en-US" dirty="0"/>
          </a:p>
        </p:txBody>
      </p:sp>
      <p:sp>
        <p:nvSpPr>
          <p:cNvPr id="5" name="Text Placeholder 4"/>
          <p:cNvSpPr>
            <a:spLocks noGrp="1"/>
          </p:cNvSpPr>
          <p:nvPr>
            <p:ph type="body" sz="quarter" idx="11"/>
          </p:nvPr>
        </p:nvSpPr>
        <p:spPr/>
        <p:txBody>
          <a:bodyPr/>
          <a:lstStyle/>
          <a:p>
            <a:r>
              <a:rPr lang="en-US" dirty="0" smtClean="0"/>
              <a:t>Exercises</a:t>
            </a:r>
            <a:endParaRPr lang="en-US" dirty="0"/>
          </a:p>
        </p:txBody>
      </p:sp>
      <p:sp>
        <p:nvSpPr>
          <p:cNvPr id="6" name="Text Placeholder 5"/>
          <p:cNvSpPr>
            <a:spLocks noGrp="1"/>
          </p:cNvSpPr>
          <p:nvPr>
            <p:ph type="body" sz="quarter" idx="12"/>
          </p:nvPr>
        </p:nvSpPr>
        <p:spPr/>
        <p:txBody>
          <a:bodyPr/>
          <a:lstStyle/>
          <a:p>
            <a:r>
              <a:rPr lang="en-US" dirty="0"/>
              <a:t>Content Services</a:t>
            </a:r>
          </a:p>
          <a:p>
            <a:endParaRPr lang="en-US" dirty="0"/>
          </a:p>
        </p:txBody>
      </p:sp>
    </p:spTree>
    <p:extLst>
      <p:ext uri="{BB962C8B-B14F-4D97-AF65-F5344CB8AC3E}">
        <p14:creationId xmlns:p14="http://schemas.microsoft.com/office/powerpoint/2010/main" xmlns="" val="2128137913"/>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6FF59741-7650-A046-95B5-8D31235C520E}" type="slidenum">
              <a:rPr lang="en-US" smtClean="0"/>
              <a:pPr/>
              <a:t>76</a:t>
            </a:fld>
            <a:endParaRPr lang="en-US" dirty="0"/>
          </a:p>
        </p:txBody>
      </p:sp>
      <p:sp>
        <p:nvSpPr>
          <p:cNvPr id="5" name="Text Placeholder 4"/>
          <p:cNvSpPr>
            <a:spLocks noGrp="1"/>
          </p:cNvSpPr>
          <p:nvPr>
            <p:ph type="body" sz="quarter" idx="13"/>
          </p:nvPr>
        </p:nvSpPr>
        <p:spPr/>
        <p:txBody>
          <a:bodyPr/>
          <a:lstStyle/>
          <a:p>
            <a:r>
              <a:rPr lang="en-US" dirty="0" smtClean="0"/>
              <a:t>Optional Workshop: Portal Integration</a:t>
            </a:r>
            <a:endParaRPr lang="en-US" dirty="0"/>
          </a:p>
        </p:txBody>
      </p:sp>
      <p:sp>
        <p:nvSpPr>
          <p:cNvPr id="6" name="Content Placeholder 5"/>
          <p:cNvSpPr>
            <a:spLocks noGrp="1"/>
          </p:cNvSpPr>
          <p:nvPr>
            <p:ph sz="quarter" idx="16"/>
          </p:nvPr>
        </p:nvSpPr>
        <p:spPr/>
        <p:txBody>
          <a:bodyPr/>
          <a:lstStyle/>
          <a:p>
            <a:pPr marL="342900" indent="-342900">
              <a:buClr>
                <a:schemeClr val="tx1">
                  <a:lumMod val="50000"/>
                  <a:lumOff val="50000"/>
                </a:schemeClr>
              </a:buClr>
              <a:buFont typeface="Wingdings" panose="05000000000000000000" pitchFamily="2" charset="2"/>
              <a:buChar char="§"/>
            </a:pPr>
            <a:r>
              <a:rPr lang="en-US" altLang="nl-NL" sz="2400" dirty="0">
                <a:latin typeface="Roboto Light" pitchFamily="2" charset="0"/>
                <a:ea typeface="Roboto Light" pitchFamily="2" charset="0"/>
              </a:rPr>
              <a:t>Create a data provider in the portal to connect to content services and retrieve Forex data (use </a:t>
            </a:r>
            <a:r>
              <a:rPr lang="nl-NL" altLang="nl-NL" sz="2400" dirty="0">
                <a:latin typeface="Roboto Light" pitchFamily="2" charset="0"/>
                <a:ea typeface="Roboto Light" pitchFamily="2" charset="0"/>
              </a:rPr>
              <a:t>Apache Chemistry OpenCMIS</a:t>
            </a:r>
            <a:r>
              <a:rPr lang="en-US" altLang="nl-NL" sz="2400" dirty="0">
                <a:latin typeface="Roboto Light" pitchFamily="2" charset="0"/>
                <a:ea typeface="Roboto Light" pitchFamily="2" charset="0"/>
              </a:rPr>
              <a:t>)</a:t>
            </a:r>
          </a:p>
          <a:p>
            <a:pPr marL="342900" indent="-342900">
              <a:buClr>
                <a:schemeClr val="tx1">
                  <a:lumMod val="50000"/>
                  <a:lumOff val="50000"/>
                </a:schemeClr>
              </a:buClr>
              <a:buFont typeface="Wingdings" panose="05000000000000000000" pitchFamily="2" charset="2"/>
              <a:buChar char="§"/>
            </a:pPr>
            <a:r>
              <a:rPr lang="en-US" altLang="nl-NL" sz="2400" dirty="0" smtClean="0">
                <a:latin typeface="Roboto Light" pitchFamily="2" charset="0"/>
                <a:ea typeface="Roboto Light" pitchFamily="2" charset="0"/>
              </a:rPr>
              <a:t>Use </a:t>
            </a:r>
            <a:r>
              <a:rPr lang="en-US" altLang="nl-NL" sz="2400" dirty="0" err="1" smtClean="0">
                <a:latin typeface="Roboto Light" pitchFamily="2" charset="0"/>
                <a:ea typeface="Roboto Light" pitchFamily="2" charset="0"/>
              </a:rPr>
              <a:t>XSLTTransformer</a:t>
            </a:r>
            <a:r>
              <a:rPr lang="en-US" altLang="nl-NL" sz="2400" dirty="0" smtClean="0">
                <a:latin typeface="Roboto Light" pitchFamily="2" charset="0"/>
                <a:ea typeface="Roboto Light" pitchFamily="2" charset="0"/>
              </a:rPr>
              <a:t> to </a:t>
            </a:r>
            <a:r>
              <a:rPr lang="en-US" altLang="nl-NL" sz="2400" dirty="0">
                <a:latin typeface="Roboto Light" pitchFamily="2" charset="0"/>
                <a:ea typeface="Roboto Light" pitchFamily="2" charset="0"/>
              </a:rPr>
              <a:t>convert content services XML to </a:t>
            </a:r>
            <a:r>
              <a:rPr lang="en-US" altLang="nl-NL" sz="2400" dirty="0" smtClean="0">
                <a:latin typeface="Roboto Light" pitchFamily="2" charset="0"/>
                <a:ea typeface="Roboto Light" pitchFamily="2" charset="0"/>
              </a:rPr>
              <a:t>HTML</a:t>
            </a:r>
            <a:endParaRPr lang="en-US" altLang="nl-NL" sz="2400" dirty="0">
              <a:latin typeface="Roboto Light" pitchFamily="2" charset="0"/>
              <a:ea typeface="Roboto Light" pitchFamily="2" charset="0"/>
            </a:endParaRPr>
          </a:p>
          <a:p>
            <a:pPr marL="342900" indent="-342900">
              <a:buClr>
                <a:schemeClr val="tx1">
                  <a:lumMod val="50000"/>
                  <a:lumOff val="50000"/>
                </a:schemeClr>
              </a:buClr>
              <a:buFont typeface="Wingdings" panose="05000000000000000000" pitchFamily="2" charset="2"/>
              <a:buChar char="§"/>
            </a:pPr>
            <a:r>
              <a:rPr lang="en-US" altLang="nl-NL" sz="2400" dirty="0">
                <a:latin typeface="Roboto Light" pitchFamily="2" charset="0"/>
                <a:ea typeface="Roboto Light" pitchFamily="2" charset="0"/>
              </a:rPr>
              <a:t>Configure a pipe in ptc-config.xml</a:t>
            </a:r>
          </a:p>
          <a:p>
            <a:pPr marL="342900" indent="-342900">
              <a:buClr>
                <a:schemeClr val="tx1">
                  <a:lumMod val="50000"/>
                  <a:lumOff val="50000"/>
                </a:schemeClr>
              </a:buClr>
              <a:buFont typeface="Wingdings" panose="05000000000000000000" pitchFamily="2" charset="2"/>
              <a:buChar char="§"/>
            </a:pPr>
            <a:r>
              <a:rPr lang="en-US" altLang="nl-NL" sz="2400" dirty="0">
                <a:latin typeface="Roboto Light" pitchFamily="2" charset="0"/>
                <a:ea typeface="Roboto Light" pitchFamily="2" charset="0"/>
              </a:rPr>
              <a:t>Test the application</a:t>
            </a:r>
          </a:p>
          <a:p>
            <a:pPr marL="342900" indent="-342900">
              <a:buClr>
                <a:schemeClr val="tx1">
                  <a:lumMod val="50000"/>
                  <a:lumOff val="50000"/>
                </a:schemeClr>
              </a:buClr>
              <a:buFont typeface="Wingdings" panose="05000000000000000000" pitchFamily="2" charset="2"/>
              <a:buChar char="§"/>
            </a:pPr>
            <a:r>
              <a:rPr lang="en-US" altLang="nl-NL" sz="2400" dirty="0">
                <a:latin typeface="Roboto Light" pitchFamily="2" charset="0"/>
                <a:ea typeface="Roboto Light" pitchFamily="2" charset="0"/>
              </a:rPr>
              <a:t>Optionally, create a widget to display the relevant data</a:t>
            </a:r>
          </a:p>
          <a:p>
            <a:endParaRPr lang="en-US" sz="2400" dirty="0"/>
          </a:p>
        </p:txBody>
      </p:sp>
    </p:spTree>
    <p:extLst>
      <p:ext uri="{BB962C8B-B14F-4D97-AF65-F5344CB8AC3E}">
        <p14:creationId xmlns:p14="http://schemas.microsoft.com/office/powerpoint/2010/main" xmlns="" val="2616237484"/>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6FF59741-7650-A046-95B5-8D31235C520E}" type="slidenum">
              <a:rPr lang="en-US" smtClean="0"/>
              <a:pPr/>
              <a:t>77</a:t>
            </a:fld>
            <a:endParaRPr lang="en-US" dirty="0"/>
          </a:p>
        </p:txBody>
      </p:sp>
    </p:spTree>
    <p:extLst>
      <p:ext uri="{BB962C8B-B14F-4D97-AF65-F5344CB8AC3E}">
        <p14:creationId xmlns:p14="http://schemas.microsoft.com/office/powerpoint/2010/main" xmlns="" val="1231787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Picture 1"/>
          <p:cNvPicPr preferRelativeResize="0">
            <a:picLocks noChangeArrowheads="1"/>
          </p:cNvPicPr>
          <p:nvPr/>
        </p:nvPicPr>
        <p:blipFill rotWithShape="1">
          <a:blip r:embed="rId2">
            <a:extLst>
              <a:ext uri="{28A0092B-C50C-407E-A947-70E740481C1C}">
                <a14:useLocalDpi xmlns:a14="http://schemas.microsoft.com/office/drawing/2010/main" xmlns="" val="0"/>
              </a:ext>
            </a:extLst>
          </a:blip>
          <a:srcRect l="36574" t="13104" r="34986" b="57745"/>
          <a:stretch/>
        </p:blipFill>
        <p:spPr bwMode="auto">
          <a:xfrm>
            <a:off x="3546000" y="2142000"/>
            <a:ext cx="2196000" cy="1656000"/>
          </a:xfrm>
          <a:prstGeom prst="rect">
            <a:avLst/>
          </a:prstGeom>
          <a:solidFill>
            <a:srgbClr val="FFFFFF"/>
          </a:solidFill>
          <a:ln w="9525">
            <a:solidFill>
              <a:schemeClr val="bg1"/>
            </a:solidFill>
            <a:round/>
            <a:headEnd/>
            <a:tailEnd/>
          </a:ln>
        </p:spPr>
      </p:pic>
      <p:pic>
        <p:nvPicPr>
          <p:cNvPr id="61" name="Picture 1"/>
          <p:cNvPicPr preferRelativeResize="0">
            <a:picLocks noChangeArrowheads="1"/>
          </p:cNvPicPr>
          <p:nvPr/>
        </p:nvPicPr>
        <p:blipFill rotWithShape="1">
          <a:blip r:embed="rId2">
            <a:extLst>
              <a:ext uri="{28A0092B-C50C-407E-A947-70E740481C1C}">
                <a14:useLocalDpi xmlns:a14="http://schemas.microsoft.com/office/drawing/2010/main" xmlns="" val="0"/>
              </a:ext>
            </a:extLst>
          </a:blip>
          <a:srcRect l="71649" t="37993" r="2236" b="31102"/>
          <a:stretch/>
        </p:blipFill>
        <p:spPr bwMode="auto">
          <a:xfrm>
            <a:off x="6408000" y="2124000"/>
            <a:ext cx="2016000" cy="1692000"/>
          </a:xfrm>
          <a:prstGeom prst="rect">
            <a:avLst/>
          </a:prstGeom>
          <a:solidFill>
            <a:srgbClr val="FFFFFF"/>
          </a:solidFill>
          <a:ln w="9525">
            <a:solidFill>
              <a:schemeClr val="bg1"/>
            </a:solidFill>
            <a:round/>
            <a:headEnd/>
            <a:tailEnd/>
          </a:ln>
        </p:spPr>
      </p:pic>
      <p:sp>
        <p:nvSpPr>
          <p:cNvPr id="62" name="TextBox 25"/>
          <p:cNvSpPr txBox="1"/>
          <p:nvPr/>
        </p:nvSpPr>
        <p:spPr>
          <a:xfrm>
            <a:off x="6458630" y="3789040"/>
            <a:ext cx="1895781" cy="275555"/>
          </a:xfrm>
          <a:prstGeom prst="rect">
            <a:avLst/>
          </a:prstGeom>
          <a:noFill/>
        </p:spPr>
        <p:txBody>
          <a:bodyPr lIns="90010" tIns="45005" rIns="90010" bIns="45005" anchor="ctr" anchorCtr="0">
            <a:spAutoFit/>
          </a:bodyPr>
          <a:lstStyle/>
          <a:p>
            <a:pPr algn="ctr">
              <a:buFont typeface="Times New Roman" charset="0"/>
              <a:buNone/>
              <a:defRPr/>
            </a:pPr>
            <a:r>
              <a:rPr lang="en-US" sz="1200" dirty="0" smtClean="0">
                <a:solidFill>
                  <a:srgbClr val="C00000"/>
                </a:solidFill>
                <a:latin typeface="Roboto Light" panose="02000000000000000000" pitchFamily="2" charset="0"/>
                <a:ea typeface="Roboto Light" panose="02000000000000000000" pitchFamily="2" charset="0"/>
                <a:cs typeface="MS PGothic" charset="0"/>
              </a:rPr>
              <a:t>staging / live</a:t>
            </a:r>
            <a:endParaRPr lang="en-US" sz="1200" dirty="0">
              <a:solidFill>
                <a:srgbClr val="C00000"/>
              </a:solidFill>
              <a:latin typeface="Roboto Light" panose="02000000000000000000" pitchFamily="2" charset="0"/>
              <a:ea typeface="Roboto Light" panose="02000000000000000000" pitchFamily="2" charset="0"/>
              <a:cs typeface="MS PGothic" charset="0"/>
            </a:endParaRPr>
          </a:p>
        </p:txBody>
      </p:sp>
      <p:sp>
        <p:nvSpPr>
          <p:cNvPr id="2" name="Text Placeholder 1"/>
          <p:cNvSpPr>
            <a:spLocks noGrp="1"/>
          </p:cNvSpPr>
          <p:nvPr>
            <p:ph type="body" sz="quarter" idx="13"/>
          </p:nvPr>
        </p:nvSpPr>
        <p:spPr/>
        <p:txBody>
          <a:bodyPr/>
          <a:lstStyle/>
          <a:p>
            <a:r>
              <a:rPr lang="en-US" dirty="0" smtClean="0"/>
              <a:t>CMS + Portal Content Services + Page Editing</a:t>
            </a:r>
            <a:endParaRPr lang="en-US" dirty="0"/>
          </a:p>
        </p:txBody>
      </p:sp>
      <p:sp>
        <p:nvSpPr>
          <p:cNvPr id="4" name="Slide Number Placeholder 3"/>
          <p:cNvSpPr>
            <a:spLocks noGrp="1"/>
          </p:cNvSpPr>
          <p:nvPr>
            <p:ph type="sldNum" sz="quarter" idx="4"/>
          </p:nvPr>
        </p:nvSpPr>
        <p:spPr/>
        <p:txBody>
          <a:bodyPr/>
          <a:lstStyle/>
          <a:p>
            <a:fld id="{6FF59741-7650-A046-95B5-8D31235C520E}" type="slidenum">
              <a:rPr lang="en-US" smtClean="0"/>
              <a:pPr/>
              <a:t>8</a:t>
            </a:fld>
            <a:endParaRPr lang="en-US" dirty="0"/>
          </a:p>
        </p:txBody>
      </p:sp>
      <p:sp>
        <p:nvSpPr>
          <p:cNvPr id="30" name="TextBox 62"/>
          <p:cNvSpPr txBox="1">
            <a:spLocks noChangeArrowheads="1"/>
          </p:cNvSpPr>
          <p:nvPr/>
        </p:nvSpPr>
        <p:spPr bwMode="auto">
          <a:xfrm>
            <a:off x="504033" y="1412473"/>
            <a:ext cx="2184914" cy="42066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0010" tIns="45005" rIns="90010" bIns="45005">
            <a:spAutoFit/>
          </a:bodyPr>
          <a:lstStyle/>
          <a:p>
            <a:pPr>
              <a:lnSpc>
                <a:spcPct val="150000"/>
              </a:lnSpc>
            </a:pPr>
            <a:r>
              <a:rPr lang="en-US" sz="1400">
                <a:solidFill>
                  <a:srgbClr val="FFFFFF"/>
                </a:solidFill>
                <a:latin typeface="Roboto Light" panose="02000000000000000000" pitchFamily="2" charset="0"/>
                <a:ea typeface="Roboto Light" panose="02000000000000000000" pitchFamily="2" charset="0"/>
              </a:rPr>
              <a:t>CONTENT Authoring</a:t>
            </a:r>
          </a:p>
        </p:txBody>
      </p:sp>
      <p:sp>
        <p:nvSpPr>
          <p:cNvPr id="31" name="Freeform 18"/>
          <p:cNvSpPr>
            <a:spLocks/>
          </p:cNvSpPr>
          <p:nvPr/>
        </p:nvSpPr>
        <p:spPr bwMode="auto">
          <a:xfrm>
            <a:off x="669497" y="2492897"/>
            <a:ext cx="1747508" cy="1055291"/>
          </a:xfrm>
          <a:custGeom>
            <a:avLst/>
            <a:gdLst>
              <a:gd name="connsiteX0" fmla="*/ 0 w 1210120"/>
              <a:gd name="connsiteY0" fmla="*/ 0 h 696629"/>
              <a:gd name="connsiteX1" fmla="*/ 1210120 w 1210120"/>
              <a:gd name="connsiteY1" fmla="*/ 0 h 696629"/>
              <a:gd name="connsiteX2" fmla="*/ 1210120 w 1210120"/>
              <a:gd name="connsiteY2" fmla="*/ 696629 h 696629"/>
              <a:gd name="connsiteX3" fmla="*/ 0 w 1210120"/>
              <a:gd name="connsiteY3" fmla="*/ 696629 h 696629"/>
              <a:gd name="connsiteX4" fmla="*/ 0 w 1210120"/>
              <a:gd name="connsiteY4" fmla="*/ 0 h 696629"/>
              <a:gd name="connsiteX0" fmla="*/ 38100 w 1248220"/>
              <a:gd name="connsiteY0" fmla="*/ 0 h 753779"/>
              <a:gd name="connsiteX1" fmla="*/ 1248220 w 1248220"/>
              <a:gd name="connsiteY1" fmla="*/ 0 h 753779"/>
              <a:gd name="connsiteX2" fmla="*/ 1248220 w 1248220"/>
              <a:gd name="connsiteY2" fmla="*/ 696629 h 753779"/>
              <a:gd name="connsiteX3" fmla="*/ 0 w 1248220"/>
              <a:gd name="connsiteY3" fmla="*/ 753779 h 753779"/>
              <a:gd name="connsiteX4" fmla="*/ 38100 w 1248220"/>
              <a:gd name="connsiteY4" fmla="*/ 0 h 7537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8220" h="753779">
                <a:moveTo>
                  <a:pt x="38100" y="0"/>
                </a:moveTo>
                <a:lnTo>
                  <a:pt x="1248220" y="0"/>
                </a:lnTo>
                <a:lnTo>
                  <a:pt x="1248220" y="696629"/>
                </a:lnTo>
                <a:lnTo>
                  <a:pt x="0" y="753779"/>
                </a:lnTo>
                <a:lnTo>
                  <a:pt x="38100" y="0"/>
                </a:lnTo>
                <a:close/>
              </a:path>
            </a:pathLst>
          </a:custGeom>
          <a:solidFill>
            <a:schemeClr val="tx2">
              <a:lumMod val="50000"/>
              <a:lumOff val="50000"/>
            </a:schemeClr>
          </a:solidFill>
          <a:ln w="9525" cap="flat">
            <a:noFill/>
            <a:prstDash val="solid"/>
            <a:miter lim="800000"/>
            <a:headEnd type="none" w="med" len="med"/>
            <a:tailEnd type="none" w="med" len="med"/>
          </a:ln>
        </p:spPr>
        <p:txBody>
          <a:bodyPr lIns="0" tIns="0" rIns="0" bIns="0" anchor="ctr" anchorCtr="0"/>
          <a:lstStyle/>
          <a:p>
            <a:pPr algn="ctr">
              <a:buFont typeface="Times New Roman" charset="0"/>
              <a:buNone/>
              <a:defRPr/>
            </a:pPr>
            <a:r>
              <a:rPr lang="en-US" sz="1500" dirty="0">
                <a:solidFill>
                  <a:schemeClr val="bg1"/>
                </a:solidFill>
                <a:latin typeface="Roboto Light" panose="02000000000000000000" pitchFamily="2" charset="0"/>
                <a:ea typeface="Roboto Light" panose="02000000000000000000" pitchFamily="2" charset="0"/>
                <a:cs typeface="MS PGothic" charset="0"/>
              </a:rPr>
              <a:t>CMS</a:t>
            </a:r>
          </a:p>
          <a:p>
            <a:pPr algn="ctr">
              <a:buFont typeface="Times New Roman" charset="0"/>
              <a:buNone/>
              <a:defRPr/>
            </a:pPr>
            <a:r>
              <a:rPr lang="en-US" sz="1500" dirty="0">
                <a:solidFill>
                  <a:schemeClr val="bg1"/>
                </a:solidFill>
                <a:latin typeface="Roboto Light" panose="02000000000000000000" pitchFamily="2" charset="0"/>
                <a:ea typeface="Roboto Light" panose="02000000000000000000" pitchFamily="2" charset="0"/>
                <a:cs typeface="MS PGothic" charset="0"/>
              </a:rPr>
              <a:t>Authoring GUI</a:t>
            </a:r>
          </a:p>
        </p:txBody>
      </p:sp>
      <p:sp>
        <p:nvSpPr>
          <p:cNvPr id="33" name="TextBox 8"/>
          <p:cNvSpPr txBox="1">
            <a:spLocks noChangeArrowheads="1"/>
          </p:cNvSpPr>
          <p:nvPr/>
        </p:nvSpPr>
        <p:spPr bwMode="auto">
          <a:xfrm>
            <a:off x="3504895" y="5879383"/>
            <a:ext cx="719951" cy="42066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0010" tIns="45005" rIns="90010" bIns="45005">
            <a:spAutoFit/>
          </a:bodyPr>
          <a:lstStyle/>
          <a:p>
            <a:pPr>
              <a:lnSpc>
                <a:spcPct val="150000"/>
              </a:lnSpc>
            </a:pPr>
            <a:r>
              <a:rPr lang="en-US" sz="1400">
                <a:solidFill>
                  <a:srgbClr val="FFFFFF"/>
                </a:solidFill>
                <a:latin typeface="Roboto Light" panose="02000000000000000000" pitchFamily="2" charset="0"/>
                <a:ea typeface="Roboto Light" panose="02000000000000000000" pitchFamily="2" charset="0"/>
              </a:rPr>
              <a:t>Import</a:t>
            </a:r>
          </a:p>
        </p:txBody>
      </p:sp>
      <p:sp>
        <p:nvSpPr>
          <p:cNvPr id="34" name="Freeform 18"/>
          <p:cNvSpPr>
            <a:spLocks/>
          </p:cNvSpPr>
          <p:nvPr/>
        </p:nvSpPr>
        <p:spPr bwMode="auto">
          <a:xfrm>
            <a:off x="3788916" y="4201307"/>
            <a:ext cx="1730418" cy="587138"/>
          </a:xfrm>
          <a:custGeom>
            <a:avLst/>
            <a:gdLst>
              <a:gd name="connsiteX0" fmla="*/ 0 w 1178863"/>
              <a:gd name="connsiteY0" fmla="*/ 0 h 371759"/>
              <a:gd name="connsiteX1" fmla="*/ 1178863 w 1178863"/>
              <a:gd name="connsiteY1" fmla="*/ 0 h 371759"/>
              <a:gd name="connsiteX2" fmla="*/ 1178863 w 1178863"/>
              <a:gd name="connsiteY2" fmla="*/ 371759 h 371759"/>
              <a:gd name="connsiteX3" fmla="*/ 0 w 1178863"/>
              <a:gd name="connsiteY3" fmla="*/ 371759 h 371759"/>
              <a:gd name="connsiteX4" fmla="*/ 0 w 1178863"/>
              <a:gd name="connsiteY4" fmla="*/ 0 h 371759"/>
              <a:gd name="connsiteX0" fmla="*/ 0 w 1236013"/>
              <a:gd name="connsiteY0" fmla="*/ 0 h 419384"/>
              <a:gd name="connsiteX1" fmla="*/ 1236013 w 1236013"/>
              <a:gd name="connsiteY1" fmla="*/ 47625 h 419384"/>
              <a:gd name="connsiteX2" fmla="*/ 1236013 w 1236013"/>
              <a:gd name="connsiteY2" fmla="*/ 419384 h 419384"/>
              <a:gd name="connsiteX3" fmla="*/ 57150 w 1236013"/>
              <a:gd name="connsiteY3" fmla="*/ 419384 h 419384"/>
              <a:gd name="connsiteX4" fmla="*/ 0 w 1236013"/>
              <a:gd name="connsiteY4" fmla="*/ 0 h 419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6013" h="419384">
                <a:moveTo>
                  <a:pt x="0" y="0"/>
                </a:moveTo>
                <a:lnTo>
                  <a:pt x="1236013" y="47625"/>
                </a:lnTo>
                <a:lnTo>
                  <a:pt x="1236013" y="419384"/>
                </a:lnTo>
                <a:lnTo>
                  <a:pt x="57150" y="419384"/>
                </a:lnTo>
                <a:lnTo>
                  <a:pt x="0" y="0"/>
                </a:lnTo>
                <a:close/>
              </a:path>
            </a:pathLst>
          </a:custGeom>
          <a:solidFill>
            <a:schemeClr val="tx2">
              <a:lumMod val="25000"/>
              <a:lumOff val="75000"/>
            </a:schemeClr>
          </a:solidFill>
          <a:ln w="9525" cap="flat">
            <a:noFill/>
            <a:prstDash val="solid"/>
            <a:miter lim="800000"/>
            <a:headEnd type="none" w="med" len="med"/>
            <a:tailEnd type="none" w="med" len="med"/>
          </a:ln>
        </p:spPr>
        <p:txBody>
          <a:bodyPr lIns="0" tIns="0" rIns="0" bIns="0" anchor="ctr" anchorCtr="0"/>
          <a:lstStyle/>
          <a:p>
            <a:pPr algn="ctr">
              <a:buFont typeface="Times New Roman" charset="0"/>
              <a:buNone/>
              <a:defRPr/>
            </a:pPr>
            <a:r>
              <a:rPr lang="en-US" sz="1500" dirty="0">
                <a:solidFill>
                  <a:srgbClr val="000000">
                    <a:lumMod val="65000"/>
                    <a:lumOff val="35000"/>
                  </a:srgbClr>
                </a:solidFill>
                <a:latin typeface="Roboto Light" panose="02000000000000000000" pitchFamily="2" charset="0"/>
                <a:ea typeface="Roboto Light" panose="02000000000000000000" pitchFamily="2" charset="0"/>
                <a:cs typeface="MS PGothic" charset="0"/>
              </a:rPr>
              <a:t>CMIS interface</a:t>
            </a:r>
          </a:p>
        </p:txBody>
      </p:sp>
      <p:cxnSp>
        <p:nvCxnSpPr>
          <p:cNvPr id="35" name="Straight Connector 3"/>
          <p:cNvCxnSpPr>
            <a:cxnSpLocks noChangeShapeType="1"/>
          </p:cNvCxnSpPr>
          <p:nvPr/>
        </p:nvCxnSpPr>
        <p:spPr bwMode="auto">
          <a:xfrm>
            <a:off x="2980677" y="1299143"/>
            <a:ext cx="0" cy="4994305"/>
          </a:xfrm>
          <a:prstGeom prst="line">
            <a:avLst/>
          </a:prstGeom>
          <a:noFill/>
          <a:ln w="9525">
            <a:solidFill>
              <a:schemeClr val="tx1"/>
            </a:solidFill>
            <a:prstDash val="dash"/>
            <a:round/>
            <a:headEnd/>
            <a:tailEnd/>
          </a:ln>
          <a:extLst>
            <a:ext uri="{909E8E84-426E-40DD-AFC4-6F175D3DCCD1}">
              <a14:hiddenFill xmlns:a14="http://schemas.microsoft.com/office/drawing/2010/main" xmlns="">
                <a:noFill/>
              </a14:hiddenFill>
            </a:ext>
          </a:extLst>
        </p:spPr>
      </p:cxnSp>
      <p:sp>
        <p:nvSpPr>
          <p:cNvPr id="36" name="TextBox 13"/>
          <p:cNvSpPr txBox="1">
            <a:spLocks noChangeArrowheads="1"/>
          </p:cNvSpPr>
          <p:nvPr/>
        </p:nvSpPr>
        <p:spPr bwMode="auto">
          <a:xfrm>
            <a:off x="3612615" y="1412473"/>
            <a:ext cx="1622275" cy="42066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0010" tIns="45005" rIns="90010" bIns="45005">
            <a:spAutoFit/>
          </a:bodyPr>
          <a:lstStyle/>
          <a:p>
            <a:pPr algn="ctr">
              <a:lnSpc>
                <a:spcPct val="150000"/>
              </a:lnSpc>
            </a:pPr>
            <a:r>
              <a:rPr lang="en-US" sz="1400">
                <a:solidFill>
                  <a:srgbClr val="FFFFFF"/>
                </a:solidFill>
                <a:latin typeface="Roboto Light" panose="02000000000000000000" pitchFamily="2" charset="0"/>
                <a:ea typeface="Roboto Light" panose="02000000000000000000" pitchFamily="2" charset="0"/>
              </a:rPr>
              <a:t>PAGE Editing</a:t>
            </a:r>
          </a:p>
        </p:txBody>
      </p:sp>
      <p:sp>
        <p:nvSpPr>
          <p:cNvPr id="38" name="Freeform 20"/>
          <p:cNvSpPr>
            <a:spLocks/>
          </p:cNvSpPr>
          <p:nvPr/>
        </p:nvSpPr>
        <p:spPr bwMode="auto">
          <a:xfrm rot="-2659281">
            <a:off x="2429510" y="3689691"/>
            <a:ext cx="1966111" cy="423560"/>
          </a:xfrm>
          <a:custGeom>
            <a:avLst/>
            <a:gdLst>
              <a:gd name="T0" fmla="*/ 0 w 21600"/>
              <a:gd name="T1" fmla="*/ 0 h 16559"/>
              <a:gd name="T2" fmla="*/ 1997075 w 21600"/>
              <a:gd name="T3" fmla="*/ 401686 h 16559"/>
              <a:gd name="T4" fmla="*/ 0 60000 65536"/>
              <a:gd name="T5" fmla="*/ 0 60000 65536"/>
            </a:gdLst>
            <a:ahLst/>
            <a:cxnLst>
              <a:cxn ang="T4">
                <a:pos x="T0" y="T1"/>
              </a:cxn>
              <a:cxn ang="T5">
                <a:pos x="T2" y="T3"/>
              </a:cxn>
            </a:cxnLst>
            <a:rect l="0" t="0" r="r" b="b"/>
            <a:pathLst>
              <a:path w="21600" h="16559">
                <a:moveTo>
                  <a:pt x="0" y="0"/>
                </a:moveTo>
                <a:cubicBezTo>
                  <a:pt x="0" y="0"/>
                  <a:pt x="3985" y="21600"/>
                  <a:pt x="21600" y="15461"/>
                </a:cubicBezTo>
              </a:path>
            </a:pathLst>
          </a:custGeom>
          <a:noFill/>
          <a:ln w="63500" cap="flat">
            <a:solidFill>
              <a:srgbClr val="C00000"/>
            </a:solidFill>
            <a:prstDash val="solid"/>
            <a:miter lim="800000"/>
            <a:headEnd type="none" w="med" len="med"/>
            <a:tailEnd type="triangl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nl-NL">
              <a:solidFill>
                <a:srgbClr val="FFFFFF"/>
              </a:solidFill>
              <a:latin typeface="Roboto Light" panose="02000000000000000000" pitchFamily="2" charset="0"/>
              <a:ea typeface="Roboto Light" panose="02000000000000000000" pitchFamily="2" charset="0"/>
            </a:endParaRPr>
          </a:p>
        </p:txBody>
      </p:sp>
      <p:sp>
        <p:nvSpPr>
          <p:cNvPr id="39" name="Freeform 20"/>
          <p:cNvSpPr>
            <a:spLocks/>
          </p:cNvSpPr>
          <p:nvPr/>
        </p:nvSpPr>
        <p:spPr bwMode="auto">
          <a:xfrm rot="-9905848">
            <a:off x="4731640" y="3306769"/>
            <a:ext cx="732994" cy="1334759"/>
          </a:xfrm>
          <a:custGeom>
            <a:avLst/>
            <a:gdLst>
              <a:gd name="T0" fmla="*/ 0 w 21600"/>
              <a:gd name="T1" fmla="*/ 0 h 16559"/>
              <a:gd name="T2" fmla="*/ 744538 w 21600"/>
              <a:gd name="T3" fmla="*/ 1265829 h 16559"/>
              <a:gd name="T4" fmla="*/ 0 60000 65536"/>
              <a:gd name="T5" fmla="*/ 0 60000 65536"/>
            </a:gdLst>
            <a:ahLst/>
            <a:cxnLst>
              <a:cxn ang="T4">
                <a:pos x="T0" y="T1"/>
              </a:cxn>
              <a:cxn ang="T5">
                <a:pos x="T2" y="T3"/>
              </a:cxn>
            </a:cxnLst>
            <a:rect l="0" t="0" r="r" b="b"/>
            <a:pathLst>
              <a:path w="21600" h="16559">
                <a:moveTo>
                  <a:pt x="0" y="0"/>
                </a:moveTo>
                <a:cubicBezTo>
                  <a:pt x="0" y="0"/>
                  <a:pt x="3985" y="21600"/>
                  <a:pt x="21600" y="15461"/>
                </a:cubicBezTo>
              </a:path>
            </a:pathLst>
          </a:custGeom>
          <a:noFill/>
          <a:ln w="63500" cap="flat">
            <a:solidFill>
              <a:srgbClr val="C00000"/>
            </a:solidFill>
            <a:prstDash val="solid"/>
            <a:miter lim="800000"/>
            <a:headEnd type="triangle" w="med" len="med"/>
            <a:tailEnd type="triangl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nl-NL">
              <a:solidFill>
                <a:srgbClr val="FFFFFF"/>
              </a:solidFill>
              <a:latin typeface="Roboto Light" panose="02000000000000000000" pitchFamily="2" charset="0"/>
              <a:ea typeface="Roboto Light" panose="02000000000000000000" pitchFamily="2" charset="0"/>
            </a:endParaRPr>
          </a:p>
        </p:txBody>
      </p:sp>
      <p:sp>
        <p:nvSpPr>
          <p:cNvPr id="40" name="Freeform 18"/>
          <p:cNvSpPr>
            <a:spLocks/>
          </p:cNvSpPr>
          <p:nvPr/>
        </p:nvSpPr>
        <p:spPr bwMode="auto">
          <a:xfrm>
            <a:off x="3868927" y="4868156"/>
            <a:ext cx="1703748" cy="1079366"/>
          </a:xfrm>
          <a:custGeom>
            <a:avLst/>
            <a:gdLst>
              <a:gd name="connsiteX0" fmla="*/ 0 w 1178863"/>
              <a:gd name="connsiteY0" fmla="*/ 0 h 742401"/>
              <a:gd name="connsiteX1" fmla="*/ 1178863 w 1178863"/>
              <a:gd name="connsiteY1" fmla="*/ 0 h 742401"/>
              <a:gd name="connsiteX2" fmla="*/ 1178863 w 1178863"/>
              <a:gd name="connsiteY2" fmla="*/ 742401 h 742401"/>
              <a:gd name="connsiteX3" fmla="*/ 0 w 1178863"/>
              <a:gd name="connsiteY3" fmla="*/ 742401 h 742401"/>
              <a:gd name="connsiteX4" fmla="*/ 0 w 1178863"/>
              <a:gd name="connsiteY4" fmla="*/ 0 h 742401"/>
              <a:gd name="connsiteX0" fmla="*/ 0 w 1216963"/>
              <a:gd name="connsiteY0" fmla="*/ 0 h 770976"/>
              <a:gd name="connsiteX1" fmla="*/ 1178863 w 1216963"/>
              <a:gd name="connsiteY1" fmla="*/ 0 h 770976"/>
              <a:gd name="connsiteX2" fmla="*/ 1216963 w 1216963"/>
              <a:gd name="connsiteY2" fmla="*/ 770976 h 770976"/>
              <a:gd name="connsiteX3" fmla="*/ 0 w 1216963"/>
              <a:gd name="connsiteY3" fmla="*/ 742401 h 770976"/>
              <a:gd name="connsiteX4" fmla="*/ 0 w 1216963"/>
              <a:gd name="connsiteY4" fmla="*/ 0 h 7709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6963" h="770976">
                <a:moveTo>
                  <a:pt x="0" y="0"/>
                </a:moveTo>
                <a:lnTo>
                  <a:pt x="1178863" y="0"/>
                </a:lnTo>
                <a:lnTo>
                  <a:pt x="1216963" y="770976"/>
                </a:lnTo>
                <a:lnTo>
                  <a:pt x="0" y="742401"/>
                </a:lnTo>
                <a:lnTo>
                  <a:pt x="0" y="0"/>
                </a:lnTo>
                <a:close/>
              </a:path>
            </a:pathLst>
          </a:custGeom>
          <a:solidFill>
            <a:schemeClr val="tx2">
              <a:lumMod val="50000"/>
              <a:lumOff val="50000"/>
            </a:schemeClr>
          </a:solidFill>
          <a:ln w="9525" cap="flat">
            <a:noFill/>
            <a:prstDash val="solid"/>
            <a:miter lim="800000"/>
            <a:headEnd type="none" w="med" len="med"/>
            <a:tailEnd type="none" w="med" len="med"/>
          </a:ln>
        </p:spPr>
        <p:txBody>
          <a:bodyPr lIns="0" tIns="0" rIns="0" bIns="0" anchor="ctr" anchorCtr="0"/>
          <a:lstStyle/>
          <a:p>
            <a:pPr algn="ctr">
              <a:buFont typeface="Times New Roman" charset="0"/>
              <a:buNone/>
              <a:defRPr/>
            </a:pPr>
            <a:r>
              <a:rPr lang="en-US" sz="1500" dirty="0">
                <a:solidFill>
                  <a:schemeClr val="bg1"/>
                </a:solidFill>
                <a:latin typeface="Roboto Light" panose="02000000000000000000" pitchFamily="2" charset="0"/>
                <a:ea typeface="Roboto Light" panose="02000000000000000000" pitchFamily="2" charset="0"/>
                <a:cs typeface="MS PGothic" charset="0"/>
              </a:rPr>
              <a:t>Portal</a:t>
            </a:r>
          </a:p>
          <a:p>
            <a:pPr algn="ctr">
              <a:buFont typeface="Times New Roman" charset="0"/>
              <a:buNone/>
              <a:defRPr/>
            </a:pPr>
            <a:r>
              <a:rPr lang="en-US" sz="1500" dirty="0">
                <a:solidFill>
                  <a:schemeClr val="bg1"/>
                </a:solidFill>
                <a:latin typeface="Roboto Light" panose="02000000000000000000" pitchFamily="2" charset="0"/>
                <a:ea typeface="Roboto Light" panose="02000000000000000000" pitchFamily="2" charset="0"/>
                <a:cs typeface="MS PGothic" charset="0"/>
              </a:rPr>
              <a:t>Content </a:t>
            </a:r>
          </a:p>
          <a:p>
            <a:pPr algn="ctr">
              <a:buFont typeface="Times New Roman" charset="0"/>
              <a:buNone/>
              <a:defRPr/>
            </a:pPr>
            <a:r>
              <a:rPr lang="en-US" sz="1500" dirty="0">
                <a:solidFill>
                  <a:schemeClr val="bg1"/>
                </a:solidFill>
                <a:latin typeface="Roboto Light" panose="02000000000000000000" pitchFamily="2" charset="0"/>
                <a:ea typeface="Roboto Light" panose="02000000000000000000" pitchFamily="2" charset="0"/>
                <a:cs typeface="MS PGothic" charset="0"/>
              </a:rPr>
              <a:t>Repository</a:t>
            </a:r>
          </a:p>
        </p:txBody>
      </p:sp>
      <p:sp>
        <p:nvSpPr>
          <p:cNvPr id="41" name="Freeform 18"/>
          <p:cNvSpPr>
            <a:spLocks/>
          </p:cNvSpPr>
          <p:nvPr/>
        </p:nvSpPr>
        <p:spPr bwMode="auto">
          <a:xfrm>
            <a:off x="722838" y="4049170"/>
            <a:ext cx="1717083" cy="1079366"/>
          </a:xfrm>
          <a:custGeom>
            <a:avLst/>
            <a:gdLst>
              <a:gd name="connsiteX0" fmla="*/ 0 w 1178863"/>
              <a:gd name="connsiteY0" fmla="*/ 0 h 742401"/>
              <a:gd name="connsiteX1" fmla="*/ 1178863 w 1178863"/>
              <a:gd name="connsiteY1" fmla="*/ 0 h 742401"/>
              <a:gd name="connsiteX2" fmla="*/ 1178863 w 1178863"/>
              <a:gd name="connsiteY2" fmla="*/ 742401 h 742401"/>
              <a:gd name="connsiteX3" fmla="*/ 0 w 1178863"/>
              <a:gd name="connsiteY3" fmla="*/ 742401 h 742401"/>
              <a:gd name="connsiteX4" fmla="*/ 0 w 1178863"/>
              <a:gd name="connsiteY4" fmla="*/ 0 h 742401"/>
              <a:gd name="connsiteX0" fmla="*/ 0 w 1226488"/>
              <a:gd name="connsiteY0" fmla="*/ 0 h 770976"/>
              <a:gd name="connsiteX1" fmla="*/ 1178863 w 1226488"/>
              <a:gd name="connsiteY1" fmla="*/ 0 h 770976"/>
              <a:gd name="connsiteX2" fmla="*/ 1226488 w 1226488"/>
              <a:gd name="connsiteY2" fmla="*/ 770976 h 770976"/>
              <a:gd name="connsiteX3" fmla="*/ 0 w 1226488"/>
              <a:gd name="connsiteY3" fmla="*/ 742401 h 770976"/>
              <a:gd name="connsiteX4" fmla="*/ 0 w 1226488"/>
              <a:gd name="connsiteY4" fmla="*/ 0 h 7709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6488" h="770976">
                <a:moveTo>
                  <a:pt x="0" y="0"/>
                </a:moveTo>
                <a:lnTo>
                  <a:pt x="1178863" y="0"/>
                </a:lnTo>
                <a:lnTo>
                  <a:pt x="1226488" y="770976"/>
                </a:lnTo>
                <a:lnTo>
                  <a:pt x="0" y="742401"/>
                </a:lnTo>
                <a:lnTo>
                  <a:pt x="0" y="0"/>
                </a:lnTo>
                <a:close/>
              </a:path>
            </a:pathLst>
          </a:custGeom>
          <a:solidFill>
            <a:schemeClr val="tx2">
              <a:lumMod val="50000"/>
              <a:lumOff val="50000"/>
            </a:schemeClr>
          </a:solidFill>
          <a:ln w="9525" cap="flat">
            <a:noFill/>
            <a:prstDash val="solid"/>
            <a:miter lim="800000"/>
            <a:headEnd type="none" w="med" len="med"/>
            <a:tailEnd type="none" w="med" len="med"/>
          </a:ln>
        </p:spPr>
        <p:txBody>
          <a:bodyPr lIns="0" tIns="0" rIns="0" bIns="0" anchor="ctr" anchorCtr="0"/>
          <a:lstStyle/>
          <a:p>
            <a:pPr algn="ctr">
              <a:buFont typeface="Times New Roman" charset="0"/>
              <a:buNone/>
              <a:defRPr/>
            </a:pPr>
            <a:r>
              <a:rPr lang="en-US" sz="1500" dirty="0">
                <a:solidFill>
                  <a:schemeClr val="bg1"/>
                </a:solidFill>
                <a:latin typeface="Roboto Light" panose="02000000000000000000" pitchFamily="2" charset="0"/>
                <a:ea typeface="Roboto Light" panose="02000000000000000000" pitchFamily="2" charset="0"/>
                <a:cs typeface="MS PGothic" charset="0"/>
              </a:rPr>
              <a:t>CMS  Content </a:t>
            </a:r>
          </a:p>
          <a:p>
            <a:pPr algn="ctr">
              <a:buFont typeface="Times New Roman" charset="0"/>
              <a:buNone/>
              <a:defRPr/>
            </a:pPr>
            <a:r>
              <a:rPr lang="en-US" sz="1500" dirty="0">
                <a:solidFill>
                  <a:schemeClr val="bg1"/>
                </a:solidFill>
                <a:latin typeface="Roboto Light" panose="02000000000000000000" pitchFamily="2" charset="0"/>
                <a:ea typeface="Roboto Light" panose="02000000000000000000" pitchFamily="2" charset="0"/>
                <a:cs typeface="MS PGothic" charset="0"/>
              </a:rPr>
              <a:t>Repository</a:t>
            </a:r>
          </a:p>
        </p:txBody>
      </p:sp>
      <p:sp>
        <p:nvSpPr>
          <p:cNvPr id="42" name="Oval 23"/>
          <p:cNvSpPr/>
          <p:nvPr/>
        </p:nvSpPr>
        <p:spPr bwMode="auto">
          <a:xfrm>
            <a:off x="3089046" y="5910641"/>
            <a:ext cx="343834" cy="356353"/>
          </a:xfrm>
          <a:prstGeom prst="ellipse">
            <a:avLst/>
          </a:prstGeom>
          <a:solidFill>
            <a:schemeClr val="tx2">
              <a:lumMod val="75000"/>
              <a:lumOff val="25000"/>
            </a:schemeClr>
          </a:solidFill>
          <a:ln w="9525" cap="flat" cmpd="sng" algn="ctr">
            <a:solidFill>
              <a:schemeClr val="bg1"/>
            </a:solidFill>
            <a:prstDash val="solid"/>
            <a:round/>
            <a:headEnd type="none" w="med" len="med"/>
            <a:tailEnd type="none" w="med" len="med"/>
          </a:ln>
          <a:effectLst/>
        </p:spPr>
        <p:txBody>
          <a:bodyPr wrap="none" lIns="90010" tIns="45005" rIns="90010" bIns="45005" anchor="ctr" anchorCtr="0"/>
          <a:lstStyle/>
          <a:p>
            <a:pPr algn="ctr" defTabSz="900100">
              <a:defRPr/>
            </a:pPr>
            <a:r>
              <a:rPr lang="en-US" sz="1500" b="1" dirty="0">
                <a:solidFill>
                  <a:srgbClr val="FFFFFF"/>
                </a:solidFill>
                <a:latin typeface="Roboto Light" panose="02000000000000000000" pitchFamily="2" charset="0"/>
                <a:ea typeface="Roboto Light" panose="02000000000000000000" pitchFamily="2" charset="0"/>
                <a:cs typeface="MS PGothic" charset="0"/>
              </a:rPr>
              <a:t>1</a:t>
            </a:r>
          </a:p>
        </p:txBody>
      </p:sp>
      <p:sp>
        <p:nvSpPr>
          <p:cNvPr id="43" name="Oval 23"/>
          <p:cNvSpPr/>
          <p:nvPr/>
        </p:nvSpPr>
        <p:spPr bwMode="auto">
          <a:xfrm>
            <a:off x="5519334" y="3870993"/>
            <a:ext cx="343834" cy="356353"/>
          </a:xfrm>
          <a:prstGeom prst="ellipse">
            <a:avLst/>
          </a:prstGeom>
          <a:solidFill>
            <a:schemeClr val="tx2">
              <a:lumMod val="75000"/>
              <a:lumOff val="25000"/>
            </a:schemeClr>
          </a:solidFill>
          <a:ln w="9525" cap="flat" cmpd="sng" algn="ctr">
            <a:solidFill>
              <a:schemeClr val="bg1"/>
            </a:solidFill>
            <a:prstDash val="solid"/>
            <a:round/>
            <a:headEnd type="none" w="med" len="med"/>
            <a:tailEnd type="none" w="med" len="med"/>
          </a:ln>
          <a:effectLst/>
        </p:spPr>
        <p:txBody>
          <a:bodyPr wrap="none" lIns="90010" tIns="45005" rIns="90010" bIns="45005" anchor="ctr" anchorCtr="0"/>
          <a:lstStyle/>
          <a:p>
            <a:pPr algn="ctr" defTabSz="900100">
              <a:defRPr/>
            </a:pPr>
            <a:r>
              <a:rPr lang="en-US" sz="1500" b="1" dirty="0">
                <a:solidFill>
                  <a:srgbClr val="FFFFFF"/>
                </a:solidFill>
                <a:latin typeface="Roboto Light" panose="02000000000000000000" pitchFamily="2" charset="0"/>
                <a:ea typeface="Roboto Light" panose="02000000000000000000" pitchFamily="2" charset="0"/>
                <a:cs typeface="MS PGothic" charset="0"/>
              </a:rPr>
              <a:t>2</a:t>
            </a:r>
          </a:p>
        </p:txBody>
      </p:sp>
      <p:sp>
        <p:nvSpPr>
          <p:cNvPr id="44" name="Oval 23"/>
          <p:cNvSpPr/>
          <p:nvPr/>
        </p:nvSpPr>
        <p:spPr bwMode="auto">
          <a:xfrm>
            <a:off x="3064041" y="3710009"/>
            <a:ext cx="343834" cy="356353"/>
          </a:xfrm>
          <a:prstGeom prst="ellipse">
            <a:avLst/>
          </a:prstGeom>
          <a:solidFill>
            <a:schemeClr val="tx2">
              <a:lumMod val="75000"/>
              <a:lumOff val="25000"/>
            </a:schemeClr>
          </a:solidFill>
          <a:ln w="9525" cap="flat" cmpd="sng" algn="ctr">
            <a:solidFill>
              <a:schemeClr val="bg1"/>
            </a:solidFill>
            <a:prstDash val="solid"/>
            <a:round/>
            <a:headEnd type="none" w="med" len="med"/>
            <a:tailEnd type="none" w="med" len="med"/>
          </a:ln>
          <a:effectLst/>
        </p:spPr>
        <p:txBody>
          <a:bodyPr wrap="none" lIns="90010" tIns="45005" rIns="90010" bIns="45005" anchor="ctr" anchorCtr="0"/>
          <a:lstStyle/>
          <a:p>
            <a:pPr algn="ctr" defTabSz="900100">
              <a:defRPr/>
            </a:pPr>
            <a:r>
              <a:rPr lang="en-US" sz="1500" b="1" dirty="0">
                <a:solidFill>
                  <a:srgbClr val="FFFFFF"/>
                </a:solidFill>
                <a:latin typeface="Roboto Light" panose="02000000000000000000" pitchFamily="2" charset="0"/>
                <a:ea typeface="Roboto Light" panose="02000000000000000000" pitchFamily="2" charset="0"/>
                <a:cs typeface="MS PGothic" charset="0"/>
              </a:rPr>
              <a:t>2</a:t>
            </a:r>
          </a:p>
        </p:txBody>
      </p:sp>
      <p:cxnSp>
        <p:nvCxnSpPr>
          <p:cNvPr id="46" name="Straight Connector 24"/>
          <p:cNvCxnSpPr>
            <a:cxnSpLocks noChangeShapeType="1"/>
          </p:cNvCxnSpPr>
          <p:nvPr/>
        </p:nvCxnSpPr>
        <p:spPr bwMode="auto">
          <a:xfrm flipH="1">
            <a:off x="6059312" y="1299143"/>
            <a:ext cx="8868" cy="4994305"/>
          </a:xfrm>
          <a:prstGeom prst="line">
            <a:avLst/>
          </a:prstGeom>
          <a:noFill/>
          <a:ln w="9525">
            <a:solidFill>
              <a:schemeClr val="tx1"/>
            </a:solidFill>
            <a:prstDash val="dash"/>
            <a:round/>
            <a:headEnd/>
            <a:tailEnd/>
          </a:ln>
          <a:extLst>
            <a:ext uri="{909E8E84-426E-40DD-AFC4-6F175D3DCCD1}">
              <a14:hiddenFill xmlns:a14="http://schemas.microsoft.com/office/drawing/2010/main" xmlns="">
                <a:noFill/>
              </a14:hiddenFill>
            </a:ext>
          </a:extLst>
        </p:spPr>
      </p:cxnSp>
      <p:sp>
        <p:nvSpPr>
          <p:cNvPr id="47" name="TextBox 25"/>
          <p:cNvSpPr txBox="1">
            <a:spLocks noChangeArrowheads="1"/>
          </p:cNvSpPr>
          <p:nvPr/>
        </p:nvSpPr>
        <p:spPr bwMode="auto">
          <a:xfrm>
            <a:off x="6619606" y="1412473"/>
            <a:ext cx="1620713" cy="42066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0010" tIns="45005" rIns="90010" bIns="45005">
            <a:spAutoFit/>
          </a:bodyPr>
          <a:lstStyle/>
          <a:p>
            <a:pPr algn="ctr">
              <a:lnSpc>
                <a:spcPct val="150000"/>
              </a:lnSpc>
            </a:pPr>
            <a:r>
              <a:rPr lang="en-US" sz="1400">
                <a:solidFill>
                  <a:srgbClr val="FFFFFF"/>
                </a:solidFill>
                <a:latin typeface="Roboto Light" panose="02000000000000000000" pitchFamily="2" charset="0"/>
                <a:ea typeface="Roboto Light" panose="02000000000000000000" pitchFamily="2" charset="0"/>
              </a:rPr>
              <a:t>VISITORS</a:t>
            </a:r>
          </a:p>
        </p:txBody>
      </p:sp>
      <p:sp>
        <p:nvSpPr>
          <p:cNvPr id="49" name="Freeform 18"/>
          <p:cNvSpPr>
            <a:spLocks/>
          </p:cNvSpPr>
          <p:nvPr/>
        </p:nvSpPr>
        <p:spPr bwMode="auto">
          <a:xfrm>
            <a:off x="6496566" y="4810128"/>
            <a:ext cx="1743753" cy="1092701"/>
          </a:xfrm>
          <a:custGeom>
            <a:avLst/>
            <a:gdLst>
              <a:gd name="connsiteX0" fmla="*/ 0 w 1178863"/>
              <a:gd name="connsiteY0" fmla="*/ 0 h 742401"/>
              <a:gd name="connsiteX1" fmla="*/ 1178863 w 1178863"/>
              <a:gd name="connsiteY1" fmla="*/ 0 h 742401"/>
              <a:gd name="connsiteX2" fmla="*/ 1178863 w 1178863"/>
              <a:gd name="connsiteY2" fmla="*/ 742401 h 742401"/>
              <a:gd name="connsiteX3" fmla="*/ 0 w 1178863"/>
              <a:gd name="connsiteY3" fmla="*/ 742401 h 742401"/>
              <a:gd name="connsiteX4" fmla="*/ 0 w 1178863"/>
              <a:gd name="connsiteY4" fmla="*/ 0 h 742401"/>
              <a:gd name="connsiteX0" fmla="*/ 0 w 1245538"/>
              <a:gd name="connsiteY0" fmla="*/ 0 h 780501"/>
              <a:gd name="connsiteX1" fmla="*/ 1245538 w 1245538"/>
              <a:gd name="connsiteY1" fmla="*/ 38100 h 780501"/>
              <a:gd name="connsiteX2" fmla="*/ 1245538 w 1245538"/>
              <a:gd name="connsiteY2" fmla="*/ 780501 h 780501"/>
              <a:gd name="connsiteX3" fmla="*/ 66675 w 1245538"/>
              <a:gd name="connsiteY3" fmla="*/ 780501 h 780501"/>
              <a:gd name="connsiteX4" fmla="*/ 0 w 1245538"/>
              <a:gd name="connsiteY4" fmla="*/ 0 h 7805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5538" h="780501">
                <a:moveTo>
                  <a:pt x="0" y="0"/>
                </a:moveTo>
                <a:lnTo>
                  <a:pt x="1245538" y="38100"/>
                </a:lnTo>
                <a:lnTo>
                  <a:pt x="1245538" y="780501"/>
                </a:lnTo>
                <a:lnTo>
                  <a:pt x="66675" y="780501"/>
                </a:lnTo>
                <a:lnTo>
                  <a:pt x="0" y="0"/>
                </a:lnTo>
                <a:close/>
              </a:path>
            </a:pathLst>
          </a:custGeom>
          <a:solidFill>
            <a:schemeClr val="tx2">
              <a:lumMod val="50000"/>
              <a:lumOff val="50000"/>
            </a:schemeClr>
          </a:solidFill>
          <a:ln w="9525" cap="flat">
            <a:noFill/>
            <a:prstDash val="solid"/>
            <a:miter lim="800000"/>
            <a:headEnd type="none" w="med" len="med"/>
            <a:tailEnd type="none" w="med" len="med"/>
          </a:ln>
        </p:spPr>
        <p:txBody>
          <a:bodyPr lIns="0" tIns="0" rIns="0" bIns="0" anchor="ctr" anchorCtr="0"/>
          <a:lstStyle/>
          <a:p>
            <a:pPr algn="ctr">
              <a:buFont typeface="Times New Roman" charset="0"/>
              <a:buNone/>
              <a:defRPr/>
            </a:pPr>
            <a:r>
              <a:rPr lang="en-US" sz="1500" dirty="0">
                <a:solidFill>
                  <a:schemeClr val="bg1"/>
                </a:solidFill>
                <a:latin typeface="Roboto Light" panose="02000000000000000000" pitchFamily="2" charset="0"/>
                <a:ea typeface="Roboto Light" panose="02000000000000000000" pitchFamily="2" charset="0"/>
                <a:cs typeface="MS PGothic" charset="0"/>
              </a:rPr>
              <a:t>Portal Content </a:t>
            </a:r>
          </a:p>
          <a:p>
            <a:pPr algn="ctr">
              <a:buFont typeface="Times New Roman" charset="0"/>
              <a:buNone/>
              <a:defRPr/>
            </a:pPr>
            <a:r>
              <a:rPr lang="en-US" sz="1500" dirty="0">
                <a:solidFill>
                  <a:schemeClr val="bg1"/>
                </a:solidFill>
                <a:latin typeface="Roboto Light" panose="02000000000000000000" pitchFamily="2" charset="0"/>
                <a:ea typeface="Roboto Light" panose="02000000000000000000" pitchFamily="2" charset="0"/>
                <a:cs typeface="MS PGothic" charset="0"/>
              </a:rPr>
              <a:t>Repository</a:t>
            </a:r>
          </a:p>
        </p:txBody>
      </p:sp>
      <p:sp>
        <p:nvSpPr>
          <p:cNvPr id="50" name="Freeform 20"/>
          <p:cNvSpPr>
            <a:spLocks/>
          </p:cNvSpPr>
          <p:nvPr/>
        </p:nvSpPr>
        <p:spPr bwMode="auto">
          <a:xfrm>
            <a:off x="5303657" y="5463638"/>
            <a:ext cx="1511311" cy="75022"/>
          </a:xfrm>
          <a:custGeom>
            <a:avLst/>
            <a:gdLst>
              <a:gd name="T0" fmla="*/ 0 w 21600"/>
              <a:gd name="T1" fmla="*/ 0 h 16559"/>
              <a:gd name="T2" fmla="*/ 1535113 w 21600"/>
              <a:gd name="T3" fmla="*/ 71147 h 16559"/>
              <a:gd name="T4" fmla="*/ 0 60000 65536"/>
              <a:gd name="T5" fmla="*/ 0 60000 65536"/>
            </a:gdLst>
            <a:ahLst/>
            <a:cxnLst>
              <a:cxn ang="T4">
                <a:pos x="T0" y="T1"/>
              </a:cxn>
              <a:cxn ang="T5">
                <a:pos x="T2" y="T3"/>
              </a:cxn>
            </a:cxnLst>
            <a:rect l="0" t="0" r="r" b="b"/>
            <a:pathLst>
              <a:path w="21600" h="16559">
                <a:moveTo>
                  <a:pt x="0" y="0"/>
                </a:moveTo>
                <a:cubicBezTo>
                  <a:pt x="0" y="0"/>
                  <a:pt x="3985" y="21600"/>
                  <a:pt x="21600" y="15461"/>
                </a:cubicBezTo>
              </a:path>
            </a:pathLst>
          </a:custGeom>
          <a:noFill/>
          <a:ln w="63500" cap="flat">
            <a:solidFill>
              <a:srgbClr val="C00000"/>
            </a:solidFill>
            <a:prstDash val="solid"/>
            <a:miter lim="800000"/>
            <a:headEnd type="none" w="med" len="med"/>
            <a:tailEnd type="triangl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nl-NL">
              <a:solidFill>
                <a:srgbClr val="FFFFFF"/>
              </a:solidFill>
              <a:latin typeface="Roboto Light" panose="02000000000000000000" pitchFamily="2" charset="0"/>
              <a:ea typeface="Roboto Light" panose="02000000000000000000" pitchFamily="2" charset="0"/>
            </a:endParaRPr>
          </a:p>
        </p:txBody>
      </p:sp>
      <p:sp>
        <p:nvSpPr>
          <p:cNvPr id="51" name="Freeform 18"/>
          <p:cNvSpPr>
            <a:spLocks/>
          </p:cNvSpPr>
          <p:nvPr/>
        </p:nvSpPr>
        <p:spPr bwMode="auto">
          <a:xfrm>
            <a:off x="6589912" y="4167819"/>
            <a:ext cx="1730418" cy="558904"/>
          </a:xfrm>
          <a:custGeom>
            <a:avLst/>
            <a:gdLst>
              <a:gd name="connsiteX0" fmla="*/ 0 w 1178863"/>
              <a:gd name="connsiteY0" fmla="*/ 0 h 370642"/>
              <a:gd name="connsiteX1" fmla="*/ 1178863 w 1178863"/>
              <a:gd name="connsiteY1" fmla="*/ 0 h 370642"/>
              <a:gd name="connsiteX2" fmla="*/ 1178863 w 1178863"/>
              <a:gd name="connsiteY2" fmla="*/ 370642 h 370642"/>
              <a:gd name="connsiteX3" fmla="*/ 0 w 1178863"/>
              <a:gd name="connsiteY3" fmla="*/ 370642 h 370642"/>
              <a:gd name="connsiteX4" fmla="*/ 0 w 1178863"/>
              <a:gd name="connsiteY4" fmla="*/ 0 h 370642"/>
              <a:gd name="connsiteX0" fmla="*/ 0 w 1236013"/>
              <a:gd name="connsiteY0" fmla="*/ 28575 h 399217"/>
              <a:gd name="connsiteX1" fmla="*/ 1236013 w 1236013"/>
              <a:gd name="connsiteY1" fmla="*/ 0 h 399217"/>
              <a:gd name="connsiteX2" fmla="*/ 1178863 w 1236013"/>
              <a:gd name="connsiteY2" fmla="*/ 399217 h 399217"/>
              <a:gd name="connsiteX3" fmla="*/ 0 w 1236013"/>
              <a:gd name="connsiteY3" fmla="*/ 399217 h 399217"/>
              <a:gd name="connsiteX4" fmla="*/ 0 w 1236013"/>
              <a:gd name="connsiteY4" fmla="*/ 28575 h 3992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6013" h="399217">
                <a:moveTo>
                  <a:pt x="0" y="28575"/>
                </a:moveTo>
                <a:lnTo>
                  <a:pt x="1236013" y="0"/>
                </a:lnTo>
                <a:lnTo>
                  <a:pt x="1178863" y="399217"/>
                </a:lnTo>
                <a:lnTo>
                  <a:pt x="0" y="399217"/>
                </a:lnTo>
                <a:lnTo>
                  <a:pt x="0" y="28575"/>
                </a:lnTo>
                <a:close/>
              </a:path>
            </a:pathLst>
          </a:custGeom>
          <a:solidFill>
            <a:schemeClr val="tx2">
              <a:lumMod val="25000"/>
              <a:lumOff val="75000"/>
            </a:schemeClr>
          </a:solidFill>
          <a:ln w="9525" cap="flat">
            <a:noFill/>
            <a:prstDash val="solid"/>
            <a:miter lim="800000"/>
            <a:headEnd type="none" w="med" len="med"/>
            <a:tailEnd type="none" w="med" len="med"/>
          </a:ln>
        </p:spPr>
        <p:txBody>
          <a:bodyPr lIns="0" tIns="0" rIns="0" bIns="0" anchor="ctr" anchorCtr="0"/>
          <a:lstStyle/>
          <a:p>
            <a:pPr algn="ctr">
              <a:buFont typeface="Times New Roman" charset="0"/>
              <a:buNone/>
              <a:defRPr/>
            </a:pPr>
            <a:r>
              <a:rPr lang="en-US" sz="1500" dirty="0">
                <a:solidFill>
                  <a:srgbClr val="000000">
                    <a:lumMod val="65000"/>
                    <a:lumOff val="35000"/>
                  </a:srgbClr>
                </a:solidFill>
                <a:latin typeface="Roboto Light" panose="02000000000000000000" pitchFamily="2" charset="0"/>
                <a:ea typeface="Roboto Light" panose="02000000000000000000" pitchFamily="2" charset="0"/>
                <a:cs typeface="MS PGothic" charset="0"/>
              </a:rPr>
              <a:t>CMIS interface</a:t>
            </a:r>
          </a:p>
        </p:txBody>
      </p:sp>
      <p:sp>
        <p:nvSpPr>
          <p:cNvPr id="52" name="TextBox 4"/>
          <p:cNvSpPr txBox="1">
            <a:spLocks noChangeArrowheads="1"/>
          </p:cNvSpPr>
          <p:nvPr/>
        </p:nvSpPr>
        <p:spPr bwMode="auto">
          <a:xfrm>
            <a:off x="1000665" y="1787581"/>
            <a:ext cx="1092306" cy="34481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0010" tIns="45005" rIns="90010" bIns="45005">
            <a:spAutoFit/>
          </a:bodyPr>
          <a:lstStyle/>
          <a:p>
            <a:pPr>
              <a:lnSpc>
                <a:spcPct val="150000"/>
              </a:lnSpc>
            </a:pPr>
            <a:r>
              <a:rPr lang="nl-NL" sz="1100">
                <a:solidFill>
                  <a:srgbClr val="FFFFFF"/>
                </a:solidFill>
                <a:latin typeface="Roboto Light" panose="02000000000000000000" pitchFamily="2" charset="0"/>
                <a:ea typeface="Roboto Light" panose="02000000000000000000" pitchFamily="2" charset="0"/>
              </a:rPr>
              <a:t>(Existing CMS)</a:t>
            </a:r>
          </a:p>
        </p:txBody>
      </p:sp>
      <p:sp>
        <p:nvSpPr>
          <p:cNvPr id="53" name="TextBox 13"/>
          <p:cNvSpPr txBox="1"/>
          <p:nvPr/>
        </p:nvSpPr>
        <p:spPr>
          <a:xfrm>
            <a:off x="3268779" y="1460925"/>
            <a:ext cx="2480300" cy="370976"/>
          </a:xfrm>
          <a:prstGeom prst="rect">
            <a:avLst/>
          </a:prstGeom>
          <a:noFill/>
        </p:spPr>
        <p:txBody>
          <a:bodyPr lIns="90010" tIns="45005" rIns="90010" bIns="45005" anchor="ctr" anchorCtr="0">
            <a:spAutoFit/>
          </a:bodyPr>
          <a:lstStyle/>
          <a:p>
            <a:pPr algn="ctr">
              <a:buFont typeface="Times New Roman" charset="0"/>
              <a:buNone/>
              <a:defRPr/>
            </a:pPr>
            <a:r>
              <a:rPr lang="en-US" cap="all" dirty="0">
                <a:solidFill>
                  <a:srgbClr val="000000">
                    <a:lumMod val="95000"/>
                    <a:lumOff val="5000"/>
                  </a:srgbClr>
                </a:solidFill>
                <a:latin typeface="Roboto Light" panose="02000000000000000000" pitchFamily="2" charset="0"/>
                <a:ea typeface="Roboto Light" panose="02000000000000000000" pitchFamily="2" charset="0"/>
                <a:cs typeface="MS PGothic" charset="0"/>
              </a:rPr>
              <a:t>PAGE Editing</a:t>
            </a:r>
          </a:p>
        </p:txBody>
      </p:sp>
      <p:sp>
        <p:nvSpPr>
          <p:cNvPr id="54" name="TextBox 25"/>
          <p:cNvSpPr txBox="1"/>
          <p:nvPr/>
        </p:nvSpPr>
        <p:spPr>
          <a:xfrm>
            <a:off x="6458630" y="1460925"/>
            <a:ext cx="1895781" cy="370976"/>
          </a:xfrm>
          <a:prstGeom prst="rect">
            <a:avLst/>
          </a:prstGeom>
          <a:noFill/>
        </p:spPr>
        <p:txBody>
          <a:bodyPr lIns="90010" tIns="45005" rIns="90010" bIns="45005" anchor="ctr" anchorCtr="0">
            <a:spAutoFit/>
          </a:bodyPr>
          <a:lstStyle/>
          <a:p>
            <a:pPr algn="ctr">
              <a:buFont typeface="Times New Roman" charset="0"/>
              <a:buNone/>
              <a:defRPr/>
            </a:pPr>
            <a:r>
              <a:rPr lang="en-US" dirty="0">
                <a:solidFill>
                  <a:srgbClr val="000000">
                    <a:lumMod val="95000"/>
                    <a:lumOff val="5000"/>
                  </a:srgbClr>
                </a:solidFill>
                <a:latin typeface="Roboto Light" panose="02000000000000000000" pitchFamily="2" charset="0"/>
                <a:ea typeface="Roboto Light" panose="02000000000000000000" pitchFamily="2" charset="0"/>
                <a:cs typeface="MS PGothic" charset="0"/>
              </a:rPr>
              <a:t>VISITORS</a:t>
            </a:r>
          </a:p>
        </p:txBody>
      </p:sp>
      <p:sp>
        <p:nvSpPr>
          <p:cNvPr id="55" name="TextBox 8"/>
          <p:cNvSpPr txBox="1">
            <a:spLocks noChangeArrowheads="1"/>
          </p:cNvSpPr>
          <p:nvPr/>
        </p:nvSpPr>
        <p:spPr bwMode="auto">
          <a:xfrm>
            <a:off x="3426275" y="5931046"/>
            <a:ext cx="719951" cy="31073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0010" tIns="45005" rIns="90010" bIns="45005" anchor="ctr" anchorCtr="0">
            <a:spAutoFit/>
          </a:bodyPr>
          <a:lstStyle/>
          <a:p>
            <a:r>
              <a:rPr lang="en-US" sz="1400" dirty="0">
                <a:solidFill>
                  <a:srgbClr val="0D0D0D"/>
                </a:solidFill>
                <a:latin typeface="Roboto Light" panose="02000000000000000000" pitchFamily="2" charset="0"/>
                <a:ea typeface="Roboto Light" panose="02000000000000000000" pitchFamily="2" charset="0"/>
              </a:rPr>
              <a:t>Import</a:t>
            </a:r>
          </a:p>
        </p:txBody>
      </p:sp>
      <p:sp>
        <p:nvSpPr>
          <p:cNvPr id="56" name="Freeform 20"/>
          <p:cNvSpPr>
            <a:spLocks/>
          </p:cNvSpPr>
          <p:nvPr/>
        </p:nvSpPr>
        <p:spPr bwMode="auto">
          <a:xfrm>
            <a:off x="2227898" y="5047894"/>
            <a:ext cx="1886403" cy="445441"/>
          </a:xfrm>
          <a:custGeom>
            <a:avLst/>
            <a:gdLst>
              <a:gd name="T0" fmla="*/ 0 w 21600"/>
              <a:gd name="T1" fmla="*/ 0 h 16559"/>
              <a:gd name="T2" fmla="*/ 1916113 w 21600"/>
              <a:gd name="T3" fmla="*/ 422437 h 16559"/>
              <a:gd name="T4" fmla="*/ 0 60000 65536"/>
              <a:gd name="T5" fmla="*/ 0 60000 65536"/>
            </a:gdLst>
            <a:ahLst/>
            <a:cxnLst>
              <a:cxn ang="T4">
                <a:pos x="T0" y="T1"/>
              </a:cxn>
              <a:cxn ang="T5">
                <a:pos x="T2" y="T3"/>
              </a:cxn>
            </a:cxnLst>
            <a:rect l="0" t="0" r="r" b="b"/>
            <a:pathLst>
              <a:path w="21600" h="16559">
                <a:moveTo>
                  <a:pt x="0" y="0"/>
                </a:moveTo>
                <a:cubicBezTo>
                  <a:pt x="0" y="0"/>
                  <a:pt x="3985" y="21600"/>
                  <a:pt x="21600" y="15461"/>
                </a:cubicBezTo>
              </a:path>
            </a:pathLst>
          </a:custGeom>
          <a:noFill/>
          <a:ln w="63500" cap="flat">
            <a:solidFill>
              <a:srgbClr val="C00000"/>
            </a:solidFill>
            <a:prstDash val="solid"/>
            <a:miter lim="800000"/>
            <a:headEnd type="none" w="med" len="med"/>
            <a:tailEnd type="triangl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nl-NL">
              <a:solidFill>
                <a:srgbClr val="FFFFFF"/>
              </a:solidFill>
              <a:latin typeface="Roboto Light" panose="02000000000000000000" pitchFamily="2" charset="0"/>
              <a:ea typeface="Roboto Light" panose="02000000000000000000" pitchFamily="2" charset="0"/>
            </a:endParaRPr>
          </a:p>
        </p:txBody>
      </p:sp>
      <p:sp>
        <p:nvSpPr>
          <p:cNvPr id="57" name="TextBox 62"/>
          <p:cNvSpPr txBox="1"/>
          <p:nvPr/>
        </p:nvSpPr>
        <p:spPr>
          <a:xfrm>
            <a:off x="220282" y="1460925"/>
            <a:ext cx="2623526" cy="370976"/>
          </a:xfrm>
          <a:prstGeom prst="rect">
            <a:avLst/>
          </a:prstGeom>
          <a:noFill/>
        </p:spPr>
        <p:txBody>
          <a:bodyPr wrap="square" lIns="90010" tIns="45005" rIns="90010" bIns="45005" anchor="ctr" anchorCtr="0">
            <a:spAutoFit/>
          </a:bodyPr>
          <a:lstStyle/>
          <a:p>
            <a:pPr algn="ctr">
              <a:buFont typeface="Times New Roman" charset="0"/>
              <a:buNone/>
              <a:defRPr/>
            </a:pPr>
            <a:r>
              <a:rPr lang="en-US" cap="all" dirty="0">
                <a:solidFill>
                  <a:srgbClr val="000000">
                    <a:lumMod val="95000"/>
                    <a:lumOff val="5000"/>
                  </a:srgbClr>
                </a:solidFill>
                <a:latin typeface="Roboto Light" panose="02000000000000000000" pitchFamily="2" charset="0"/>
                <a:ea typeface="Roboto Light" panose="02000000000000000000" pitchFamily="2" charset="0"/>
                <a:cs typeface="MS PGothic" charset="0"/>
              </a:rPr>
              <a:t>CONTENT authoring</a:t>
            </a:r>
          </a:p>
        </p:txBody>
      </p:sp>
      <p:sp>
        <p:nvSpPr>
          <p:cNvPr id="58" name="TextBox 4"/>
          <p:cNvSpPr txBox="1"/>
          <p:nvPr/>
        </p:nvSpPr>
        <p:spPr>
          <a:xfrm>
            <a:off x="728893" y="1916832"/>
            <a:ext cx="1694395" cy="370976"/>
          </a:xfrm>
          <a:prstGeom prst="rect">
            <a:avLst/>
          </a:prstGeom>
          <a:noFill/>
        </p:spPr>
        <p:txBody>
          <a:bodyPr wrap="none" lIns="90010" tIns="45005" rIns="90010" bIns="45005" anchor="ctr" anchorCtr="0">
            <a:spAutoFit/>
          </a:bodyPr>
          <a:lstStyle/>
          <a:p>
            <a:pPr algn="ctr">
              <a:buFont typeface="Times New Roman" charset="0"/>
              <a:buNone/>
              <a:defRPr/>
            </a:pPr>
            <a:r>
              <a:rPr lang="nl-NL" dirty="0">
                <a:solidFill>
                  <a:srgbClr val="000000">
                    <a:lumMod val="95000"/>
                    <a:lumOff val="5000"/>
                  </a:srgbClr>
                </a:solidFill>
                <a:latin typeface="Roboto Light" panose="02000000000000000000" pitchFamily="2" charset="0"/>
                <a:ea typeface="Roboto Light" panose="02000000000000000000" pitchFamily="2" charset="0"/>
                <a:cs typeface="MS PGothic" charset="0"/>
              </a:rPr>
              <a:t>(Existing CMS)</a:t>
            </a:r>
          </a:p>
        </p:txBody>
      </p:sp>
      <p:sp>
        <p:nvSpPr>
          <p:cNvPr id="59" name="Freeform 20"/>
          <p:cNvSpPr>
            <a:spLocks/>
          </p:cNvSpPr>
          <p:nvPr/>
        </p:nvSpPr>
        <p:spPr bwMode="auto">
          <a:xfrm rot="-5723325">
            <a:off x="7473440" y="4258959"/>
            <a:ext cx="1253818" cy="326064"/>
          </a:xfrm>
          <a:custGeom>
            <a:avLst/>
            <a:gdLst>
              <a:gd name="T0" fmla="*/ 0 w 21600"/>
              <a:gd name="T1" fmla="*/ 0 h 16559"/>
              <a:gd name="T2" fmla="*/ 1165225 w 21600"/>
              <a:gd name="T3" fmla="*/ 72630 h 16559"/>
              <a:gd name="T4" fmla="*/ 0 60000 65536"/>
              <a:gd name="T5" fmla="*/ 0 60000 65536"/>
            </a:gdLst>
            <a:ahLst/>
            <a:cxnLst>
              <a:cxn ang="T4">
                <a:pos x="T0" y="T1"/>
              </a:cxn>
              <a:cxn ang="T5">
                <a:pos x="T2" y="T3"/>
              </a:cxn>
            </a:cxnLst>
            <a:rect l="0" t="0" r="r" b="b"/>
            <a:pathLst>
              <a:path w="21600" h="16559">
                <a:moveTo>
                  <a:pt x="0" y="0"/>
                </a:moveTo>
                <a:cubicBezTo>
                  <a:pt x="0" y="0"/>
                  <a:pt x="3985" y="21600"/>
                  <a:pt x="21600" y="15461"/>
                </a:cubicBezTo>
              </a:path>
            </a:pathLst>
          </a:custGeom>
          <a:noFill/>
          <a:ln w="63500" cap="flat">
            <a:solidFill>
              <a:srgbClr val="C00000"/>
            </a:solidFill>
            <a:prstDash val="solid"/>
            <a:miter lim="800000"/>
            <a:headEnd type="none" w="med" len="med"/>
            <a:tailEnd type="triangl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nl-NL">
              <a:solidFill>
                <a:srgbClr val="FFFFFF"/>
              </a:solidFill>
              <a:latin typeface="Roboto Light" panose="02000000000000000000" pitchFamily="2" charset="0"/>
              <a:ea typeface="Roboto Light" panose="02000000000000000000" pitchFamily="2" charset="0"/>
            </a:endParaRPr>
          </a:p>
        </p:txBody>
      </p:sp>
      <p:sp>
        <p:nvSpPr>
          <p:cNvPr id="60" name="Rectangle 50"/>
          <p:cNvSpPr>
            <a:spLocks/>
          </p:cNvSpPr>
          <p:nvPr/>
        </p:nvSpPr>
        <p:spPr bwMode="auto">
          <a:xfrm>
            <a:off x="1995026" y="3813164"/>
            <a:ext cx="843958" cy="518899"/>
          </a:xfrm>
          <a:custGeom>
            <a:avLst/>
            <a:gdLst>
              <a:gd name="connsiteX0" fmla="*/ 0 w 843958"/>
              <a:gd name="connsiteY0" fmla="*/ 0 h 518899"/>
              <a:gd name="connsiteX1" fmla="*/ 843958 w 843958"/>
              <a:gd name="connsiteY1" fmla="*/ 0 h 518899"/>
              <a:gd name="connsiteX2" fmla="*/ 843958 w 843958"/>
              <a:gd name="connsiteY2" fmla="*/ 518899 h 518899"/>
              <a:gd name="connsiteX3" fmla="*/ 0 w 843958"/>
              <a:gd name="connsiteY3" fmla="*/ 518899 h 518899"/>
              <a:gd name="connsiteX4" fmla="*/ 0 w 843958"/>
              <a:gd name="connsiteY4" fmla="*/ 0 h 518899"/>
              <a:gd name="connsiteX0" fmla="*/ 0 w 843958"/>
              <a:gd name="connsiteY0" fmla="*/ 0 h 518899"/>
              <a:gd name="connsiteX1" fmla="*/ 827024 w 843958"/>
              <a:gd name="connsiteY1" fmla="*/ 9676 h 518899"/>
              <a:gd name="connsiteX2" fmla="*/ 843958 w 843958"/>
              <a:gd name="connsiteY2" fmla="*/ 518899 h 518899"/>
              <a:gd name="connsiteX3" fmla="*/ 0 w 843958"/>
              <a:gd name="connsiteY3" fmla="*/ 518899 h 518899"/>
              <a:gd name="connsiteX4" fmla="*/ 0 w 843958"/>
              <a:gd name="connsiteY4" fmla="*/ 0 h 518899"/>
              <a:gd name="connsiteX0" fmla="*/ 0 w 843958"/>
              <a:gd name="connsiteY0" fmla="*/ 0 h 518899"/>
              <a:gd name="connsiteX1" fmla="*/ 827024 w 843958"/>
              <a:gd name="connsiteY1" fmla="*/ 23447 h 518899"/>
              <a:gd name="connsiteX2" fmla="*/ 843958 w 843958"/>
              <a:gd name="connsiteY2" fmla="*/ 518899 h 518899"/>
              <a:gd name="connsiteX3" fmla="*/ 0 w 843958"/>
              <a:gd name="connsiteY3" fmla="*/ 518899 h 518899"/>
              <a:gd name="connsiteX4" fmla="*/ 0 w 843958"/>
              <a:gd name="connsiteY4" fmla="*/ 0 h 5188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3958" h="518899">
                <a:moveTo>
                  <a:pt x="0" y="0"/>
                </a:moveTo>
                <a:lnTo>
                  <a:pt x="827024" y="23447"/>
                </a:lnTo>
                <a:lnTo>
                  <a:pt x="843958" y="518899"/>
                </a:lnTo>
                <a:lnTo>
                  <a:pt x="0" y="518899"/>
                </a:lnTo>
                <a:lnTo>
                  <a:pt x="0" y="0"/>
                </a:lnTo>
                <a:close/>
              </a:path>
            </a:pathLst>
          </a:custGeom>
          <a:solidFill>
            <a:schemeClr val="tx2">
              <a:lumMod val="25000"/>
              <a:lumOff val="75000"/>
            </a:schemeClr>
          </a:solidFill>
          <a:ln w="9525" cap="flat">
            <a:solidFill>
              <a:schemeClr val="bg1"/>
            </a:solidFill>
            <a:prstDash val="solid"/>
            <a:round/>
            <a:headEnd type="none" w="med" len="med"/>
            <a:tailEnd type="none" w="med" len="med"/>
          </a:ln>
        </p:spPr>
        <p:txBody>
          <a:bodyPr lIns="0" tIns="0" rIns="0" bIns="0" anchor="ctr" anchorCtr="1"/>
          <a:lstStyle/>
          <a:p>
            <a:pPr algn="ctr">
              <a:buFont typeface="Times New Roman" charset="0"/>
              <a:buNone/>
              <a:defRPr/>
            </a:pPr>
            <a:r>
              <a:rPr lang="en-US" sz="1300" dirty="0">
                <a:solidFill>
                  <a:srgbClr val="000000">
                    <a:lumMod val="65000"/>
                    <a:lumOff val="35000"/>
                  </a:srgbClr>
                </a:solidFill>
                <a:latin typeface="Roboto Light" panose="02000000000000000000" pitchFamily="2" charset="0"/>
                <a:ea typeface="Roboto Light" panose="02000000000000000000" pitchFamily="2" charset="0"/>
                <a:cs typeface="MS PGothic" charset="0"/>
              </a:rPr>
              <a:t>CMIS </a:t>
            </a:r>
          </a:p>
          <a:p>
            <a:pPr algn="ctr">
              <a:buFont typeface="Times New Roman" charset="0"/>
              <a:buNone/>
              <a:defRPr/>
            </a:pPr>
            <a:r>
              <a:rPr lang="en-US" sz="1300" dirty="0">
                <a:solidFill>
                  <a:srgbClr val="000000">
                    <a:lumMod val="65000"/>
                    <a:lumOff val="35000"/>
                  </a:srgbClr>
                </a:solidFill>
                <a:latin typeface="Roboto Light" panose="02000000000000000000" pitchFamily="2" charset="0"/>
                <a:ea typeface="Roboto Light" panose="02000000000000000000" pitchFamily="2" charset="0"/>
                <a:cs typeface="MS PGothic" charset="0"/>
              </a:rPr>
              <a:t>interface</a:t>
            </a:r>
          </a:p>
        </p:txBody>
      </p:sp>
    </p:spTree>
    <p:extLst>
      <p:ext uri="{BB962C8B-B14F-4D97-AF65-F5344CB8AC3E}">
        <p14:creationId xmlns:p14="http://schemas.microsoft.com/office/powerpoint/2010/main" xmlns="" val="188390137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nl-NL" dirty="0" smtClean="0"/>
              <a:t>Kinds of Content Used </a:t>
            </a:r>
            <a:r>
              <a:rPr lang="nl-NL" dirty="0"/>
              <a:t>in Portal </a:t>
            </a:r>
            <a:r>
              <a:rPr lang="nl-NL" dirty="0" smtClean="0"/>
              <a:t>Pages</a:t>
            </a:r>
            <a:endParaRPr lang="nl-NL" dirty="0"/>
          </a:p>
        </p:txBody>
      </p:sp>
      <p:sp>
        <p:nvSpPr>
          <p:cNvPr id="3" name="Content Placeholder 2"/>
          <p:cNvSpPr>
            <a:spLocks noGrp="1"/>
          </p:cNvSpPr>
          <p:nvPr>
            <p:ph sz="quarter" idx="14"/>
          </p:nvPr>
        </p:nvSpPr>
        <p:spPr/>
        <p:txBody>
          <a:bodyPr/>
          <a:lstStyle/>
          <a:p>
            <a:r>
              <a:rPr lang="en-US" dirty="0" smtClean="0"/>
              <a:t>There are two kinds of content that may appear in portal pages:</a:t>
            </a:r>
          </a:p>
          <a:p>
            <a:pPr lvl="1"/>
            <a:r>
              <a:rPr lang="en-US" dirty="0" smtClean="0">
                <a:latin typeface="Roboto Black" panose="02000000000000000000" pitchFamily="2" charset="0"/>
                <a:ea typeface="Roboto Black" panose="02000000000000000000" pitchFamily="2" charset="0"/>
              </a:rPr>
              <a:t>In-Context </a:t>
            </a:r>
            <a:r>
              <a:rPr lang="en-US" dirty="0">
                <a:latin typeface="Roboto Black" panose="02000000000000000000" pitchFamily="2" charset="0"/>
                <a:ea typeface="Roboto Black" panose="02000000000000000000" pitchFamily="2" charset="0"/>
              </a:rPr>
              <a:t>Editing (ICE) content</a:t>
            </a:r>
            <a:r>
              <a:rPr lang="en-US" dirty="0"/>
              <a:t> </a:t>
            </a:r>
            <a:r>
              <a:rPr lang="en-US" dirty="0" smtClean="0"/>
              <a:t>— rich text </a:t>
            </a:r>
            <a:r>
              <a:rPr lang="en-US" dirty="0"/>
              <a:t>inserted during page </a:t>
            </a:r>
            <a:r>
              <a:rPr lang="en-US" dirty="0" smtClean="0"/>
              <a:t>management. </a:t>
            </a:r>
            <a:r>
              <a:rPr lang="en-US" dirty="0"/>
              <a:t>ICE Content is published </a:t>
            </a:r>
            <a:r>
              <a:rPr lang="en-US" dirty="0" smtClean="0"/>
              <a:t>implicitly as </a:t>
            </a:r>
            <a:r>
              <a:rPr lang="en-US" dirty="0"/>
              <a:t>part of the </a:t>
            </a:r>
            <a:r>
              <a:rPr lang="en-US" dirty="0" smtClean="0"/>
              <a:t>page in which </a:t>
            </a:r>
            <a:r>
              <a:rPr lang="en-US" dirty="0"/>
              <a:t>it resides</a:t>
            </a:r>
            <a:r>
              <a:rPr lang="en-US" dirty="0" smtClean="0"/>
              <a:t>. ICE </a:t>
            </a:r>
            <a:r>
              <a:rPr lang="en-US" dirty="0"/>
              <a:t>Content is stored automatically and is not manageable.</a:t>
            </a:r>
          </a:p>
          <a:p>
            <a:pPr lvl="1"/>
            <a:r>
              <a:rPr lang="en-US" dirty="0">
                <a:latin typeface="Roboto Black" panose="02000000000000000000" pitchFamily="2" charset="0"/>
                <a:ea typeface="Roboto Black" panose="02000000000000000000" pitchFamily="2" charset="0"/>
              </a:rPr>
              <a:t>Reusable Content</a:t>
            </a:r>
            <a:r>
              <a:rPr lang="en-US" dirty="0"/>
              <a:t> — </a:t>
            </a:r>
            <a:r>
              <a:rPr lang="en-US" dirty="0" smtClean="0"/>
              <a:t>content items that </a:t>
            </a:r>
            <a:r>
              <a:rPr lang="en-US" dirty="0"/>
              <a:t>can be used across different pages of the same or different portals. Reusable Content is uploaded, managed and published centrally in the Shared Content and Portal Content apps and </a:t>
            </a:r>
            <a:r>
              <a:rPr lang="en-US" dirty="0" smtClean="0"/>
              <a:t>can be referenced </a:t>
            </a:r>
            <a:r>
              <a:rPr lang="en-US" dirty="0"/>
              <a:t>in </a:t>
            </a:r>
            <a:r>
              <a:rPr lang="en-US" dirty="0" smtClean="0"/>
              <a:t>pages.</a:t>
            </a:r>
            <a:endParaRPr lang="en-US" dirty="0"/>
          </a:p>
          <a:p>
            <a:pPr lvl="2"/>
            <a:r>
              <a:rPr lang="en-US" dirty="0">
                <a:latin typeface="Roboto Black" panose="02000000000000000000" pitchFamily="2" charset="0"/>
                <a:ea typeface="Roboto Black" panose="02000000000000000000" pitchFamily="2" charset="0"/>
              </a:rPr>
              <a:t>Simple</a:t>
            </a:r>
            <a:r>
              <a:rPr lang="en-US" dirty="0"/>
              <a:t> — uploaded media type files which can be directly referenced in pages, such as images, videos, PDFs, etc.</a:t>
            </a:r>
          </a:p>
          <a:p>
            <a:pPr lvl="2"/>
            <a:r>
              <a:rPr lang="en-US" dirty="0">
                <a:latin typeface="Roboto Black" panose="02000000000000000000" pitchFamily="2" charset="0"/>
                <a:ea typeface="Roboto Black" panose="02000000000000000000" pitchFamily="2" charset="0"/>
              </a:rPr>
              <a:t>Structured</a:t>
            </a:r>
            <a:r>
              <a:rPr lang="en-US" dirty="0"/>
              <a:t> — instances of custom Structured Content types.</a:t>
            </a:r>
          </a:p>
          <a:p>
            <a:endParaRPr lang="en-US" dirty="0"/>
          </a:p>
        </p:txBody>
      </p:sp>
      <p:sp>
        <p:nvSpPr>
          <p:cNvPr id="4" name="Slide Number Placeholder 3"/>
          <p:cNvSpPr>
            <a:spLocks noGrp="1"/>
          </p:cNvSpPr>
          <p:nvPr>
            <p:ph type="sldNum" sz="quarter" idx="4"/>
          </p:nvPr>
        </p:nvSpPr>
        <p:spPr/>
        <p:txBody>
          <a:bodyPr/>
          <a:lstStyle/>
          <a:p>
            <a:fld id="{6FF59741-7650-A046-95B5-8D31235C520E}" type="slidenum">
              <a:rPr lang="en-US" smtClean="0"/>
              <a:pPr/>
              <a:t>9</a:t>
            </a:fld>
            <a:endParaRPr lang="en-US" dirty="0"/>
          </a:p>
        </p:txBody>
      </p:sp>
    </p:spTree>
    <p:extLst>
      <p:ext uri="{BB962C8B-B14F-4D97-AF65-F5344CB8AC3E}">
        <p14:creationId xmlns:p14="http://schemas.microsoft.com/office/powerpoint/2010/main" xmlns="" val="222664353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BACKBASE 1">
      <a:dk1>
        <a:srgbClr val="2B2623"/>
      </a:dk1>
      <a:lt1>
        <a:srgbClr val="FFFFFF"/>
      </a:lt1>
      <a:dk2>
        <a:srgbClr val="2B2623"/>
      </a:dk2>
      <a:lt2>
        <a:srgbClr val="FFFFFF"/>
      </a:lt2>
      <a:accent1>
        <a:srgbClr val="BD2727"/>
      </a:accent1>
      <a:accent2>
        <a:srgbClr val="E5540F"/>
      </a:accent2>
      <a:accent3>
        <a:srgbClr val="ECAC03"/>
      </a:accent3>
      <a:accent4>
        <a:srgbClr val="71962D"/>
      </a:accent4>
      <a:accent5>
        <a:srgbClr val="215BA7"/>
      </a:accent5>
      <a:accent6>
        <a:srgbClr val="602D61"/>
      </a:accent6>
      <a:hlink>
        <a:srgbClr val="9E9088"/>
      </a:hlink>
      <a:folHlink>
        <a:srgbClr val="9E9088"/>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lumMod val="25000"/>
            <a:lumOff val="75000"/>
          </a:schemeClr>
        </a:solidFill>
        <a:ln w="3175" cap="flat" cmpd="sng" algn="ctr">
          <a:noFill/>
          <a:prstDash val="solid"/>
          <a:round/>
          <a:headEnd type="none" w="med" len="med"/>
          <a:tailEnd type="none" w="med" len="med"/>
        </a:ln>
        <a:effectLst/>
      </a:spPr>
      <a:bodyPr vert="horz" wrap="none" lIns="91440" tIns="45720" rIns="91440" bIns="45720" numCol="1" rtlCol="0" anchor="ctr" anchorCtr="0" compatLnSpc="1">
        <a:prstTxWarp prst="textNoShape">
          <a:avLst/>
        </a:prstTxWarp>
      </a:bodyPr>
      <a:lstStyle>
        <a:defPPr algn="ctr">
          <a:defRPr sz="900" b="1" dirty="0">
            <a:solidFill>
              <a:schemeClr val="bg1"/>
            </a:solidFill>
            <a:latin typeface="Roboto Light"/>
          </a:defRPr>
        </a:defPPr>
      </a:lstStyle>
    </a:spDef>
    <a:lnDef>
      <a:spPr>
        <a:ln>
          <a:solidFill>
            <a:srgbClr val="474747"/>
          </a:solidFill>
          <a:tailEnd type="arrow"/>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defRPr dirty="0" smtClean="0">
            <a:latin typeface="Roboto Light"/>
            <a:cs typeface="Roboto Light"/>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10037</TotalTime>
  <Words>3066</Words>
  <Application>Microsoft Office PowerPoint</Application>
  <PresentationFormat>On-screen Show (4:3)</PresentationFormat>
  <Paragraphs>745</Paragraphs>
  <Slides>77</Slides>
  <Notes>8</Notes>
  <HiddenSlides>34</HiddenSlides>
  <MMClips>0</MMClips>
  <ScaleCrop>false</ScaleCrop>
  <HeadingPairs>
    <vt:vector size="4" baseType="variant">
      <vt:variant>
        <vt:lpstr>Theme</vt:lpstr>
      </vt:variant>
      <vt:variant>
        <vt:i4>1</vt:i4>
      </vt:variant>
      <vt:variant>
        <vt:lpstr>Slide Titles</vt:lpstr>
      </vt:variant>
      <vt:variant>
        <vt:i4>77</vt:i4>
      </vt:variant>
    </vt:vector>
  </HeadingPairs>
  <TitlesOfParts>
    <vt:vector size="78" baseType="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lpstr>Slide 49</vt:lpstr>
      <vt:lpstr>Slide 50</vt:lpstr>
      <vt:lpstr>Slide 51</vt:lpstr>
      <vt:lpstr>Slide 52</vt:lpstr>
      <vt:lpstr>Slide 53</vt:lpstr>
      <vt:lpstr>Slide 54</vt:lpstr>
      <vt:lpstr>Slide 55</vt:lpstr>
      <vt:lpstr>Slide 56</vt:lpstr>
      <vt:lpstr>Slide 57</vt:lpstr>
      <vt:lpstr>Slide 58</vt:lpstr>
      <vt:lpstr>Slide 59</vt:lpstr>
      <vt:lpstr>Slide 60</vt:lpstr>
      <vt:lpstr>Slide 61</vt:lpstr>
      <vt:lpstr>Slide 62</vt:lpstr>
      <vt:lpstr>Slide 63</vt:lpstr>
      <vt:lpstr>Slide 64</vt:lpstr>
      <vt:lpstr>Slide 65</vt:lpstr>
      <vt:lpstr>Slide 66</vt:lpstr>
      <vt:lpstr>Slide 67</vt:lpstr>
      <vt:lpstr>Slide 68</vt:lpstr>
      <vt:lpstr>Slide 69</vt:lpstr>
      <vt:lpstr>Slide 70</vt:lpstr>
      <vt:lpstr>Slide 71</vt:lpstr>
      <vt:lpstr>Slide 72</vt:lpstr>
      <vt:lpstr>Slide 73</vt:lpstr>
      <vt:lpstr>Slide 74</vt:lpstr>
      <vt:lpstr>Slide 75</vt:lpstr>
      <vt:lpstr>Slide 76</vt:lpstr>
      <vt:lpstr>Slide 77</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 BC</dc:creator>
  <cp:lastModifiedBy>zsheth</cp:lastModifiedBy>
  <cp:revision>442</cp:revision>
  <dcterms:created xsi:type="dcterms:W3CDTF">2013-06-24T07:33:57Z</dcterms:created>
  <dcterms:modified xsi:type="dcterms:W3CDTF">2017-02-23T14:15:26Z</dcterms:modified>
</cp:coreProperties>
</file>